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45" r:id="rId2"/>
    <p:sldId id="279" r:id="rId3"/>
    <p:sldId id="280" r:id="rId4"/>
    <p:sldId id="257" r:id="rId5"/>
    <p:sldId id="282" r:id="rId6"/>
    <p:sldId id="318" r:id="rId7"/>
    <p:sldId id="317" r:id="rId8"/>
    <p:sldId id="305" r:id="rId9"/>
    <p:sldId id="299" r:id="rId10"/>
    <p:sldId id="312" r:id="rId11"/>
    <p:sldId id="260" r:id="rId12"/>
    <p:sldId id="309" r:id="rId13"/>
    <p:sldId id="311" r:id="rId14"/>
    <p:sldId id="292" r:id="rId15"/>
    <p:sldId id="261" r:id="rId16"/>
    <p:sldId id="273" r:id="rId17"/>
    <p:sldId id="263" r:id="rId18"/>
    <p:sldId id="313" r:id="rId19"/>
    <p:sldId id="297" r:id="rId20"/>
    <p:sldId id="319" r:id="rId21"/>
    <p:sldId id="265" r:id="rId22"/>
    <p:sldId id="284" r:id="rId23"/>
    <p:sldId id="314" r:id="rId24"/>
    <p:sldId id="286" r:id="rId25"/>
    <p:sldId id="287" r:id="rId26"/>
    <p:sldId id="268" r:id="rId27"/>
    <p:sldId id="283" r:id="rId28"/>
    <p:sldId id="307" r:id="rId29"/>
    <p:sldId id="300" r:id="rId30"/>
    <p:sldId id="301" r:id="rId31"/>
    <p:sldId id="302" r:id="rId32"/>
    <p:sldId id="303" r:id="rId33"/>
    <p:sldId id="326" r:id="rId34"/>
    <p:sldId id="343" r:id="rId35"/>
    <p:sldId id="344" r:id="rId36"/>
    <p:sldId id="336" r:id="rId37"/>
    <p:sldId id="335" r:id="rId38"/>
    <p:sldId id="334" r:id="rId39"/>
    <p:sldId id="338" r:id="rId40"/>
    <p:sldId id="337" r:id="rId41"/>
    <p:sldId id="323"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12B9845F-1852-4347-BAF0-DB5A79E1764F}">
          <p14:sldIdLst>
            <p14:sldId id="345"/>
            <p14:sldId id="279"/>
            <p14:sldId id="280"/>
            <p14:sldId id="257"/>
            <p14:sldId id="282"/>
            <p14:sldId id="318"/>
            <p14:sldId id="317"/>
            <p14:sldId id="305"/>
            <p14:sldId id="299"/>
            <p14:sldId id="312"/>
            <p14:sldId id="260"/>
            <p14:sldId id="309"/>
            <p14:sldId id="311"/>
            <p14:sldId id="292"/>
          </p14:sldIdLst>
        </p14:section>
        <p14:section name="Abschnitt ohne Titel" id="{EEC3CDD9-8BFD-4568-91DE-63E7B5F8271E}">
          <p14:sldIdLst>
            <p14:sldId id="261"/>
            <p14:sldId id="273"/>
            <p14:sldId id="263"/>
            <p14:sldId id="313"/>
            <p14:sldId id="297"/>
            <p14:sldId id="319"/>
            <p14:sldId id="265"/>
            <p14:sldId id="284"/>
          </p14:sldIdLst>
        </p14:section>
        <p14:section name="Abschnitt ohne Titel" id="{DC4C75DF-A2A3-4A8B-9D65-7BE8A9199CBA}">
          <p14:sldIdLst>
            <p14:sldId id="314"/>
            <p14:sldId id="286"/>
            <p14:sldId id="287"/>
            <p14:sldId id="268"/>
            <p14:sldId id="283"/>
            <p14:sldId id="307"/>
            <p14:sldId id="300"/>
            <p14:sldId id="301"/>
            <p14:sldId id="302"/>
            <p14:sldId id="303"/>
            <p14:sldId id="326"/>
            <p14:sldId id="343"/>
            <p14:sldId id="344"/>
            <p14:sldId id="336"/>
            <p14:sldId id="335"/>
            <p14:sldId id="334"/>
            <p14:sldId id="338"/>
            <p14:sldId id="337"/>
            <p14:sldId id="3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B13E"/>
    <a:srgbClr val="75CA65"/>
    <a:srgbClr val="A2D566"/>
    <a:srgbClr val="47C99D"/>
    <a:srgbClr val="F5EBF4"/>
    <a:srgbClr val="F38815"/>
    <a:srgbClr val="EAEC9C"/>
    <a:srgbClr val="FCBB04"/>
    <a:srgbClr val="0E3334"/>
    <a:srgbClr val="2688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80" autoAdjust="0"/>
  </p:normalViewPr>
  <p:slideViewPr>
    <p:cSldViewPr snapToGrid="0">
      <p:cViewPr varScale="1">
        <p:scale>
          <a:sx n="82" d="100"/>
          <a:sy n="82" d="100"/>
        </p:scale>
        <p:origin x="720" y="72"/>
      </p:cViewPr>
      <p:guideLst>
        <p:guide orient="horz" pos="2160"/>
        <p:guide pos="3840"/>
      </p:guideLst>
    </p:cSldViewPr>
  </p:slideViewPr>
  <p:notesTextViewPr>
    <p:cViewPr>
      <p:scale>
        <a:sx n="3" d="2"/>
        <a:sy n="3" d="2"/>
      </p:scale>
      <p:origin x="0" y="0"/>
    </p:cViewPr>
  </p:notesTextViewPr>
  <p:sorterViewPr>
    <p:cViewPr>
      <p:scale>
        <a:sx n="100" d="100"/>
        <a:sy n="100" d="100"/>
      </p:scale>
      <p:origin x="0" y="-685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D2AB3-80A0-4B1D-B0F6-84F59A9C8BD4}" type="datetimeFigureOut">
              <a:rPr lang="de-DE" smtClean="0"/>
              <a:t>07.11.2025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89B29-1A18-43E4-A7FE-DBEEB31332F5}" type="slidenum">
              <a:rPr lang="de-DE" smtClean="0"/>
              <a:t>‹Nr.›</a:t>
            </a:fld>
            <a:endParaRPr lang="de-DE"/>
          </a:p>
        </p:txBody>
      </p:sp>
    </p:spTree>
    <p:extLst>
      <p:ext uri="{BB962C8B-B14F-4D97-AF65-F5344CB8AC3E}">
        <p14:creationId xmlns:p14="http://schemas.microsoft.com/office/powerpoint/2010/main" val="377843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E176-642E-B505-4391-09DCDC19001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6EE3980-5C64-9B00-8350-B802BA7139B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FB79BBE-D552-69B7-263E-3451C3CD46B2}"/>
              </a:ext>
            </a:extLst>
          </p:cNvPr>
          <p:cNvSpPr>
            <a:spLocks noGrp="1"/>
          </p:cNvSpPr>
          <p:nvPr>
            <p:ph type="body" idx="1"/>
          </p:nvPr>
        </p:nvSpPr>
        <p:spPr/>
        <p:txBody>
          <a:bodyPr/>
          <a:lstStyle/>
          <a:p>
            <a:r>
              <a:rPr lang="de-DE" dirty="0"/>
              <a:t>Begrüßung:    </a:t>
            </a:r>
          </a:p>
          <a:p>
            <a:endParaRPr lang="de-DE" dirty="0"/>
          </a:p>
          <a:p>
            <a:r>
              <a:rPr lang="de-DE" dirty="0"/>
              <a:t>Willkommen zur Präsentation , </a:t>
            </a:r>
          </a:p>
        </p:txBody>
      </p:sp>
      <p:sp>
        <p:nvSpPr>
          <p:cNvPr id="4" name="Foliennummernplatzhalter 3">
            <a:extLst>
              <a:ext uri="{FF2B5EF4-FFF2-40B4-BE49-F238E27FC236}">
                <a16:creationId xmlns:a16="http://schemas.microsoft.com/office/drawing/2014/main" id="{CF2B671D-29C7-E0D1-B07A-F67CE09901DC}"/>
              </a:ext>
            </a:extLst>
          </p:cNvPr>
          <p:cNvSpPr>
            <a:spLocks noGrp="1"/>
          </p:cNvSpPr>
          <p:nvPr>
            <p:ph type="sldNum" sz="quarter" idx="5"/>
          </p:nvPr>
        </p:nvSpPr>
        <p:spPr/>
        <p:txBody>
          <a:bodyPr/>
          <a:lstStyle/>
          <a:p>
            <a:fld id="{BD789B29-1A18-43E4-A7FE-DBEEB31332F5}" type="slidenum">
              <a:rPr lang="de-DE" smtClean="0"/>
              <a:t>1</a:t>
            </a:fld>
            <a:endParaRPr lang="de-DE"/>
          </a:p>
        </p:txBody>
      </p:sp>
    </p:spTree>
    <p:extLst>
      <p:ext uri="{BB962C8B-B14F-4D97-AF65-F5344CB8AC3E}">
        <p14:creationId xmlns:p14="http://schemas.microsoft.com/office/powerpoint/2010/main" val="2206676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Beim Gesamtumsatz liegt Paris an zweiter Stelle, übertroffen nur von London.</a:t>
            </a:r>
            <a:r>
              <a:rPr lang="de-DE" dirty="0"/>
              <a:t> (Betont die Reihenfolge)</a:t>
            </a:r>
          </a:p>
        </p:txBody>
      </p:sp>
      <p:sp>
        <p:nvSpPr>
          <p:cNvPr id="4" name="Foliennummernplatzhalter 3"/>
          <p:cNvSpPr>
            <a:spLocks noGrp="1"/>
          </p:cNvSpPr>
          <p:nvPr>
            <p:ph type="sldNum" sz="quarter" idx="5"/>
          </p:nvPr>
        </p:nvSpPr>
        <p:spPr/>
        <p:txBody>
          <a:bodyPr/>
          <a:lstStyle/>
          <a:p>
            <a:fld id="{BD789B29-1A18-43E4-A7FE-DBEEB31332F5}" type="slidenum">
              <a:rPr lang="de-DE" smtClean="0"/>
              <a:t>11</a:t>
            </a:fld>
            <a:endParaRPr lang="de-DE"/>
          </a:p>
        </p:txBody>
      </p:sp>
    </p:spTree>
    <p:extLst>
      <p:ext uri="{BB962C8B-B14F-4D97-AF65-F5344CB8AC3E}">
        <p14:creationId xmlns:p14="http://schemas.microsoft.com/office/powerpoint/2010/main" val="2085043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b="1" dirty="0"/>
              <a:t>"Budapest und Berlin erzielten die niedrigsten Einnahmen."</a:t>
            </a:r>
            <a:r>
              <a:rPr lang="de-DE" dirty="0"/>
              <a:t> </a:t>
            </a:r>
          </a:p>
        </p:txBody>
      </p:sp>
      <p:sp>
        <p:nvSpPr>
          <p:cNvPr id="4" name="Foliennummernplatzhalter 3"/>
          <p:cNvSpPr>
            <a:spLocks noGrp="1"/>
          </p:cNvSpPr>
          <p:nvPr>
            <p:ph type="sldNum" sz="quarter" idx="5"/>
          </p:nvPr>
        </p:nvSpPr>
        <p:spPr/>
        <p:txBody>
          <a:bodyPr/>
          <a:lstStyle/>
          <a:p>
            <a:fld id="{BD789B29-1A18-43E4-A7FE-DBEEB31332F5}" type="slidenum">
              <a:rPr lang="de-DE" smtClean="0"/>
              <a:t>12</a:t>
            </a:fld>
            <a:endParaRPr lang="de-DE"/>
          </a:p>
        </p:txBody>
      </p:sp>
    </p:spTree>
    <p:extLst>
      <p:ext uri="{BB962C8B-B14F-4D97-AF65-F5344CB8AC3E}">
        <p14:creationId xmlns:p14="http://schemas.microsoft.com/office/powerpoint/2010/main" val="597654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r>
              <a:rPr lang="de-DE" dirty="0"/>
              <a:t>Den </a:t>
            </a:r>
            <a:r>
              <a:rPr lang="de-DE" dirty="0" err="1"/>
              <a:t>milame</a:t>
            </a:r>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13</a:t>
            </a:fld>
            <a:endParaRPr lang="de-DE"/>
          </a:p>
        </p:txBody>
      </p:sp>
    </p:spTree>
    <p:extLst>
      <p:ext uri="{BB962C8B-B14F-4D97-AF65-F5344CB8AC3E}">
        <p14:creationId xmlns:p14="http://schemas.microsoft.com/office/powerpoint/2010/main" val="373390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Allgemeine Einführung:</a:t>
            </a:r>
          </a:p>
          <a:p>
            <a:endParaRPr lang="de-DE" dirty="0"/>
          </a:p>
          <a:p>
            <a:r>
              <a:rPr lang="de-DE" dirty="0"/>
              <a:t>"Dieses Balkendiagramm visualisiert den </a:t>
            </a:r>
            <a:r>
              <a:rPr lang="de-DE" b="1" dirty="0"/>
              <a:t>Gesamtumsatz in Euro, der in jeder Stadt generiert wurde.</a:t>
            </a:r>
          </a:p>
          <a:p>
            <a:endParaRPr lang="de-DE" b="1" dirty="0"/>
          </a:p>
          <a:p>
            <a:r>
              <a:rPr lang="de-DE" dirty="0"/>
              <a:t>Umsatz-Spitzenreiter:</a:t>
            </a:r>
          </a:p>
          <a:p>
            <a:r>
              <a:rPr lang="de-DE" dirty="0"/>
              <a:t> </a:t>
            </a:r>
            <a:r>
              <a:rPr lang="de-DE" b="1" dirty="0"/>
              <a:t>London ist mit einem Gesamtumsatz von über 3,5 Millionen Euro der unangefochtene Marktführer.</a:t>
            </a:r>
            <a:r>
              <a:rPr lang="de-DE" dirty="0"/>
              <a:t> Dies spiegelt sowohl die hohe Anzahl an Listings als auch die generell hohen Preise wider.„</a:t>
            </a:r>
          </a:p>
          <a:p>
            <a:endParaRPr lang="de-DE" b="1" dirty="0"/>
          </a:p>
          <a:p>
            <a:r>
              <a:rPr lang="de-DE" dirty="0"/>
              <a:t>"An zweiter Stelle folgt </a:t>
            </a:r>
            <a:r>
              <a:rPr lang="de-DE" b="1" dirty="0"/>
              <a:t>Paris mit rund 2,6 Millionen Euro Umsatz</a:t>
            </a:r>
            <a:r>
              <a:rPr lang="de-DE" dirty="0"/>
              <a:t>, was die Stärke dieser beiden Top-Destinationen im europäischen Markt unterstreicht.„</a:t>
            </a:r>
          </a:p>
          <a:p>
            <a:endParaRPr lang="de-DE" b="1" dirty="0"/>
          </a:p>
          <a:p>
            <a:r>
              <a:rPr lang="de-DE" dirty="0"/>
              <a:t>"</a:t>
            </a:r>
            <a:r>
              <a:rPr lang="de-DE" b="1" dirty="0"/>
              <a:t>Rom positioniert sich als drittstärkster Markt</a:t>
            </a:r>
            <a:r>
              <a:rPr lang="de-DE" dirty="0"/>
              <a:t> beim Gesamtumsatz, obwohl es beim Durchschnittspreis weiter hinten lag – hier spielt die hohe Anzahl an Unterkünften eine Rolle."</a:t>
            </a:r>
            <a:endParaRPr lang="de-DE" b="1" dirty="0"/>
          </a:p>
          <a:p>
            <a:endParaRPr lang="de-DE" b="1" dirty="0"/>
          </a:p>
          <a:p>
            <a:r>
              <a:rPr lang="de-DE" dirty="0"/>
              <a:t>"Am unteren Ende der Umsatzskala finden wir Städte wie </a:t>
            </a:r>
            <a:r>
              <a:rPr lang="de-DE" b="1" dirty="0"/>
              <a:t>Athen, Budapest und Berlin</a:t>
            </a:r>
            <a:r>
              <a:rPr lang="de-DE" dirty="0"/>
              <a:t>, die den geringsten Gesamtumsatz verzeichnen."</a:t>
            </a:r>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14</a:t>
            </a:fld>
            <a:endParaRPr lang="de-DE"/>
          </a:p>
        </p:txBody>
      </p:sp>
    </p:spTree>
    <p:extLst>
      <p:ext uri="{BB962C8B-B14F-4D97-AF65-F5344CB8AC3E}">
        <p14:creationId xmlns:p14="http://schemas.microsoft.com/office/powerpoint/2010/main" val="113835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zu den Superhost ,das sind Gastgeber die auf Air </a:t>
            </a:r>
            <a:r>
              <a:rPr lang="de-DE" dirty="0" err="1"/>
              <a:t>bnb</a:t>
            </a:r>
            <a:r>
              <a:rPr lang="de-DE" dirty="0"/>
              <a:t> besonders positiv von Gästen bewertet werden und bestimmte </a:t>
            </a:r>
            <a:r>
              <a:rPr lang="de-DE" dirty="0" err="1"/>
              <a:t>Qualitätsstandarts</a:t>
            </a:r>
            <a:r>
              <a:rPr lang="de-DE" dirty="0"/>
              <a:t> erfüllen.</a:t>
            </a:r>
          </a:p>
          <a:p>
            <a:endParaRPr lang="de-DE" dirty="0"/>
          </a:p>
          <a:p>
            <a:r>
              <a:rPr lang="de-DE" dirty="0"/>
              <a:t>Bieten einen </a:t>
            </a:r>
            <a:r>
              <a:rPr lang="de-DE" dirty="0" err="1"/>
              <a:t>aussergewöhnlichen</a:t>
            </a:r>
            <a:r>
              <a:rPr lang="de-DE" dirty="0"/>
              <a:t> Service </a:t>
            </a:r>
          </a:p>
          <a:p>
            <a:r>
              <a:rPr lang="de-DE" dirty="0"/>
              <a:t>Qualität hat seine Preis ,trifft es hier ganz gut den die verlangen höhere Preise.</a:t>
            </a:r>
          </a:p>
          <a:p>
            <a:endParaRPr lang="de-DE" dirty="0"/>
          </a:p>
          <a:p>
            <a:r>
              <a:rPr lang="de-DE" dirty="0"/>
              <a:t>Befinden sich  aber im Marktanteil klar in der in der Minderheit.</a:t>
            </a:r>
          </a:p>
        </p:txBody>
      </p:sp>
      <p:sp>
        <p:nvSpPr>
          <p:cNvPr id="4" name="Foliennummernplatzhalter 3"/>
          <p:cNvSpPr>
            <a:spLocks noGrp="1"/>
          </p:cNvSpPr>
          <p:nvPr>
            <p:ph type="sldNum" sz="quarter" idx="5"/>
          </p:nvPr>
        </p:nvSpPr>
        <p:spPr/>
        <p:txBody>
          <a:bodyPr/>
          <a:lstStyle/>
          <a:p>
            <a:fld id="{BD789B29-1A18-43E4-A7FE-DBEEB31332F5}" type="slidenum">
              <a:rPr lang="de-DE" smtClean="0"/>
              <a:t>15</a:t>
            </a:fld>
            <a:endParaRPr lang="de-DE"/>
          </a:p>
        </p:txBody>
      </p:sp>
    </p:spTree>
    <p:extLst>
      <p:ext uri="{BB962C8B-B14F-4D97-AF65-F5344CB8AC3E}">
        <p14:creationId xmlns:p14="http://schemas.microsoft.com/office/powerpoint/2010/main" val="308318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Folie gibt uns einen detaillierten Einblick in die Verteilung der Host-Typen: </a:t>
            </a:r>
            <a:r>
              <a:rPr lang="de-DE" b="1" dirty="0"/>
              <a:t>Superhosts versus Normalhosts.</a:t>
            </a:r>
            <a:r>
              <a:rPr lang="de-DE" dirty="0"/>
              <a:t>„</a:t>
            </a:r>
          </a:p>
          <a:p>
            <a:endParaRPr lang="de-DE" dirty="0"/>
          </a:p>
          <a:p>
            <a:r>
              <a:rPr lang="de-DE" dirty="0"/>
              <a:t>"Das Kreisdiagramm auf der rechten Seite zeigt es ganz deutlich: </a:t>
            </a:r>
            <a:r>
              <a:rPr lang="de-DE" b="1" dirty="0"/>
              <a:t>Superhosts sind eine klare Minderheit.</a:t>
            </a:r>
            <a:r>
              <a:rPr lang="de-DE" dirty="0"/>
              <a:t> Nur etwa ein Viertel – genau </a:t>
            </a:r>
            <a:r>
              <a:rPr lang="de-DE" b="1" dirty="0"/>
              <a:t>25,6 % – aller Hosts tragen diesen Status</a:t>
            </a:r>
            <a:r>
              <a:rPr lang="de-DE" dirty="0"/>
              <a:t>, während der Großteil von </a:t>
            </a:r>
            <a:r>
              <a:rPr lang="de-DE" b="1" dirty="0"/>
              <a:t>74,4 % Normalhosts</a:t>
            </a:r>
            <a:r>
              <a:rPr lang="de-DE" dirty="0"/>
              <a:t> sind."</a:t>
            </a:r>
          </a:p>
          <a:p>
            <a:r>
              <a:rPr lang="de-DE" dirty="0"/>
              <a:t>"Diese Zahlen untermauern, dass der Superhost-Status etwas Besonderes ist und nicht von der Mehrheit der Anbieter erreicht wird.„</a:t>
            </a:r>
          </a:p>
          <a:p>
            <a:endParaRPr lang="de-DE" dirty="0"/>
          </a:p>
          <a:p>
            <a:r>
              <a:rPr lang="de-DE" dirty="0"/>
              <a:t>"Der Blick auf die Städte im Balkendiagramm links bestätigt dieses Bild: </a:t>
            </a:r>
            <a:r>
              <a:rPr lang="de-DE" b="1" dirty="0"/>
              <a:t>In jeder einzelnen Stadt sind die Normalhosts in der Überzahl.</a:t>
            </a:r>
            <a:r>
              <a:rPr lang="de-DE" dirty="0"/>
              <a:t> Die blauen Balken sind durchweg deutlich höher als die grünen.</a:t>
            </a:r>
          </a:p>
          <a:p>
            <a:endParaRPr lang="de-DE" dirty="0"/>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16</a:t>
            </a:fld>
            <a:endParaRPr lang="de-DE"/>
          </a:p>
        </p:txBody>
      </p:sp>
    </p:spTree>
    <p:extLst>
      <p:ext uri="{BB962C8B-B14F-4D97-AF65-F5344CB8AC3E}">
        <p14:creationId xmlns:p14="http://schemas.microsoft.com/office/powerpoint/2010/main" val="2329945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kombinierte Grafik zeigt uns einerseits den </a:t>
            </a:r>
            <a:r>
              <a:rPr lang="de-DE" b="1" dirty="0"/>
              <a:t>prozentualen Anteil der Superhosts pro Stadt</a:t>
            </a:r>
            <a:r>
              <a:rPr lang="de-DE" dirty="0"/>
              <a:t> (blaue Balken) und andererseits die </a:t>
            </a:r>
            <a:r>
              <a:rPr lang="de-DE" b="1" dirty="0"/>
              <a:t>absolute Anzahl der Listings</a:t>
            </a:r>
            <a:r>
              <a:rPr lang="de-DE" dirty="0"/>
              <a:t> in diesen Städten (orange Linie).„</a:t>
            </a:r>
          </a:p>
          <a:p>
            <a:endParaRPr lang="de-DE" dirty="0"/>
          </a:p>
          <a:p>
            <a:r>
              <a:rPr lang="de-DE" dirty="0"/>
              <a:t>"Es wird sofort klar: Städte wie </a:t>
            </a:r>
            <a:r>
              <a:rPr lang="de-DE" b="1" dirty="0"/>
              <a:t>Athen und Budapest weisen mit über 40% bzw. fast 40% den höchsten Superhost-Anteil auf.</a:t>
            </a:r>
          </a:p>
          <a:p>
            <a:endParaRPr lang="de-DE" b="1" dirty="0"/>
          </a:p>
          <a:p>
            <a:r>
              <a:rPr lang="de-DE" dirty="0"/>
              <a:t>"Interessant ist der Blick auf die orange Linie: Es gibt </a:t>
            </a:r>
            <a:r>
              <a:rPr lang="de-DE" b="1" dirty="0"/>
              <a:t>keinen direkten Zusammenhang zwischen der Anzahl der Listings und dem Superhost-Anteil.</a:t>
            </a:r>
            <a:r>
              <a:rPr lang="de-DE" dirty="0"/>
              <a:t>"</a:t>
            </a:r>
          </a:p>
          <a:p>
            <a:r>
              <a:rPr lang="de-DE" dirty="0"/>
              <a:t>"Tatsächlich zeigt sich sogar eine gegenläufige Tendenz: Städte mit den </a:t>
            </a:r>
            <a:r>
              <a:rPr lang="de-DE" b="1" dirty="0"/>
              <a:t>meisten Listings, wie London und Paris, haben einen der niedrigsten Superhost-Anteile.</a:t>
            </a:r>
            <a:r>
              <a:rPr lang="de-DE" dirty="0"/>
              <a:t>"</a:t>
            </a:r>
          </a:p>
          <a:p>
            <a:r>
              <a:rPr lang="de-DE" dirty="0"/>
              <a:t>"Umgekehrt haben Städte mit einem </a:t>
            </a:r>
            <a:r>
              <a:rPr lang="de-DE" b="1" dirty="0"/>
              <a:t>höheren Superhost-Anteil, wie Athen und Budapest, tendenziell weniger Gesamt-Listings</a:t>
            </a:r>
            <a:r>
              <a:rPr lang="de-DE" dirty="0"/>
              <a:t> auf dem Markt."</a:t>
            </a:r>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17</a:t>
            </a:fld>
            <a:endParaRPr lang="de-DE"/>
          </a:p>
        </p:txBody>
      </p:sp>
    </p:spTree>
    <p:extLst>
      <p:ext uri="{BB962C8B-B14F-4D97-AF65-F5344CB8AC3E}">
        <p14:creationId xmlns:p14="http://schemas.microsoft.com/office/powerpoint/2010/main" val="4142216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3B411-A8FE-11E4-6B8E-6506BF7BA66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7F01140-6F14-5391-1454-075C2F5EEFC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01CDACC-6354-7F79-95A5-466118DC4FA1}"/>
              </a:ext>
            </a:extLst>
          </p:cNvPr>
          <p:cNvSpPr>
            <a:spLocks noGrp="1"/>
          </p:cNvSpPr>
          <p:nvPr>
            <p:ph type="body" idx="1"/>
          </p:nvPr>
        </p:nvSpPr>
        <p:spPr/>
        <p:txBody>
          <a:bodyPr/>
          <a:lstStyle/>
          <a:p>
            <a:r>
              <a:rPr lang="de-DE" b="1" dirty="0"/>
              <a:t>Die beliebtesten Unterkunftsarten sind ganze Apartments / Wohnungen.</a:t>
            </a:r>
          </a:p>
          <a:p>
            <a:endParaRPr lang="de-DE" dirty="0"/>
          </a:p>
          <a:p>
            <a:r>
              <a:rPr lang="de-DE" b="1" dirty="0"/>
              <a:t>Private Zimmer liegen an zweiter Stelle.</a:t>
            </a:r>
          </a:p>
          <a:p>
            <a:endParaRPr lang="de-DE" dirty="0"/>
          </a:p>
          <a:p>
            <a:r>
              <a:rPr lang="de-DE" b="1" dirty="0" err="1"/>
              <a:t>Shared</a:t>
            </a:r>
            <a:r>
              <a:rPr lang="de-DE" b="1" dirty="0"/>
              <a:t> Rooms / Geteilte Zimmer spielen keine große Rolle.</a:t>
            </a:r>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49FEB4C2-68C0-198E-2D07-F67753F75032}"/>
              </a:ext>
            </a:extLst>
          </p:cNvPr>
          <p:cNvSpPr>
            <a:spLocks noGrp="1"/>
          </p:cNvSpPr>
          <p:nvPr>
            <p:ph type="sldNum" sz="quarter" idx="5"/>
          </p:nvPr>
        </p:nvSpPr>
        <p:spPr/>
        <p:txBody>
          <a:bodyPr/>
          <a:lstStyle/>
          <a:p>
            <a:fld id="{BD789B29-1A18-43E4-A7FE-DBEEB31332F5}" type="slidenum">
              <a:rPr lang="de-DE" smtClean="0"/>
              <a:t>18</a:t>
            </a:fld>
            <a:endParaRPr lang="de-DE"/>
          </a:p>
        </p:txBody>
      </p:sp>
    </p:spTree>
    <p:extLst>
      <p:ext uri="{BB962C8B-B14F-4D97-AF65-F5344CB8AC3E}">
        <p14:creationId xmlns:p14="http://schemas.microsoft.com/office/powerpoint/2010/main" val="2791298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"Dieses Balkendiagramm schlüsselt die </a:t>
            </a:r>
            <a:r>
              <a:rPr lang="de-DE" b="1" dirty="0"/>
              <a:t>Anzahl der Unterkünfte nach Zimmerarten</a:t>
            </a:r>
            <a:r>
              <a:rPr lang="de-DE" dirty="0"/>
              <a:t> in jeder unserer untersuchten Städte auf:</a:t>
            </a:r>
          </a:p>
          <a:p>
            <a:endParaRPr lang="de-DE" dirty="0"/>
          </a:p>
          <a:p>
            <a:r>
              <a:rPr lang="de-DE" dirty="0"/>
              <a:t>"Es wird überdeutlich: Der mit Abstand häufigste Unterkunftstyp sind </a:t>
            </a:r>
            <a:r>
              <a:rPr lang="de-DE" b="1" dirty="0"/>
              <a:t>ganze Wohnungen oder Apartments</a:t>
            </a:r>
            <a:r>
              <a:rPr lang="de-DE" dirty="0"/>
              <a:t>. In fast allen Städten, wie Paris, Rom, Budapest oder Athen, dominieren die dunkellila Balken, was die Beliebtheit dieser Unterkunftsart unterstreicht.„</a:t>
            </a:r>
          </a:p>
          <a:p>
            <a:endParaRPr lang="de-DE" dirty="0"/>
          </a:p>
          <a:p>
            <a:r>
              <a:rPr lang="de-DE" dirty="0"/>
              <a:t>"An zweiter Stelle folgen konsistent die </a:t>
            </a:r>
            <a:r>
              <a:rPr lang="de-DE" b="1" dirty="0"/>
              <a:t>privaten Zimmer</a:t>
            </a:r>
            <a:r>
              <a:rPr lang="de-DE" dirty="0"/>
              <a:t> (türkisfarbene Balken). Sie machen zwar einen geringeren Anteil aus als ganze Wohnungen, sind aber dennoch eine relevante Option auf dem Markt.„</a:t>
            </a:r>
          </a:p>
          <a:p>
            <a:endParaRPr lang="de-DE" dirty="0"/>
          </a:p>
          <a:p>
            <a:r>
              <a:rPr lang="de-DE" dirty="0"/>
              <a:t>"Die gelben Balken für </a:t>
            </a:r>
            <a:r>
              <a:rPr lang="de-DE" b="1" dirty="0"/>
              <a:t>geteilte Zimmer (</a:t>
            </a:r>
            <a:r>
              <a:rPr lang="de-DE" b="1" dirty="0" err="1"/>
              <a:t>Shared</a:t>
            </a:r>
            <a:r>
              <a:rPr lang="de-DE" b="1" dirty="0"/>
              <a:t> Rooms) sind in allen Städten kaum sichtbar.</a:t>
            </a:r>
            <a:r>
              <a:rPr lang="de-DE" dirty="0"/>
              <a:t> Dies bestätigt unsere frühere Beobachtung, dass diese Art von Unterkunft auf dem europäischen Markt nur eine sehr untergeordnete Rolle spielt.„</a:t>
            </a:r>
          </a:p>
          <a:p>
            <a:endParaRPr lang="de-DE" dirty="0"/>
          </a:p>
          <a:p>
            <a:r>
              <a:rPr lang="de-DE" dirty="0"/>
              <a:t>"Insgesamt zeigt sich, dass der Markt stark von </a:t>
            </a:r>
            <a:r>
              <a:rPr lang="de-DE" b="1" dirty="0"/>
              <a:t>eigenständigen Wohneinheiten dominiert</a:t>
            </a:r>
            <a:r>
              <a:rPr lang="de-DE" dirty="0"/>
              <a:t> wird, ergänzt durch private Zimmer, während geteilte Unterkünfte kaum Relevanz besitzen. Die Stadt London bildet hier eine bemerkenswerte Ausnahme da die Privat </a:t>
            </a:r>
            <a:r>
              <a:rPr lang="de-DE" dirty="0" err="1"/>
              <a:t>zimmer</a:t>
            </a:r>
            <a:r>
              <a:rPr lang="de-DE" dirty="0"/>
              <a:t> in absoluten Zahlen extrem hoch liegt.</a:t>
            </a:r>
          </a:p>
          <a:p>
            <a:endParaRPr lang="de-DE" dirty="0"/>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19</a:t>
            </a:fld>
            <a:endParaRPr lang="de-DE"/>
          </a:p>
        </p:txBody>
      </p:sp>
    </p:spTree>
    <p:extLst>
      <p:ext uri="{BB962C8B-B14F-4D97-AF65-F5344CB8AC3E}">
        <p14:creationId xmlns:p14="http://schemas.microsoft.com/office/powerpoint/2010/main" val="1776826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"Schauen wir uns nun an, wie die Kapazität der Unterkünfte verteilt ist.</a:t>
            </a:r>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20</a:t>
            </a:fld>
            <a:endParaRPr lang="de-DE"/>
          </a:p>
        </p:txBody>
      </p:sp>
    </p:spTree>
    <p:extLst>
      <p:ext uri="{BB962C8B-B14F-4D97-AF65-F5344CB8AC3E}">
        <p14:creationId xmlns:p14="http://schemas.microsoft.com/office/powerpoint/2010/main" val="991388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Agenda  :</a:t>
            </a:r>
          </a:p>
          <a:p>
            <a:endParaRPr lang="de-DE" dirty="0"/>
          </a:p>
          <a:p>
            <a:r>
              <a:rPr lang="de-DE" dirty="0"/>
              <a:t>Der Inhalt meiner Präsentation teilt ich in zwei Teile auf der erste ist die Präsentation des Produkts </a:t>
            </a:r>
          </a:p>
          <a:p>
            <a:endParaRPr lang="de-DE" dirty="0"/>
          </a:p>
          <a:p>
            <a:r>
              <a:rPr lang="de-DE" dirty="0"/>
              <a:t>Teil Zwei  ein  Blick „hinter den Kulissen „ so zu sagen …..Wie kommt das alles zu </a:t>
            </a:r>
            <a:r>
              <a:rPr lang="de-DE" dirty="0" err="1"/>
              <a:t>stande</a:t>
            </a:r>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2</a:t>
            </a:fld>
            <a:endParaRPr lang="de-DE"/>
          </a:p>
        </p:txBody>
      </p:sp>
    </p:spTree>
    <p:extLst>
      <p:ext uri="{BB962C8B-B14F-4D97-AF65-F5344CB8AC3E}">
        <p14:creationId xmlns:p14="http://schemas.microsoft.com/office/powerpoint/2010/main" val="1536065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Haupttrend:</a:t>
            </a:r>
            <a:r>
              <a:rPr lang="de-DE" dirty="0"/>
              <a:t> Es zeigt sich ein klarer Trend: </a:t>
            </a:r>
            <a:r>
              <a:rPr lang="de-DE" b="1" dirty="0"/>
              <a:t>Je höher die Personenkapazität einer Unterkunft ist, desto höher ist auch der Medianpreis.</a:t>
            </a:r>
            <a:r>
              <a:rPr lang="de-DE" dirty="0"/>
              <a:t> Das bedeutet, größere Unterkünfte für mehr Gäste sind im Durchschnitt teurer.</a:t>
            </a:r>
          </a:p>
          <a:p>
            <a:r>
              <a:rPr lang="de-DE" b="1" dirty="0"/>
              <a:t>Preisspanne und Variabilität:</a:t>
            </a:r>
            <a:r>
              <a:rPr lang="de-DE" dirty="0"/>
              <a:t> Mit zunehmender Kapazität </a:t>
            </a:r>
            <a:r>
              <a:rPr lang="de-DE" b="1" dirty="0"/>
              <a:t>erhöht sich auch die Spanne der Preise.</a:t>
            </a:r>
            <a:r>
              <a:rPr lang="de-DE" dirty="0"/>
              <a:t> Das bedeutet, dass es bei Unterkünften für 5 oder 6 Personen sowohl relativ günstige als auch sehr luxuriöse und damit sehr teure Optionen gibt. Die Preisvariabilität nimmt mit der Größe zu.</a:t>
            </a:r>
          </a:p>
          <a:p>
            <a:r>
              <a:rPr lang="de-DE" b="1" dirty="0"/>
              <a:t>Auffällige Ausreißer:</a:t>
            </a:r>
            <a:r>
              <a:rPr lang="de-DE" dirty="0"/>
              <a:t> Wir sehen viele </a:t>
            </a:r>
            <a:r>
              <a:rPr lang="de-DE" b="1" dirty="0"/>
              <a:t>Ausreißer, insbesondere bei kleineren Kapazitäten</a:t>
            </a:r>
            <a:r>
              <a:rPr lang="de-DE" dirty="0"/>
              <a:t>, die zeigen, dass auch Unterkünfte für wenige Personen extrem teuer sein können – vielleicht handelt es sich hier um besonders exklusive oder einzigartige Objekte.</a:t>
            </a:r>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21</a:t>
            </a:fld>
            <a:endParaRPr lang="de-DE"/>
          </a:p>
        </p:txBody>
      </p:sp>
    </p:spTree>
    <p:extLst>
      <p:ext uri="{BB962C8B-B14F-4D97-AF65-F5344CB8AC3E}">
        <p14:creationId xmlns:p14="http://schemas.microsoft.com/office/powerpoint/2010/main" val="1802130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D6A2B-897C-BB1B-8479-33956291332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8BD09AD-50E5-330D-76EC-62EE8F408AC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6CF204A-164D-318A-B6F3-D25E336A43E6}"/>
              </a:ext>
            </a:extLst>
          </p:cNvPr>
          <p:cNvSpPr>
            <a:spLocks noGrp="1"/>
          </p:cNvSpPr>
          <p:nvPr>
            <p:ph type="body" idx="1"/>
          </p:nvPr>
        </p:nvSpPr>
        <p:spPr/>
        <p:txBody>
          <a:bodyPr/>
          <a:lstStyle/>
          <a:p>
            <a:r>
              <a:rPr lang="de-DE" dirty="0"/>
              <a:t>"Es wird sofort deutlich: Die </a:t>
            </a:r>
            <a:r>
              <a:rPr lang="de-DE" b="1" dirty="0"/>
              <a:t>Mehrheit der Unterkünfte ist für kleinere Gruppen konzipiert.</a:t>
            </a:r>
            <a:r>
              <a:rPr lang="de-DE" dirty="0"/>
              <a:t> Die dunkelroten Balken, die für zwei Personen stehen, dominieren in fast allen Städten.„</a:t>
            </a:r>
          </a:p>
          <a:p>
            <a:endParaRPr lang="de-DE" dirty="0"/>
          </a:p>
          <a:p>
            <a:r>
              <a:rPr lang="de-DE" dirty="0"/>
              <a:t>"Unterkünfte für </a:t>
            </a:r>
            <a:r>
              <a:rPr lang="de-DE" b="1" dirty="0"/>
              <a:t>drei und vier Personen</a:t>
            </a:r>
            <a:r>
              <a:rPr lang="de-DE" dirty="0"/>
              <a:t> sind ebenfalls häufig, insbesondere in Städten wie Athen, Budapest oder Berlin, gefolgt von den Kapazitäten 3.0 (orange) und 4.0 (gelb).„</a:t>
            </a:r>
          </a:p>
          <a:p>
            <a:endParaRPr lang="de-DE" dirty="0"/>
          </a:p>
          <a:p>
            <a:r>
              <a:rPr lang="de-DE" dirty="0"/>
              <a:t>"Unterkünfte für </a:t>
            </a:r>
            <a:r>
              <a:rPr lang="de-DE" b="1" dirty="0"/>
              <a:t>fünf (hellgrün) oder sechs (dunkelblau) Personen sind hingegen deutlich seltener.</a:t>
            </a:r>
            <a:r>
              <a:rPr lang="de-DE" dirty="0"/>
              <a:t> Die Anzahl dieser größeren Unterkünfte ist in allen Städten signifikant geringer.„</a:t>
            </a:r>
          </a:p>
          <a:p>
            <a:endParaRPr lang="de-DE" dirty="0"/>
          </a:p>
          <a:p>
            <a:r>
              <a:rPr lang="de-DE" dirty="0"/>
              <a:t>"</a:t>
            </a:r>
            <a:r>
              <a:rPr lang="de-DE" b="1" dirty="0"/>
              <a:t>London sticht hier besonders hervor:</a:t>
            </a:r>
            <a:r>
              <a:rPr lang="de-DE" dirty="0"/>
              <a:t> Die Stadt hat eine </a:t>
            </a:r>
            <a:r>
              <a:rPr lang="de-DE" b="1" dirty="0"/>
              <a:t>enorm hohe Anzahl an Unterkünften für zwei Personen</a:t>
            </a:r>
            <a:r>
              <a:rPr lang="de-DE" dirty="0"/>
              <a:t>,</a:t>
            </a:r>
          </a:p>
          <a:p>
            <a:endParaRPr lang="de-DE" dirty="0"/>
          </a:p>
          <a:p>
            <a:r>
              <a:rPr lang="de-DE" dirty="0"/>
              <a:t>"Insgesamt spiegelt die Verteilung der Personenkapazität die typischen Reisegruppen wider, wobei Paare und kleine Familien die größte Nachfrage generieren. Angebote für sehr große Gruppen sind eine Nische."</a:t>
            </a:r>
          </a:p>
          <a:p>
            <a:endParaRPr lang="de-DE" dirty="0"/>
          </a:p>
          <a:p>
            <a:endParaRPr lang="de-DE" dirty="0"/>
          </a:p>
          <a:p>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50564A12-2251-A795-C8CA-76777030D2B7}"/>
              </a:ext>
            </a:extLst>
          </p:cNvPr>
          <p:cNvSpPr>
            <a:spLocks noGrp="1"/>
          </p:cNvSpPr>
          <p:nvPr>
            <p:ph type="sldNum" sz="quarter" idx="5"/>
          </p:nvPr>
        </p:nvSpPr>
        <p:spPr/>
        <p:txBody>
          <a:bodyPr/>
          <a:lstStyle/>
          <a:p>
            <a:fld id="{BD789B29-1A18-43E4-A7FE-DBEEB31332F5}" type="slidenum">
              <a:rPr lang="de-DE" smtClean="0"/>
              <a:t>22</a:t>
            </a:fld>
            <a:endParaRPr lang="de-DE"/>
          </a:p>
        </p:txBody>
      </p:sp>
    </p:spTree>
    <p:extLst>
      <p:ext uri="{BB962C8B-B14F-4D97-AF65-F5344CB8AC3E}">
        <p14:creationId xmlns:p14="http://schemas.microsoft.com/office/powerpoint/2010/main" val="3264753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1749B-ACC3-18C1-CF5E-118B8EDBFBE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EBBB9E5-B829-24B1-64F5-CB412B82186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60B12FB-F075-50F2-7E75-8F8C5F85090E}"/>
              </a:ext>
            </a:extLst>
          </p:cNvPr>
          <p:cNvSpPr>
            <a:spLocks noGrp="1"/>
          </p:cNvSpPr>
          <p:nvPr>
            <p:ph type="body" idx="1"/>
          </p:nvPr>
        </p:nvSpPr>
        <p:spPr/>
        <p:txBody>
          <a:bodyPr/>
          <a:lstStyle/>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Nachdem wir uns nun die verschiedenen Unterkunftsarten angesehen haben, richten wir unseren Fokus auf einen Aspekt, der für viele Reisende von entscheidender Bedeutung ist: die </a:t>
            </a:r>
            <a:r>
              <a:rPr lang="de-DE" b="1" dirty="0"/>
              <a:t>Sauberkeit</a:t>
            </a:r>
            <a:r>
              <a:rPr lang="de-DE" dirty="0"/>
              <a:t>.</a:t>
            </a:r>
          </a:p>
          <a:p>
            <a:endParaRPr lang="de-DE" dirty="0"/>
          </a:p>
        </p:txBody>
      </p:sp>
      <p:sp>
        <p:nvSpPr>
          <p:cNvPr id="4" name="Foliennummernplatzhalter 3">
            <a:extLst>
              <a:ext uri="{FF2B5EF4-FFF2-40B4-BE49-F238E27FC236}">
                <a16:creationId xmlns:a16="http://schemas.microsoft.com/office/drawing/2014/main" id="{74C22ACB-0DDF-7627-3D18-7470A05C869C}"/>
              </a:ext>
            </a:extLst>
          </p:cNvPr>
          <p:cNvSpPr>
            <a:spLocks noGrp="1"/>
          </p:cNvSpPr>
          <p:nvPr>
            <p:ph type="sldNum" sz="quarter" idx="5"/>
          </p:nvPr>
        </p:nvSpPr>
        <p:spPr/>
        <p:txBody>
          <a:bodyPr/>
          <a:lstStyle/>
          <a:p>
            <a:fld id="{BD789B29-1A18-43E4-A7FE-DBEEB31332F5}" type="slidenum">
              <a:rPr lang="de-DE" smtClean="0"/>
              <a:t>23</a:t>
            </a:fld>
            <a:endParaRPr lang="de-DE"/>
          </a:p>
        </p:txBody>
      </p:sp>
    </p:spTree>
    <p:extLst>
      <p:ext uri="{BB962C8B-B14F-4D97-AF65-F5344CB8AC3E}">
        <p14:creationId xmlns:p14="http://schemas.microsoft.com/office/powerpoint/2010/main" val="4118448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
            </a:r>
            <a:r>
              <a:rPr lang="de-DE" b="1" dirty="0"/>
              <a:t>meisten Unterkünfte bewegen sich im Bereich von 8 bis 10 Punkten</a:t>
            </a:r>
            <a:r>
              <a:rPr lang="de-DE" dirty="0"/>
              <a:t> auf der Sauberkeitsskala .</a:t>
            </a:r>
          </a:p>
          <a:p>
            <a:endParaRPr lang="de-DE" dirty="0"/>
          </a:p>
          <a:p>
            <a:r>
              <a:rPr lang="de-DE" dirty="0"/>
              <a:t>Eine Top-Bewertung in puncto Sauberkeit kann das Vertrauen stärken und signalisiert Liebe zum Detail und Professionalität.</a:t>
            </a:r>
          </a:p>
          <a:p>
            <a:endParaRPr lang="de-DE" dirty="0"/>
          </a:p>
          <a:p>
            <a:r>
              <a:rPr lang="de-DE" dirty="0"/>
              <a:t>Interessanterweise zeigt unsere Datenanalyse, dass die </a:t>
            </a:r>
            <a:r>
              <a:rPr lang="de-DE" b="1" dirty="0"/>
              <a:t>Sauberkeitsbewertung keinen direkten Einfluss auf den Preis</a:t>
            </a:r>
            <a:r>
              <a:rPr lang="de-DE" dirty="0"/>
              <a:t> der Unterkunft hat.</a:t>
            </a:r>
          </a:p>
          <a:p>
            <a:r>
              <a:rPr lang="de-DE" dirty="0"/>
              <a:t>Sauberkeit scheint eher eine Grundvoraussetzung oder ein Hygienefaktor zu sein, der erwartet wird, aber nicht notwendigerweise als separates Preisargument dient.</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24</a:t>
            </a:fld>
            <a:endParaRPr lang="de-DE"/>
          </a:p>
        </p:txBody>
      </p:sp>
    </p:spTree>
    <p:extLst>
      <p:ext uri="{BB962C8B-B14F-4D97-AF65-F5344CB8AC3E}">
        <p14:creationId xmlns:p14="http://schemas.microsoft.com/office/powerpoint/2010/main" val="2337761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Grafik zeigt uns, wie sich der </a:t>
            </a:r>
            <a:r>
              <a:rPr lang="de-DE" b="1" dirty="0"/>
              <a:t>Preis der Unterkünfte in Abhängigkeit von ihrer Sauberkeitsbewertung</a:t>
            </a:r>
            <a:r>
              <a:rPr lang="de-DE" dirty="0"/>
              <a:t> verhält.„</a:t>
            </a:r>
          </a:p>
          <a:p>
            <a:endParaRPr lang="de-DE" dirty="0"/>
          </a:p>
          <a:p>
            <a:r>
              <a:rPr lang="de-DE" dirty="0"/>
              <a:t>"Der wichtigste Punkt, den wir hier ablesen können, ist: Es gibt </a:t>
            </a:r>
            <a:r>
              <a:rPr lang="de-DE" b="1" dirty="0"/>
              <a:t>keinen direkten Einfluss der Sauberkeitsbewertung auf den Preis.</a:t>
            </a:r>
            <a:r>
              <a:rPr lang="de-DE" dirty="0"/>
              <a:t>„</a:t>
            </a:r>
          </a:p>
          <a:p>
            <a:endParaRPr lang="de-DE" dirty="0"/>
          </a:p>
          <a:p>
            <a:r>
              <a:rPr lang="de-DE" dirty="0"/>
              <a:t>Die Median preise verhalten sich über alle Sauberkeitsstufen weitgehend konstant.</a:t>
            </a:r>
          </a:p>
          <a:p>
            <a:endParaRPr lang="de-DE" dirty="0"/>
          </a:p>
          <a:p>
            <a:endParaRPr lang="de-DE" dirty="0"/>
          </a:p>
          <a:p>
            <a:endParaRPr lang="de-DE" dirty="0"/>
          </a:p>
          <a:p>
            <a:endParaRPr lang="de-DE" dirty="0"/>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25</a:t>
            </a:fld>
            <a:endParaRPr lang="de-DE"/>
          </a:p>
        </p:txBody>
      </p:sp>
    </p:spTree>
    <p:extLst>
      <p:ext uri="{BB962C8B-B14F-4D97-AF65-F5344CB8AC3E}">
        <p14:creationId xmlns:p14="http://schemas.microsoft.com/office/powerpoint/2010/main" val="49145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Betrachten wir nun, </a:t>
            </a:r>
            <a:r>
              <a:rPr lang="de-DE" b="1" dirty="0"/>
              <a:t>wie stark die Zentrumsnähe den Preis beeinflusst.</a:t>
            </a:r>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26</a:t>
            </a:fld>
            <a:endParaRPr lang="de-DE"/>
          </a:p>
        </p:txBody>
      </p:sp>
    </p:spTree>
    <p:extLst>
      <p:ext uri="{BB962C8B-B14F-4D97-AF65-F5344CB8AC3E}">
        <p14:creationId xmlns:p14="http://schemas.microsoft.com/office/powerpoint/2010/main" val="425536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Diese Grafik veranschaulicht sehr gut: </a:t>
            </a:r>
            <a:r>
              <a:rPr lang="de-DE" b="1" dirty="0"/>
              <a:t>Je weiter sich eine Unterkunft vom Stadtzentrum entfernt, desto tendenziell günstiger wird sie.</a:t>
            </a:r>
            <a:r>
              <a:rPr lang="de-DE" dirty="0"/>
              <a:t> Man sieht aber auch, dass es, insbesondere in den Zentren, eine große Bandbreite an Preisen gibt."</a:t>
            </a:r>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27</a:t>
            </a:fld>
            <a:endParaRPr lang="de-DE"/>
          </a:p>
        </p:txBody>
      </p:sp>
    </p:spTree>
    <p:extLst>
      <p:ext uri="{BB962C8B-B14F-4D97-AF65-F5344CB8AC3E}">
        <p14:creationId xmlns:p14="http://schemas.microsoft.com/office/powerpoint/2010/main" val="31696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Generell bestätigt sich: </a:t>
            </a:r>
            <a:r>
              <a:rPr lang="de-DE" b="1" dirty="0"/>
              <a:t>Je näher am Zentrum, desto höher der Preis.</a:t>
            </a:r>
            <a:r>
              <a:rPr lang="de-DE" dirty="0"/>
              <a:t> In fast allen Städten ist der Preisabfall mit zunehmender Entfernung vom Zentrum klar ersichtlich.</a:t>
            </a:r>
          </a:p>
          <a:p>
            <a:endParaRPr lang="de-DE" dirty="0"/>
          </a:p>
          <a:p>
            <a:r>
              <a:rPr lang="de-DE" b="1" dirty="0"/>
              <a:t>Amsterdam sticht mit den mit Abstand höchsten Preisen im Zentrum hervor</a:t>
            </a:r>
            <a:r>
              <a:rPr lang="de-DE" dirty="0"/>
              <a:t>, aber auch hier sind die Unterkünfte in Außenlagen deutlich günstiger.</a:t>
            </a:r>
          </a:p>
          <a:p>
            <a:endParaRPr lang="de-DE" dirty="0"/>
          </a:p>
          <a:p>
            <a:r>
              <a:rPr lang="de-DE" dirty="0"/>
              <a:t>"</a:t>
            </a:r>
            <a:r>
              <a:rPr lang="de-DE" b="1" dirty="0"/>
              <a:t>London und Paris</a:t>
            </a:r>
            <a:r>
              <a:rPr lang="de-DE" dirty="0"/>
              <a:t> bestätigen ihren Ruf als teure Städte, mit </a:t>
            </a:r>
            <a:r>
              <a:rPr lang="de-DE" b="1" dirty="0"/>
              <a:t>hohen Preisen in allen Lagen</a:t>
            </a:r>
            <a:r>
              <a:rPr lang="de-DE" dirty="0"/>
              <a:t>, wobei Paris in der mittleren Lage sogar höhere Durchschnittspreise zeigt als im </a:t>
            </a:r>
            <a:r>
              <a:rPr lang="de-DE" dirty="0" err="1"/>
              <a:t>Zentrum.„was</a:t>
            </a:r>
            <a:r>
              <a:rPr lang="de-DE" dirty="0"/>
              <a:t> auf eine starke Nachfrage oder besondere Angebote in diesen Bereichen hindeuten könnte.</a:t>
            </a:r>
          </a:p>
          <a:p>
            <a:endParaRPr lang="de-DE" dirty="0"/>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28</a:t>
            </a:fld>
            <a:endParaRPr lang="de-DE"/>
          </a:p>
        </p:txBody>
      </p:sp>
    </p:spTree>
    <p:extLst>
      <p:ext uri="{BB962C8B-B14F-4D97-AF65-F5344CB8AC3E}">
        <p14:creationId xmlns:p14="http://schemas.microsoft.com/office/powerpoint/2010/main" val="3561963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kein großer Einfluss </a:t>
            </a:r>
            <a:r>
              <a:rPr lang="de-DE" dirty="0" err="1"/>
              <a:t>denoch</a:t>
            </a:r>
            <a:r>
              <a:rPr lang="de-DE" dirty="0"/>
              <a:t>  in London ,Paris und Amsterdam sind bis zu 45 % Preisaufschlag keine </a:t>
            </a:r>
            <a:r>
              <a:rPr lang="de-DE" dirty="0" err="1"/>
              <a:t>seltenheit</a:t>
            </a:r>
            <a:r>
              <a:rPr lang="de-DE" dirty="0"/>
              <a:t> ein Preistreiber so zu sagen.</a:t>
            </a:r>
          </a:p>
        </p:txBody>
      </p:sp>
      <p:sp>
        <p:nvSpPr>
          <p:cNvPr id="4" name="Foliennummernplatzhalter 3"/>
          <p:cNvSpPr>
            <a:spLocks noGrp="1"/>
          </p:cNvSpPr>
          <p:nvPr>
            <p:ph type="sldNum" sz="quarter" idx="5"/>
          </p:nvPr>
        </p:nvSpPr>
        <p:spPr/>
        <p:txBody>
          <a:bodyPr/>
          <a:lstStyle/>
          <a:p>
            <a:fld id="{BD789B29-1A18-43E4-A7FE-DBEEB31332F5}" type="slidenum">
              <a:rPr lang="de-DE" smtClean="0"/>
              <a:t>29</a:t>
            </a:fld>
            <a:endParaRPr lang="de-DE"/>
          </a:p>
        </p:txBody>
      </p:sp>
    </p:spTree>
    <p:extLst>
      <p:ext uri="{BB962C8B-B14F-4D97-AF65-F5344CB8AC3E}">
        <p14:creationId xmlns:p14="http://schemas.microsoft.com/office/powerpoint/2010/main" val="2214773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Grundsätzlich sehen wir, dass </a:t>
            </a:r>
            <a:r>
              <a:rPr lang="de-DE" b="1" dirty="0"/>
              <a:t>Unterkünfte in Metro-Nähe tendenziell teurer sind</a:t>
            </a:r>
            <a:r>
              <a:rPr lang="de-DE" dirty="0"/>
              <a:t> – </a:t>
            </a:r>
          </a:p>
          <a:p>
            <a:endParaRPr lang="de-DE" dirty="0"/>
          </a:p>
          <a:p>
            <a:r>
              <a:rPr lang="de-DE" dirty="0"/>
              <a:t>Besonders ausgeprägt ist dieser Unterschied in </a:t>
            </a:r>
            <a:r>
              <a:rPr lang="de-DE" b="1" dirty="0"/>
              <a:t>Amsterdam, London und Paris</a:t>
            </a:r>
            <a:r>
              <a:rPr lang="de-DE" dirty="0"/>
              <a:t>, wo die Metro-näheren Unterkünfte deutlich höhere Preise aufweisen.</a:t>
            </a:r>
          </a:p>
          <a:p>
            <a:endParaRPr lang="de-DE" dirty="0"/>
          </a:p>
          <a:p>
            <a:r>
              <a:rPr lang="de-DE" dirty="0"/>
              <a:t>In Städten wie </a:t>
            </a:r>
            <a:r>
              <a:rPr lang="de-DE" b="1" dirty="0"/>
              <a:t>Athen und Budapest</a:t>
            </a:r>
            <a:r>
              <a:rPr lang="de-DE" dirty="0"/>
              <a:t> sind die Preise insgesamt niedriger, doch auch hier zeigt sich der Effekt der Metro-Nähe, wenn auch auf einem geringeren Niveau.</a:t>
            </a:r>
          </a:p>
          <a:p>
            <a:endParaRPr lang="de-DE" dirty="0"/>
          </a:p>
          <a:p>
            <a:r>
              <a:rPr lang="de-DE" dirty="0"/>
              <a:t>Wobei in Lissabon und Rom der Preisunterschied sogar leicht umgekehrt ist.</a:t>
            </a:r>
          </a:p>
          <a:p>
            <a:endParaRPr lang="de-DE" dirty="0"/>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30</a:t>
            </a:fld>
            <a:endParaRPr lang="de-DE"/>
          </a:p>
        </p:txBody>
      </p:sp>
    </p:spTree>
    <p:extLst>
      <p:ext uri="{BB962C8B-B14F-4D97-AF65-F5344CB8AC3E}">
        <p14:creationId xmlns:p14="http://schemas.microsoft.com/office/powerpoint/2010/main" val="69982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zum Hauptthema:</a:t>
            </a:r>
          </a:p>
          <a:p>
            <a:endParaRPr lang="de-DE" dirty="0"/>
          </a:p>
          <a:p>
            <a:r>
              <a:rPr lang="de-DE" dirty="0"/>
              <a:t>Über 51 tausend Produktanzeigen wurden analysiert in 10 verschiedenen Hauptstädte Europas.</a:t>
            </a:r>
          </a:p>
          <a:p>
            <a:endParaRPr lang="de-DE" dirty="0"/>
          </a:p>
          <a:p>
            <a:r>
              <a:rPr lang="de-DE" dirty="0"/>
              <a:t>ZIEL (ist):</a:t>
            </a:r>
          </a:p>
          <a:p>
            <a:r>
              <a:rPr lang="de-DE" dirty="0"/>
              <a:t>Die Preisstruktur zu verstehen,</a:t>
            </a:r>
          </a:p>
          <a:p>
            <a:endParaRPr lang="de-DE" dirty="0"/>
          </a:p>
          <a:p>
            <a:r>
              <a:rPr lang="de-DE" dirty="0"/>
              <a:t>Preistreiber zu  identifizieren und </a:t>
            </a:r>
          </a:p>
          <a:p>
            <a:endParaRPr lang="de-DE" dirty="0"/>
          </a:p>
          <a:p>
            <a:r>
              <a:rPr lang="de-DE" dirty="0"/>
              <a:t>Budgetempfehlungen ableiten zu können</a:t>
            </a:r>
          </a:p>
        </p:txBody>
      </p:sp>
      <p:sp>
        <p:nvSpPr>
          <p:cNvPr id="4" name="Foliennummernplatzhalter 3"/>
          <p:cNvSpPr>
            <a:spLocks noGrp="1"/>
          </p:cNvSpPr>
          <p:nvPr>
            <p:ph type="sldNum" sz="quarter" idx="5"/>
          </p:nvPr>
        </p:nvSpPr>
        <p:spPr/>
        <p:txBody>
          <a:bodyPr/>
          <a:lstStyle/>
          <a:p>
            <a:fld id="{BD789B29-1A18-43E4-A7FE-DBEEB31332F5}" type="slidenum">
              <a:rPr lang="de-DE" smtClean="0"/>
              <a:t>4</a:t>
            </a:fld>
            <a:endParaRPr lang="de-DE"/>
          </a:p>
        </p:txBody>
      </p:sp>
    </p:spTree>
    <p:extLst>
      <p:ext uri="{BB962C8B-B14F-4D97-AF65-F5344CB8AC3E}">
        <p14:creationId xmlns:p14="http://schemas.microsoft.com/office/powerpoint/2010/main" val="2316609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Intressanter</a:t>
            </a:r>
            <a:r>
              <a:rPr lang="de-DE" dirty="0"/>
              <a:t> weise steigt der Preis nur minimal ,selbst in Gegenden mit sehr hohen Restaurant und Attraktivitäts-Werten.</a:t>
            </a:r>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31</a:t>
            </a:fld>
            <a:endParaRPr lang="de-DE"/>
          </a:p>
        </p:txBody>
      </p:sp>
    </p:spTree>
    <p:extLst>
      <p:ext uri="{BB962C8B-B14F-4D97-AF65-F5344CB8AC3E}">
        <p14:creationId xmlns:p14="http://schemas.microsoft.com/office/powerpoint/2010/main" val="1675721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"Dieses Balkendiagramm vergleicht den </a:t>
            </a:r>
            <a:r>
              <a:rPr lang="de-DE" b="1" dirty="0"/>
              <a:t>Attraktivitätsindex (blau) mit dem Restaurant Index (grün)</a:t>
            </a:r>
            <a:r>
              <a:rPr lang="de-DE" dirty="0"/>
              <a:t> für jede unserer untersuchten Städte.„</a:t>
            </a:r>
          </a:p>
          <a:p>
            <a:endParaRPr lang="de-DE" dirty="0"/>
          </a:p>
          <a:p>
            <a:r>
              <a:rPr lang="de-DE" dirty="0"/>
              <a:t>Ein sofort ersichtlicher Trend ist: Der </a:t>
            </a:r>
            <a:r>
              <a:rPr lang="de-DE" b="1" dirty="0"/>
              <a:t>Restaurant Index liegt in fast allen Städten deutlich über dem Attraktivitätsindex.</a:t>
            </a:r>
            <a:r>
              <a:rPr lang="de-DE" dirty="0"/>
              <a:t> Das deutet darauf hin, dass die Qualität und Vielfalt des gastronomischen Angebots einen sehr hohen Stellenwert hat und oft sogar die allgemeine Attraktivität übersteigt.</a:t>
            </a:r>
          </a:p>
          <a:p>
            <a:endParaRPr lang="de-DE" dirty="0"/>
          </a:p>
          <a:p>
            <a:r>
              <a:rPr lang="de-DE" dirty="0"/>
              <a:t>"</a:t>
            </a:r>
            <a:r>
              <a:rPr lang="de-DE" b="1" dirty="0"/>
              <a:t>Rom, Barcelona und Paris sind hier die klaren Spitzenreiter</a:t>
            </a:r>
            <a:r>
              <a:rPr lang="de-DE" dirty="0"/>
              <a:t> bei beiden Indizes, mit besonders hohen Werten im Restaurantbereich. Dies unterstreicht ihren Ruf als kulinarische Reiseziele."</a:t>
            </a:r>
          </a:p>
          <a:p>
            <a:endParaRPr lang="de-DE" dirty="0"/>
          </a:p>
          <a:p>
            <a:r>
              <a:rPr lang="de-DE" dirty="0"/>
              <a:t>"Diese Grafik unterstreicht die enorme Bedeutung der Gastronomie für die Attraktivität einer Stadt. Eine reiche und hoch bewertete Restaurantlandschaft kann ein entscheidender Faktor sein, der Gäste anzieht und das Reiseerlebnis maßgeblich prägt.</a:t>
            </a:r>
          </a:p>
        </p:txBody>
      </p:sp>
      <p:sp>
        <p:nvSpPr>
          <p:cNvPr id="4" name="Foliennummernplatzhalter 3"/>
          <p:cNvSpPr>
            <a:spLocks noGrp="1"/>
          </p:cNvSpPr>
          <p:nvPr>
            <p:ph type="sldNum" sz="quarter" idx="5"/>
          </p:nvPr>
        </p:nvSpPr>
        <p:spPr/>
        <p:txBody>
          <a:bodyPr/>
          <a:lstStyle/>
          <a:p>
            <a:fld id="{BD789B29-1A18-43E4-A7FE-DBEEB31332F5}" type="slidenum">
              <a:rPr lang="de-DE" smtClean="0"/>
              <a:t>32</a:t>
            </a:fld>
            <a:endParaRPr lang="de-DE"/>
          </a:p>
        </p:txBody>
      </p:sp>
    </p:spTree>
    <p:extLst>
      <p:ext uri="{BB962C8B-B14F-4D97-AF65-F5344CB8AC3E}">
        <p14:creationId xmlns:p14="http://schemas.microsoft.com/office/powerpoint/2010/main" val="762149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Fassen wir die Preisstruktur zusammen: Der </a:t>
            </a:r>
            <a:r>
              <a:rPr lang="de-DE" b="1" dirty="0"/>
              <a:t>Medianpreis liegt typischerweise zwischen 100 und 150 Euro</a:t>
            </a:r>
            <a:r>
              <a:rPr lang="de-DE" dirty="0"/>
              <a:t>, stark variierend je nach Stadt und genauer Lage. Gleichzeitig sehen wir eine </a:t>
            </a:r>
            <a:r>
              <a:rPr lang="de-DE" b="1" dirty="0"/>
              <a:t>enorme Preisspanne</a:t>
            </a:r>
            <a:r>
              <a:rPr lang="de-DE" dirty="0"/>
              <a:t>, von unter 50 Euro bis weit über 1000 Euro. Die </a:t>
            </a:r>
            <a:r>
              <a:rPr lang="de-DE" b="1" dirty="0"/>
              <a:t>teuersten Unterkünfte finden wir in zentralen Lagen und besonders in den nördlichen Städten</a:t>
            </a:r>
            <a:r>
              <a:rPr lang="de-DE" dirty="0"/>
              <a:t>. Ein weiterer Faktor für höhere Preise sind </a:t>
            </a:r>
            <a:r>
              <a:rPr lang="de-DE" b="1" dirty="0"/>
              <a:t>Unterkünfte mit großer Personenkapazität</a:t>
            </a:r>
            <a:r>
              <a:rPr lang="de-DE" dirty="0"/>
              <a:t>.</a:t>
            </a:r>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33</a:t>
            </a:fld>
            <a:endParaRPr lang="de-DE"/>
          </a:p>
        </p:txBody>
      </p:sp>
    </p:spTree>
    <p:extLst>
      <p:ext uri="{BB962C8B-B14F-4D97-AF65-F5344CB8AC3E}">
        <p14:creationId xmlns:p14="http://schemas.microsoft.com/office/powerpoint/2010/main" val="2886932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38A1-ECDF-60C9-FEDB-646C5C4D70C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92D7612-FCC7-A3F1-EF80-5D729BE92D6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FA464CE-0AFA-F764-1B13-577BD2AEE5CD}"/>
              </a:ext>
            </a:extLst>
          </p:cNvPr>
          <p:cNvSpPr>
            <a:spLocks noGrp="1"/>
          </p:cNvSpPr>
          <p:nvPr>
            <p:ph type="body" idx="1"/>
          </p:nvPr>
        </p:nvSpPr>
        <p:spPr/>
        <p:txBody>
          <a:bodyPr/>
          <a:lstStyle/>
          <a:p>
            <a:r>
              <a:rPr lang="de-DE" dirty="0"/>
              <a:t>"Fassen wir die Haupt-Preistreiber zusammen, die unsere Analyse ergeben hat: </a:t>
            </a:r>
            <a:r>
              <a:rPr lang="de-DE" b="1" dirty="0"/>
              <a:t>Erstens, die Stadt selbst</a:t>
            </a:r>
            <a:r>
              <a:rPr lang="de-DE" dirty="0"/>
              <a:t> – das grundlegende Preisniveau variiert stark von Metropole zu Metropole. </a:t>
            </a:r>
            <a:r>
              <a:rPr lang="de-DE" b="1" dirty="0"/>
              <a:t>Zweitens, die Zentrumsnähe</a:t>
            </a:r>
            <a:r>
              <a:rPr lang="de-DE" dirty="0"/>
              <a:t> – eine zentrale Lage ist fast immer mit höheren Kosten verbunden. </a:t>
            </a:r>
            <a:r>
              <a:rPr lang="de-DE" b="1" dirty="0"/>
              <a:t>Drittens, die Größe der Unterkunft</a:t>
            </a:r>
            <a:r>
              <a:rPr lang="de-DE" dirty="0"/>
              <a:t> bzw. die Personenkapazität – mehr Platz und Betten bedeuten einen höheren Preis. Und </a:t>
            </a:r>
            <a:r>
              <a:rPr lang="de-DE" b="1" dirty="0"/>
              <a:t>viertens, die Nähe zur Metro</a:t>
            </a:r>
            <a:r>
              <a:rPr lang="de-DE" dirty="0"/>
              <a:t> – eine gute Anbindung ist ein klarer Preisfaktor.</a:t>
            </a:r>
          </a:p>
        </p:txBody>
      </p:sp>
      <p:sp>
        <p:nvSpPr>
          <p:cNvPr id="4" name="Foliennummernplatzhalter 3">
            <a:extLst>
              <a:ext uri="{FF2B5EF4-FFF2-40B4-BE49-F238E27FC236}">
                <a16:creationId xmlns:a16="http://schemas.microsoft.com/office/drawing/2014/main" id="{35216D76-6F5C-5D8F-6D1D-4C3F0BC76757}"/>
              </a:ext>
            </a:extLst>
          </p:cNvPr>
          <p:cNvSpPr>
            <a:spLocks noGrp="1"/>
          </p:cNvSpPr>
          <p:nvPr>
            <p:ph type="sldNum" sz="quarter" idx="5"/>
          </p:nvPr>
        </p:nvSpPr>
        <p:spPr/>
        <p:txBody>
          <a:bodyPr/>
          <a:lstStyle/>
          <a:p>
            <a:fld id="{BD789B29-1A18-43E4-A7FE-DBEEB31332F5}" type="slidenum">
              <a:rPr lang="de-DE" smtClean="0"/>
              <a:t>34</a:t>
            </a:fld>
            <a:endParaRPr lang="de-DE"/>
          </a:p>
        </p:txBody>
      </p:sp>
    </p:spTree>
    <p:extLst>
      <p:ext uri="{BB962C8B-B14F-4D97-AF65-F5344CB8AC3E}">
        <p14:creationId xmlns:p14="http://schemas.microsoft.com/office/powerpoint/2010/main" val="1624562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5746B-63C2-CA94-D34F-D4E76B5443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4D196C0-93FA-8E7E-5C8B-2C8FFD61CA1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6BAF931-A59D-C833-B488-0E46AB3E37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Zu Punkt 1: Zentrum vermeiden: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Oft genügt schon eine geringere Entfernung um deutlich günstigere Angebote zu </a:t>
            </a:r>
            <a:r>
              <a:rPr lang="de-DE" dirty="0" err="1"/>
              <a:t>finden,ohne</a:t>
            </a:r>
            <a:r>
              <a:rPr lang="de-DE" dirty="0"/>
              <a:t> dabei auf gute Anbindung verzichten zu müssen.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Punkt 2: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Bevorzuzugen</a:t>
            </a:r>
            <a:r>
              <a:rPr lang="de-DE" dirty="0"/>
              <a:t> Sie </a:t>
            </a:r>
            <a:r>
              <a:rPr lang="de-DE" dirty="0" err="1"/>
              <a:t>süd</a:t>
            </a:r>
            <a:r>
              <a:rPr lang="de-DE" dirty="0"/>
              <a:t> europäische Städte . Hier könne sie für das gleiche Budget oft einen längeren oder </a:t>
            </a:r>
            <a:r>
              <a:rPr lang="de-DE" dirty="0" err="1"/>
              <a:t>komforttablerern</a:t>
            </a:r>
            <a:r>
              <a:rPr lang="de-DE" dirty="0"/>
              <a:t> Aufenthalt genießen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Punkt 3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Wählen Sie kleinere Unterkünfte.</a:t>
            </a:r>
            <a:r>
              <a:rPr lang="de-DE" dirty="0"/>
              <a:t> Kleinere Apartments oder Privatzimmer, die für weniger Personen ausgelegt sind, sind im Durchschnitt erheblich günstiger als große Unterkünfte mit hoher Personenkapazität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Punkt 04:</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Obwohl Superhosts zweifellos für hohe Qualität stehen, verlangen sie unsere Daten zufolge tendenziell höhere Preise. Es gibt viele hervorragende, gut bewertete Hosts, die nicht den Superhost-Status tragen, aber dennoch eine exzellente Qualität zu einem besseren Preis bieten."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Foliennummernplatzhalter 3">
            <a:extLst>
              <a:ext uri="{FF2B5EF4-FFF2-40B4-BE49-F238E27FC236}">
                <a16:creationId xmlns:a16="http://schemas.microsoft.com/office/drawing/2014/main" id="{C4857611-C3C2-DF41-7D6F-E2CFB2D0EB81}"/>
              </a:ext>
            </a:extLst>
          </p:cNvPr>
          <p:cNvSpPr>
            <a:spLocks noGrp="1"/>
          </p:cNvSpPr>
          <p:nvPr>
            <p:ph type="sldNum" sz="quarter" idx="5"/>
          </p:nvPr>
        </p:nvSpPr>
        <p:spPr/>
        <p:txBody>
          <a:bodyPr/>
          <a:lstStyle/>
          <a:p>
            <a:fld id="{BD789B29-1A18-43E4-A7FE-DBEEB31332F5}" type="slidenum">
              <a:rPr lang="de-DE" smtClean="0"/>
              <a:t>35</a:t>
            </a:fld>
            <a:endParaRPr lang="de-DE"/>
          </a:p>
        </p:txBody>
      </p:sp>
    </p:spTree>
    <p:extLst>
      <p:ext uri="{BB962C8B-B14F-4D97-AF65-F5344CB8AC3E}">
        <p14:creationId xmlns:p14="http://schemas.microsoft.com/office/powerpoint/2010/main" val="968408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37A38-FDB9-55DF-0156-99060347C05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12D4054-61E4-79CD-6E4C-1DC1E5ABA5E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FA6DB87-3B94-8748-AA99-79D089F71322}"/>
              </a:ext>
            </a:extLst>
          </p:cNvPr>
          <p:cNvSpPr>
            <a:spLocks noGrp="1"/>
          </p:cNvSpPr>
          <p:nvPr>
            <p:ph type="body" idx="1"/>
          </p:nvPr>
        </p:nvSpPr>
        <p:spPr/>
        <p:txBody>
          <a:bodyPr/>
          <a:lstStyle/>
          <a:p>
            <a:r>
              <a:rPr lang="de-DE" b="1" dirty="0"/>
              <a:t>Key-Messages der </a:t>
            </a:r>
            <a:r>
              <a:rPr lang="de-DE" b="1" dirty="0" err="1"/>
              <a:t>Airbnb</a:t>
            </a:r>
            <a:r>
              <a:rPr lang="de-DE" b="1" dirty="0"/>
              <a:t>-Analyse</a:t>
            </a:r>
          </a:p>
          <a:p>
            <a:r>
              <a:rPr lang="de-DE" dirty="0"/>
              <a:t>Nord vs. Süd:</a:t>
            </a:r>
          </a:p>
          <a:p>
            <a:r>
              <a:rPr lang="de-DE" dirty="0"/>
              <a:t>Nord – Europa ist bis zu 100% teurer – Athen oder Budapest kosten oft nur die Hälfte von London oder Amsterdam.</a:t>
            </a:r>
            <a:br>
              <a:rPr lang="de-DE" dirty="0"/>
            </a:br>
            <a:endParaRPr lang="de-DE" dirty="0"/>
          </a:p>
        </p:txBody>
      </p:sp>
      <p:sp>
        <p:nvSpPr>
          <p:cNvPr id="4" name="Foliennummernplatzhalter 3">
            <a:extLst>
              <a:ext uri="{FF2B5EF4-FFF2-40B4-BE49-F238E27FC236}">
                <a16:creationId xmlns:a16="http://schemas.microsoft.com/office/drawing/2014/main" id="{B660A2BF-2473-37AC-4069-E1D2206A21EA}"/>
              </a:ext>
            </a:extLst>
          </p:cNvPr>
          <p:cNvSpPr>
            <a:spLocks noGrp="1"/>
          </p:cNvSpPr>
          <p:nvPr>
            <p:ph type="sldNum" sz="quarter" idx="5"/>
          </p:nvPr>
        </p:nvSpPr>
        <p:spPr/>
        <p:txBody>
          <a:bodyPr/>
          <a:lstStyle/>
          <a:p>
            <a:fld id="{BD789B29-1A18-43E4-A7FE-DBEEB31332F5}" type="slidenum">
              <a:rPr lang="de-DE" smtClean="0"/>
              <a:t>36</a:t>
            </a:fld>
            <a:endParaRPr lang="de-DE"/>
          </a:p>
        </p:txBody>
      </p:sp>
    </p:spTree>
    <p:extLst>
      <p:ext uri="{BB962C8B-B14F-4D97-AF65-F5344CB8AC3E}">
        <p14:creationId xmlns:p14="http://schemas.microsoft.com/office/powerpoint/2010/main" val="1284475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AA234-206E-1D23-A6AC-950AECE79A1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D155C9-FC1A-CBF8-2FA2-E0319A63DF1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4F9E3E-54F2-AA7E-59DE-30C428F7D95D}"/>
              </a:ext>
            </a:extLst>
          </p:cNvPr>
          <p:cNvSpPr>
            <a:spLocks noGrp="1"/>
          </p:cNvSpPr>
          <p:nvPr>
            <p:ph type="body" idx="1"/>
          </p:nvPr>
        </p:nvSpPr>
        <p:spPr/>
        <p:txBody>
          <a:bodyPr/>
          <a:lstStyle/>
          <a:p>
            <a:r>
              <a:rPr lang="de-DE" b="1" dirty="0"/>
              <a:t>Key-Messages der </a:t>
            </a:r>
            <a:r>
              <a:rPr lang="de-DE" b="1" dirty="0" err="1"/>
              <a:t>Airbnb</a:t>
            </a:r>
            <a:r>
              <a:rPr lang="de-DE" b="1" dirty="0"/>
              <a:t>-Analyse</a:t>
            </a:r>
          </a:p>
          <a:p>
            <a:br>
              <a:rPr lang="de-DE" dirty="0"/>
            </a:br>
            <a:r>
              <a:rPr lang="de-DE" dirty="0"/>
              <a:t>Zentrumsnähe: 2 – 5km außerhalb des Zentrums sparen bis zu 40 % ohne großen </a:t>
            </a:r>
            <a:r>
              <a:rPr lang="de-DE" dirty="0" err="1"/>
              <a:t>Qulitätsverlust</a:t>
            </a:r>
            <a:r>
              <a:rPr lang="de-DE" dirty="0"/>
              <a:t>.</a:t>
            </a:r>
          </a:p>
        </p:txBody>
      </p:sp>
      <p:sp>
        <p:nvSpPr>
          <p:cNvPr id="4" name="Foliennummernplatzhalter 3">
            <a:extLst>
              <a:ext uri="{FF2B5EF4-FFF2-40B4-BE49-F238E27FC236}">
                <a16:creationId xmlns:a16="http://schemas.microsoft.com/office/drawing/2014/main" id="{52CB91F0-D2FE-6AA1-1BF8-B5D14983849D}"/>
              </a:ext>
            </a:extLst>
          </p:cNvPr>
          <p:cNvSpPr>
            <a:spLocks noGrp="1"/>
          </p:cNvSpPr>
          <p:nvPr>
            <p:ph type="sldNum" sz="quarter" idx="5"/>
          </p:nvPr>
        </p:nvSpPr>
        <p:spPr/>
        <p:txBody>
          <a:bodyPr/>
          <a:lstStyle/>
          <a:p>
            <a:fld id="{BD789B29-1A18-43E4-A7FE-DBEEB31332F5}" type="slidenum">
              <a:rPr lang="de-DE" smtClean="0"/>
              <a:t>37</a:t>
            </a:fld>
            <a:endParaRPr lang="de-DE"/>
          </a:p>
        </p:txBody>
      </p:sp>
    </p:spTree>
    <p:extLst>
      <p:ext uri="{BB962C8B-B14F-4D97-AF65-F5344CB8AC3E}">
        <p14:creationId xmlns:p14="http://schemas.microsoft.com/office/powerpoint/2010/main" val="3476773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B8AC2-B99C-B8E3-6078-55C03E7B171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AB3956E-8775-ACF2-CB3C-7664E99D679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FE3991B-D659-A4DA-3AA9-725227101B25}"/>
              </a:ext>
            </a:extLst>
          </p:cNvPr>
          <p:cNvSpPr>
            <a:spLocks noGrp="1"/>
          </p:cNvSpPr>
          <p:nvPr>
            <p:ph type="body" idx="1"/>
          </p:nvPr>
        </p:nvSpPr>
        <p:spPr/>
        <p:txBody>
          <a:bodyPr/>
          <a:lstStyle/>
          <a:p>
            <a:r>
              <a:rPr lang="de-DE" b="1" dirty="0"/>
              <a:t>Key-Messages der </a:t>
            </a:r>
            <a:r>
              <a:rPr lang="de-DE" b="1" dirty="0" err="1"/>
              <a:t>Airbnb</a:t>
            </a:r>
            <a:r>
              <a:rPr lang="de-DE" b="1" dirty="0"/>
              <a:t>-Analyse</a:t>
            </a:r>
          </a:p>
          <a:p>
            <a:r>
              <a:rPr lang="de-DE" dirty="0"/>
              <a:t> Teure Apartments sind nicht automatisch sauber oder top bewertet. Boxplot zeigte uns überraschende Ausreißer</a:t>
            </a:r>
            <a:br>
              <a:rPr lang="de-DE" dirty="0"/>
            </a:br>
            <a:endParaRPr lang="de-DE" dirty="0"/>
          </a:p>
        </p:txBody>
      </p:sp>
      <p:sp>
        <p:nvSpPr>
          <p:cNvPr id="4" name="Foliennummernplatzhalter 3">
            <a:extLst>
              <a:ext uri="{FF2B5EF4-FFF2-40B4-BE49-F238E27FC236}">
                <a16:creationId xmlns:a16="http://schemas.microsoft.com/office/drawing/2014/main" id="{970FA60E-A405-866F-D9E3-36AF83FC81B4}"/>
              </a:ext>
            </a:extLst>
          </p:cNvPr>
          <p:cNvSpPr>
            <a:spLocks noGrp="1"/>
          </p:cNvSpPr>
          <p:nvPr>
            <p:ph type="sldNum" sz="quarter" idx="5"/>
          </p:nvPr>
        </p:nvSpPr>
        <p:spPr/>
        <p:txBody>
          <a:bodyPr/>
          <a:lstStyle/>
          <a:p>
            <a:fld id="{BD789B29-1A18-43E4-A7FE-DBEEB31332F5}" type="slidenum">
              <a:rPr lang="de-DE" smtClean="0"/>
              <a:t>38</a:t>
            </a:fld>
            <a:endParaRPr lang="de-DE"/>
          </a:p>
        </p:txBody>
      </p:sp>
    </p:spTree>
    <p:extLst>
      <p:ext uri="{BB962C8B-B14F-4D97-AF65-F5344CB8AC3E}">
        <p14:creationId xmlns:p14="http://schemas.microsoft.com/office/powerpoint/2010/main" val="611853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B8604-BDF6-E5BD-D71B-0C7B0D40915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0562AA0-5D22-B08E-BF5C-54F82F19F3C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F3B2EE6-6308-B732-EC4C-5AAB59AA0F76}"/>
              </a:ext>
            </a:extLst>
          </p:cNvPr>
          <p:cNvSpPr>
            <a:spLocks noGrp="1"/>
          </p:cNvSpPr>
          <p:nvPr>
            <p:ph type="body" idx="1"/>
          </p:nvPr>
        </p:nvSpPr>
        <p:spPr/>
        <p:txBody>
          <a:bodyPr/>
          <a:lstStyle/>
          <a:p>
            <a:r>
              <a:rPr lang="de-DE" b="1" dirty="0"/>
              <a:t>Key-Messages der </a:t>
            </a:r>
            <a:r>
              <a:rPr lang="de-DE" b="1" dirty="0" err="1"/>
              <a:t>Airbnb</a:t>
            </a:r>
            <a:r>
              <a:rPr lang="de-DE" b="1" dirty="0"/>
              <a:t>-Analyse</a:t>
            </a:r>
          </a:p>
          <a:p>
            <a:br>
              <a:rPr lang="de-DE" dirty="0"/>
            </a:br>
            <a:r>
              <a:rPr lang="de-DE" dirty="0"/>
              <a:t>Superhost kosten ca.10 -20% mehr, bieten aber höhere Zuverlässigkeit. – (zwar ) kein Muss ,aber oft lohnend.</a:t>
            </a:r>
          </a:p>
        </p:txBody>
      </p:sp>
      <p:sp>
        <p:nvSpPr>
          <p:cNvPr id="4" name="Foliennummernplatzhalter 3">
            <a:extLst>
              <a:ext uri="{FF2B5EF4-FFF2-40B4-BE49-F238E27FC236}">
                <a16:creationId xmlns:a16="http://schemas.microsoft.com/office/drawing/2014/main" id="{75FC678D-496F-78B3-94D5-6432179BCE3F}"/>
              </a:ext>
            </a:extLst>
          </p:cNvPr>
          <p:cNvSpPr>
            <a:spLocks noGrp="1"/>
          </p:cNvSpPr>
          <p:nvPr>
            <p:ph type="sldNum" sz="quarter" idx="5"/>
          </p:nvPr>
        </p:nvSpPr>
        <p:spPr/>
        <p:txBody>
          <a:bodyPr/>
          <a:lstStyle/>
          <a:p>
            <a:fld id="{BD789B29-1A18-43E4-A7FE-DBEEB31332F5}" type="slidenum">
              <a:rPr lang="de-DE" smtClean="0"/>
              <a:t>39</a:t>
            </a:fld>
            <a:endParaRPr lang="de-DE"/>
          </a:p>
        </p:txBody>
      </p:sp>
    </p:spTree>
    <p:extLst>
      <p:ext uri="{BB962C8B-B14F-4D97-AF65-F5344CB8AC3E}">
        <p14:creationId xmlns:p14="http://schemas.microsoft.com/office/powerpoint/2010/main" val="37407009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1D427-F428-9A96-9095-63FBFEE364D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DBE5C36-0C3C-6A13-ED28-F56C1B6659C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B207100-3057-8AD0-79BC-4E13268C785F}"/>
              </a:ext>
            </a:extLst>
          </p:cNvPr>
          <p:cNvSpPr>
            <a:spLocks noGrp="1"/>
          </p:cNvSpPr>
          <p:nvPr>
            <p:ph type="body" idx="1"/>
          </p:nvPr>
        </p:nvSpPr>
        <p:spPr/>
        <p:txBody>
          <a:bodyPr/>
          <a:lstStyle/>
          <a:p>
            <a:r>
              <a:rPr lang="de-DE" b="1" dirty="0"/>
              <a:t>Key-Messages der </a:t>
            </a:r>
            <a:r>
              <a:rPr lang="de-DE" b="1" dirty="0" err="1"/>
              <a:t>Airbnb</a:t>
            </a:r>
            <a:r>
              <a:rPr lang="de-DE" b="1" dirty="0"/>
              <a:t>-Analyse</a:t>
            </a:r>
          </a:p>
          <a:p>
            <a:br>
              <a:rPr lang="de-DE" dirty="0"/>
            </a:br>
            <a:r>
              <a:rPr lang="de-DE" dirty="0"/>
              <a:t>Versteckte Premium </a:t>
            </a:r>
            <a:r>
              <a:rPr lang="de-DE" dirty="0" err="1"/>
              <a:t>schnäppchen</a:t>
            </a:r>
            <a:r>
              <a:rPr lang="de-DE" dirty="0"/>
              <a:t>  gibt es : wer </a:t>
            </a:r>
            <a:r>
              <a:rPr lang="de-DE" dirty="0" err="1"/>
              <a:t>preisdynamik</a:t>
            </a:r>
            <a:r>
              <a:rPr lang="de-DE" dirty="0"/>
              <a:t> und Bewertungen klug kombiniert ,findet hochwertige Unterkünfte zum halben Preis.</a:t>
            </a:r>
          </a:p>
          <a:p>
            <a:endParaRPr lang="de-DE" dirty="0"/>
          </a:p>
          <a:p>
            <a:endParaRPr lang="de-DE" dirty="0"/>
          </a:p>
        </p:txBody>
      </p:sp>
      <p:sp>
        <p:nvSpPr>
          <p:cNvPr id="4" name="Foliennummernplatzhalter 3">
            <a:extLst>
              <a:ext uri="{FF2B5EF4-FFF2-40B4-BE49-F238E27FC236}">
                <a16:creationId xmlns:a16="http://schemas.microsoft.com/office/drawing/2014/main" id="{297D2BE6-DB72-316D-DBD1-355E40CD2CC6}"/>
              </a:ext>
            </a:extLst>
          </p:cNvPr>
          <p:cNvSpPr>
            <a:spLocks noGrp="1"/>
          </p:cNvSpPr>
          <p:nvPr>
            <p:ph type="sldNum" sz="quarter" idx="5"/>
          </p:nvPr>
        </p:nvSpPr>
        <p:spPr/>
        <p:txBody>
          <a:bodyPr/>
          <a:lstStyle/>
          <a:p>
            <a:fld id="{BD789B29-1A18-43E4-A7FE-DBEEB31332F5}" type="slidenum">
              <a:rPr lang="de-DE" smtClean="0"/>
              <a:t>40</a:t>
            </a:fld>
            <a:endParaRPr lang="de-DE"/>
          </a:p>
        </p:txBody>
      </p:sp>
    </p:spTree>
    <p:extLst>
      <p:ext uri="{BB962C8B-B14F-4D97-AF65-F5344CB8AC3E}">
        <p14:creationId xmlns:p14="http://schemas.microsoft.com/office/powerpoint/2010/main" val="336858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eine Geografische Verteilung der Städte ,,,,,,,</a:t>
            </a:r>
          </a:p>
          <a:p>
            <a:r>
              <a:rPr lang="de-DE" dirty="0"/>
              <a:t>In </a:t>
            </a:r>
            <a:r>
              <a:rPr lang="de-DE" dirty="0" err="1"/>
              <a:t>nord</a:t>
            </a:r>
            <a:r>
              <a:rPr lang="de-DE" dirty="0"/>
              <a:t> </a:t>
            </a:r>
            <a:r>
              <a:rPr lang="de-DE" dirty="0" err="1"/>
              <a:t>europa</a:t>
            </a:r>
            <a:r>
              <a:rPr lang="de-DE" dirty="0"/>
              <a:t> und </a:t>
            </a:r>
            <a:r>
              <a:rPr lang="de-DE" dirty="0" err="1"/>
              <a:t>südeuropa</a:t>
            </a:r>
            <a:endParaRPr lang="de-DE" dirty="0"/>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5</a:t>
            </a:fld>
            <a:endParaRPr lang="de-DE"/>
          </a:p>
        </p:txBody>
      </p:sp>
    </p:spTree>
    <p:extLst>
      <p:ext uri="{BB962C8B-B14F-4D97-AF65-F5344CB8AC3E}">
        <p14:creationId xmlns:p14="http://schemas.microsoft.com/office/powerpoint/2010/main" val="474679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290CD-4F7C-9FF1-B913-03238A55BDB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728B535-B9D2-EB1E-5573-73099F44C1C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0EAC1EE-3EDE-D54B-6E28-D51C8029DD1D}"/>
              </a:ext>
            </a:extLst>
          </p:cNvPr>
          <p:cNvSpPr>
            <a:spLocks noGrp="1"/>
          </p:cNvSpPr>
          <p:nvPr>
            <p:ph type="body" idx="1"/>
          </p:nvPr>
        </p:nvSpPr>
        <p:spPr/>
        <p:txBody>
          <a:bodyPr/>
          <a:lstStyle/>
          <a:p>
            <a:r>
              <a:rPr lang="de-DE" dirty="0"/>
              <a:t>Bedanke mich herzlichst ,hoffe ihr habt paar neue Erkenntnisse für euch entnehmen können.</a:t>
            </a:r>
          </a:p>
        </p:txBody>
      </p:sp>
      <p:sp>
        <p:nvSpPr>
          <p:cNvPr id="4" name="Foliennummernplatzhalter 3">
            <a:extLst>
              <a:ext uri="{FF2B5EF4-FFF2-40B4-BE49-F238E27FC236}">
                <a16:creationId xmlns:a16="http://schemas.microsoft.com/office/drawing/2014/main" id="{15351E5D-5CA4-AEE2-71C1-C1444E117BDD}"/>
              </a:ext>
            </a:extLst>
          </p:cNvPr>
          <p:cNvSpPr>
            <a:spLocks noGrp="1"/>
          </p:cNvSpPr>
          <p:nvPr>
            <p:ph type="sldNum" sz="quarter" idx="5"/>
          </p:nvPr>
        </p:nvSpPr>
        <p:spPr/>
        <p:txBody>
          <a:bodyPr/>
          <a:lstStyle/>
          <a:p>
            <a:fld id="{BD789B29-1A18-43E4-A7FE-DBEEB31332F5}" type="slidenum">
              <a:rPr lang="de-DE" smtClean="0"/>
              <a:t>41</a:t>
            </a:fld>
            <a:endParaRPr lang="de-DE"/>
          </a:p>
        </p:txBody>
      </p:sp>
    </p:spTree>
    <p:extLst>
      <p:ext uri="{BB962C8B-B14F-4D97-AF65-F5344CB8AC3E}">
        <p14:creationId xmlns:p14="http://schemas.microsoft.com/office/powerpoint/2010/main" val="4070274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Bevor wir in die Details gehen, ein kurzer Überblick: </a:t>
            </a:r>
            <a:r>
              <a:rPr lang="de-DE" b="1" dirty="0"/>
              <a:t>Hier sehen wir die Städte, deren Daten wir analysiert haben.</a:t>
            </a:r>
            <a:r>
              <a:rPr lang="de-DE" dirty="0"/>
              <a:t> Und jetzt widmen wir uns der </a:t>
            </a:r>
            <a:r>
              <a:rPr lang="de-DE" b="1" dirty="0"/>
              <a:t>Anzahl</a:t>
            </a:r>
            <a:r>
              <a:rPr lang="de-DE" dirty="0"/>
              <a:t> der Listings, die die Grundlage unsere Analyse  bilden."</a:t>
            </a:r>
          </a:p>
        </p:txBody>
      </p:sp>
      <p:sp>
        <p:nvSpPr>
          <p:cNvPr id="4" name="Foliennummernplatzhalter 3"/>
          <p:cNvSpPr>
            <a:spLocks noGrp="1"/>
          </p:cNvSpPr>
          <p:nvPr>
            <p:ph type="sldNum" sz="quarter" idx="5"/>
          </p:nvPr>
        </p:nvSpPr>
        <p:spPr/>
        <p:txBody>
          <a:bodyPr/>
          <a:lstStyle/>
          <a:p>
            <a:fld id="{BD789B29-1A18-43E4-A7FE-DBEEB31332F5}" type="slidenum">
              <a:rPr lang="de-DE" smtClean="0"/>
              <a:t>6</a:t>
            </a:fld>
            <a:endParaRPr lang="de-DE"/>
          </a:p>
        </p:txBody>
      </p:sp>
    </p:spTree>
    <p:extLst>
      <p:ext uri="{BB962C8B-B14F-4D97-AF65-F5344CB8AC3E}">
        <p14:creationId xmlns:p14="http://schemas.microsoft.com/office/powerpoint/2010/main" val="87633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"Es wird deutlich, dass </a:t>
            </a:r>
            <a:r>
              <a:rPr lang="de-DE" b="1" dirty="0"/>
              <a:t>London mit über 10.000 Listings die mit Abstand größte Auswahl</a:t>
            </a:r>
            <a:r>
              <a:rPr lang="de-DE" dirty="0"/>
              <a:t> an Unterkünften bietet.„</a:t>
            </a:r>
          </a:p>
          <a:p>
            <a:endParaRPr lang="de-DE" dirty="0"/>
          </a:p>
          <a:p>
            <a:r>
              <a:rPr lang="de-DE" dirty="0"/>
              <a:t>Am unteren Ende der Skala, mit der geringsten Auswahl, finden wir Städte wie </a:t>
            </a:r>
            <a:r>
              <a:rPr lang="de-DE" b="1" dirty="0"/>
              <a:t>Barcelona, Berlin und insbesondere Amsterdam</a:t>
            </a:r>
            <a:r>
              <a:rPr lang="de-DE" dirty="0"/>
              <a:t>.„</a:t>
            </a:r>
          </a:p>
          <a:p>
            <a:endParaRPr lang="de-DE" dirty="0"/>
          </a:p>
          <a:p>
            <a:r>
              <a:rPr lang="de-DE" dirty="0"/>
              <a:t>"</a:t>
            </a:r>
            <a:r>
              <a:rPr lang="de-DE" b="1" dirty="0"/>
              <a:t>Amsterdam</a:t>
            </a:r>
            <a:r>
              <a:rPr lang="de-DE" dirty="0"/>
              <a:t> sticht hier hervor, da es, obwohl es eine der teuersten Städte ist, </a:t>
            </a:r>
            <a:r>
              <a:rPr lang="de-DE" b="1" dirty="0"/>
              <a:t>die wenigsten Unterkünfte</a:t>
            </a:r>
            <a:r>
              <a:rPr lang="de-DE" dirty="0"/>
              <a:t> in unserer Analyse aufweist. Dies könnte auf strengere Regulierungen oder eine geringere Verfügbarkeit hindeuten."</a:t>
            </a:r>
          </a:p>
        </p:txBody>
      </p:sp>
      <p:sp>
        <p:nvSpPr>
          <p:cNvPr id="4" name="Foliennummernplatzhalter 3"/>
          <p:cNvSpPr>
            <a:spLocks noGrp="1"/>
          </p:cNvSpPr>
          <p:nvPr>
            <p:ph type="sldNum" sz="quarter" idx="5"/>
          </p:nvPr>
        </p:nvSpPr>
        <p:spPr/>
        <p:txBody>
          <a:bodyPr/>
          <a:lstStyle/>
          <a:p>
            <a:fld id="{BD789B29-1A18-43E4-A7FE-DBEEB31332F5}" type="slidenum">
              <a:rPr lang="de-DE" smtClean="0"/>
              <a:t>7</a:t>
            </a:fld>
            <a:endParaRPr lang="de-DE"/>
          </a:p>
        </p:txBody>
      </p:sp>
    </p:spTree>
    <p:extLst>
      <p:ext uri="{BB962C8B-B14F-4D97-AF65-F5344CB8AC3E}">
        <p14:creationId xmlns:p14="http://schemas.microsoft.com/office/powerpoint/2010/main" val="4163760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FCE7B-0663-4453-49C1-73A335F8A33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5154691-3074-8B4E-DC59-2297BCFB823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EE35E31-FBEA-A80C-A59A-524AC772BBCA}"/>
              </a:ext>
            </a:extLst>
          </p:cNvPr>
          <p:cNvSpPr>
            <a:spLocks noGrp="1"/>
          </p:cNvSpPr>
          <p:nvPr>
            <p:ph type="body" idx="1"/>
          </p:nvPr>
        </p:nvSpPr>
        <p:spPr/>
        <p:txBody>
          <a:bodyPr/>
          <a:lstStyle/>
          <a:p>
            <a:r>
              <a:rPr lang="de-DE" dirty="0" err="1"/>
              <a:t>London,Amsterdam;Paris</a:t>
            </a:r>
            <a:r>
              <a:rPr lang="de-DE" dirty="0"/>
              <a:t> gehören zu den teuersten Metropolen Europas ,sei es für Wohnraum ,</a:t>
            </a:r>
            <a:r>
              <a:rPr lang="de-DE" dirty="0" err="1"/>
              <a:t>Gatsronomie</a:t>
            </a:r>
            <a:r>
              <a:rPr lang="de-DE" dirty="0"/>
              <a:t> oder Tourismus.</a:t>
            </a:r>
          </a:p>
          <a:p>
            <a:endParaRPr lang="de-DE" dirty="0"/>
          </a:p>
          <a:p>
            <a:r>
              <a:rPr lang="de-DE" dirty="0"/>
              <a:t>Budapest und Athen gelten im vergleich zu westeuropäischen Hauptstädten ebenfalls als deutlich preiswertere Städte.</a:t>
            </a:r>
          </a:p>
        </p:txBody>
      </p:sp>
      <p:sp>
        <p:nvSpPr>
          <p:cNvPr id="4" name="Foliennummernplatzhalter 3">
            <a:extLst>
              <a:ext uri="{FF2B5EF4-FFF2-40B4-BE49-F238E27FC236}">
                <a16:creationId xmlns:a16="http://schemas.microsoft.com/office/drawing/2014/main" id="{6ED6000C-D58F-A3A2-6563-B65404EA4246}"/>
              </a:ext>
            </a:extLst>
          </p:cNvPr>
          <p:cNvSpPr>
            <a:spLocks noGrp="1"/>
          </p:cNvSpPr>
          <p:nvPr>
            <p:ph type="sldNum" sz="quarter" idx="5"/>
          </p:nvPr>
        </p:nvSpPr>
        <p:spPr/>
        <p:txBody>
          <a:bodyPr/>
          <a:lstStyle/>
          <a:p>
            <a:fld id="{BD789B29-1A18-43E4-A7FE-DBEEB31332F5}" type="slidenum">
              <a:rPr lang="de-DE" smtClean="0"/>
              <a:t>8</a:t>
            </a:fld>
            <a:endParaRPr lang="de-DE"/>
          </a:p>
        </p:txBody>
      </p:sp>
    </p:spTree>
    <p:extLst>
      <p:ext uri="{BB962C8B-B14F-4D97-AF65-F5344CB8AC3E}">
        <p14:creationId xmlns:p14="http://schemas.microsoft.com/office/powerpoint/2010/main" val="1606097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"Dieses Balkendiagramm gibt uns einen klaren Überblick über den </a:t>
            </a:r>
            <a:r>
              <a:rPr lang="de-DE" b="1" dirty="0"/>
              <a:t>Durchschnittspreis pro Nacht in jeder Stadt</a:t>
            </a:r>
            <a:r>
              <a:rPr lang="de-DE" dirty="0"/>
              <a:t> „</a:t>
            </a:r>
          </a:p>
          <a:p>
            <a:endParaRPr lang="de-DE" dirty="0"/>
          </a:p>
          <a:p>
            <a:r>
              <a:rPr lang="de-DE" dirty="0"/>
              <a:t>"Es wird sofort ersichtlich, dass </a:t>
            </a:r>
            <a:r>
              <a:rPr lang="de-DE" b="1" dirty="0"/>
              <a:t>Amsterdam mit einem Durchschnittspreis von weit über 550 Euro die mit Abstand teuerste Stadt</a:t>
            </a:r>
            <a:r>
              <a:rPr lang="de-DE" dirty="0"/>
              <a:t> für Unterkünfte ist.</a:t>
            </a:r>
          </a:p>
          <a:p>
            <a:r>
              <a:rPr lang="de-DE" dirty="0"/>
              <a:t>"Dicht gefolgt werden sie von </a:t>
            </a:r>
            <a:r>
              <a:rPr lang="de-DE" b="1" dirty="0"/>
              <a:t>Paris und London</a:t>
            </a:r>
            <a:r>
              <a:rPr lang="de-DE" dirty="0"/>
              <a:t>, die ebenfalls hohe Durchschnittspreise von rund 350 bis 400 Euro pro Nacht aufweisen.„</a:t>
            </a:r>
          </a:p>
          <a:p>
            <a:endParaRPr lang="de-DE" dirty="0"/>
          </a:p>
          <a:p>
            <a:r>
              <a:rPr lang="de-DE" dirty="0"/>
              <a:t>"Am anderen Ende der Skala finden wir </a:t>
            </a:r>
            <a:r>
              <a:rPr lang="de-DE" b="1" dirty="0"/>
              <a:t>Budapest und Athen</a:t>
            </a:r>
            <a:r>
              <a:rPr lang="de-DE" dirty="0"/>
              <a:t>, die mit Durchschnittspreisen von unter 200 Euro die </a:t>
            </a:r>
            <a:r>
              <a:rPr lang="de-DE" b="1" dirty="0"/>
              <a:t>günstigsten Optionen</a:t>
            </a:r>
            <a:r>
              <a:rPr lang="de-DE" dirty="0"/>
              <a:t> für Reisende bieten."</a:t>
            </a:r>
          </a:p>
          <a:p>
            <a:endParaRPr lang="de-DE" dirty="0"/>
          </a:p>
          <a:p>
            <a:r>
              <a:rPr lang="de-DE" dirty="0"/>
              <a:t>Kleiner  Tipp am Rande :  </a:t>
            </a:r>
          </a:p>
          <a:p>
            <a:r>
              <a:rPr lang="de-DE" dirty="0"/>
              <a:t>Diese Preisunterschiede sind entscheidend für die Budgetplanung und unterstreichen, wie stark die Wahl der Stadt die Gesamtkosten einer Reise beeinflusst."</a:t>
            </a:r>
          </a:p>
          <a:p>
            <a:endParaRPr lang="de-DE" dirty="0"/>
          </a:p>
          <a:p>
            <a:endParaRPr lang="de-DE" dirty="0"/>
          </a:p>
        </p:txBody>
      </p:sp>
      <p:sp>
        <p:nvSpPr>
          <p:cNvPr id="4" name="Foliennummernplatzhalter 3"/>
          <p:cNvSpPr>
            <a:spLocks noGrp="1"/>
          </p:cNvSpPr>
          <p:nvPr>
            <p:ph type="sldNum" sz="quarter" idx="5"/>
          </p:nvPr>
        </p:nvSpPr>
        <p:spPr/>
        <p:txBody>
          <a:bodyPr/>
          <a:lstStyle/>
          <a:p>
            <a:fld id="{BD789B29-1A18-43E4-A7FE-DBEEB31332F5}" type="slidenum">
              <a:rPr lang="de-DE" smtClean="0"/>
              <a:t>9</a:t>
            </a:fld>
            <a:endParaRPr lang="de-DE"/>
          </a:p>
        </p:txBody>
      </p:sp>
    </p:spTree>
    <p:extLst>
      <p:ext uri="{BB962C8B-B14F-4D97-AF65-F5344CB8AC3E}">
        <p14:creationId xmlns:p14="http://schemas.microsoft.com/office/powerpoint/2010/main" val="2278168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Analyse zeigt ,das London die höchsten Gesamteinnahmen und auch die meisten Listings aufweist</a:t>
            </a:r>
          </a:p>
        </p:txBody>
      </p:sp>
      <p:sp>
        <p:nvSpPr>
          <p:cNvPr id="4" name="Foliennummernplatzhalter 3"/>
          <p:cNvSpPr>
            <a:spLocks noGrp="1"/>
          </p:cNvSpPr>
          <p:nvPr>
            <p:ph type="sldNum" sz="quarter" idx="5"/>
          </p:nvPr>
        </p:nvSpPr>
        <p:spPr/>
        <p:txBody>
          <a:bodyPr/>
          <a:lstStyle/>
          <a:p>
            <a:fld id="{BD789B29-1A18-43E4-A7FE-DBEEB31332F5}" type="slidenum">
              <a:rPr lang="de-DE" smtClean="0"/>
              <a:t>10</a:t>
            </a:fld>
            <a:endParaRPr lang="de-DE"/>
          </a:p>
        </p:txBody>
      </p:sp>
    </p:spTree>
    <p:extLst>
      <p:ext uri="{BB962C8B-B14F-4D97-AF65-F5344CB8AC3E}">
        <p14:creationId xmlns:p14="http://schemas.microsoft.com/office/powerpoint/2010/main" val="2180930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A0D92-AE8F-FD43-2C26-01613A166DF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B9FC0EA-F928-720D-DECD-F34049AFD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D0E35C2-D7D8-1693-C17D-AA5210613E31}"/>
              </a:ext>
            </a:extLst>
          </p:cNvPr>
          <p:cNvSpPr>
            <a:spLocks noGrp="1"/>
          </p:cNvSpPr>
          <p:nvPr>
            <p:ph type="dt" sz="half" idx="10"/>
          </p:nvPr>
        </p:nvSpPr>
        <p:spPr/>
        <p:txBody>
          <a:bodyPr/>
          <a:lstStyle/>
          <a:p>
            <a:fld id="{45855F5C-D8F7-4427-AB8E-63FF0A7B27D2}" type="datetime1">
              <a:rPr lang="de-DE" smtClean="0"/>
              <a:t>07.11.2025</a:t>
            </a:fld>
            <a:endParaRPr lang="de-DE"/>
          </a:p>
        </p:txBody>
      </p:sp>
      <p:sp>
        <p:nvSpPr>
          <p:cNvPr id="5" name="Fußzeilenplatzhalter 4">
            <a:extLst>
              <a:ext uri="{FF2B5EF4-FFF2-40B4-BE49-F238E27FC236}">
                <a16:creationId xmlns:a16="http://schemas.microsoft.com/office/drawing/2014/main" id="{101D472E-19FC-EB23-7481-79BDA2AB75A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0AAE371-7A73-7EB1-DA23-5C7C60C629FA}"/>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2136065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22BBB9-48C2-92FC-07D3-453CB83C951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E387D2D-79DA-87F0-4961-24AFC7C1BB8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494ED04-5C84-7EDE-55D5-43A80BC34121}"/>
              </a:ext>
            </a:extLst>
          </p:cNvPr>
          <p:cNvSpPr>
            <a:spLocks noGrp="1"/>
          </p:cNvSpPr>
          <p:nvPr>
            <p:ph type="dt" sz="half" idx="10"/>
          </p:nvPr>
        </p:nvSpPr>
        <p:spPr/>
        <p:txBody>
          <a:bodyPr/>
          <a:lstStyle/>
          <a:p>
            <a:fld id="{45DA219C-E3C5-4DB1-88A2-2C6967C2FD56}" type="datetime1">
              <a:rPr lang="de-DE" smtClean="0"/>
              <a:t>07.11.2025</a:t>
            </a:fld>
            <a:endParaRPr lang="de-DE"/>
          </a:p>
        </p:txBody>
      </p:sp>
      <p:sp>
        <p:nvSpPr>
          <p:cNvPr id="5" name="Fußzeilenplatzhalter 4">
            <a:extLst>
              <a:ext uri="{FF2B5EF4-FFF2-40B4-BE49-F238E27FC236}">
                <a16:creationId xmlns:a16="http://schemas.microsoft.com/office/drawing/2014/main" id="{DE75E689-C3E6-93F5-F056-25017892911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0657DC-6EBB-07A2-4E13-E1500435D6FD}"/>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2673510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1AF9CEC-FEE4-7690-9709-84B49098279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D0B4E3A-E73A-B140-056F-90337B06845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8FFCCFB-E73B-87A1-8BD4-C2375E172BAA}"/>
              </a:ext>
            </a:extLst>
          </p:cNvPr>
          <p:cNvSpPr>
            <a:spLocks noGrp="1"/>
          </p:cNvSpPr>
          <p:nvPr>
            <p:ph type="dt" sz="half" idx="10"/>
          </p:nvPr>
        </p:nvSpPr>
        <p:spPr/>
        <p:txBody>
          <a:bodyPr/>
          <a:lstStyle/>
          <a:p>
            <a:fld id="{3FE4D843-DCE0-4E37-BD63-F8AEDF419DDB}" type="datetime1">
              <a:rPr lang="de-DE" smtClean="0"/>
              <a:t>07.11.2025</a:t>
            </a:fld>
            <a:endParaRPr lang="de-DE"/>
          </a:p>
        </p:txBody>
      </p:sp>
      <p:sp>
        <p:nvSpPr>
          <p:cNvPr id="5" name="Fußzeilenplatzhalter 4">
            <a:extLst>
              <a:ext uri="{FF2B5EF4-FFF2-40B4-BE49-F238E27FC236}">
                <a16:creationId xmlns:a16="http://schemas.microsoft.com/office/drawing/2014/main" id="{6E5DB824-72D4-F615-D1AA-500B8171F9B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C74A4B8-37F2-AD02-D0B9-455E38793DAE}"/>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1013881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CAD166-47C2-8A77-1C60-5F59E7B68066}"/>
              </a:ext>
            </a:extLst>
          </p:cNvPr>
          <p:cNvSpPr>
            <a:spLocks noGrp="1"/>
          </p:cNvSpPr>
          <p:nvPr>
            <p:ph type="title"/>
          </p:nvPr>
        </p:nvSpPr>
        <p:spPr/>
        <p:txBody>
          <a:bodyPr/>
          <a:lstStyle/>
          <a:p>
            <a:r>
              <a:rPr lang="de-DE"/>
              <a:t>Mastertitelformat bearbeiten</a:t>
            </a:r>
          </a:p>
        </p:txBody>
      </p:sp>
      <p:sp>
        <p:nvSpPr>
          <p:cNvPr id="3" name="Textplatzhalter 2">
            <a:extLst>
              <a:ext uri="{FF2B5EF4-FFF2-40B4-BE49-F238E27FC236}">
                <a16:creationId xmlns:a16="http://schemas.microsoft.com/office/drawing/2014/main" id="{BA289F96-E999-B718-C23B-C28167146DF3}"/>
              </a:ext>
            </a:extLst>
          </p:cNvPr>
          <p:cNvSpPr>
            <a:spLocks noGrp="1"/>
          </p:cNvSpPr>
          <p:nvPr>
            <p:ph type="body"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59D9C0C-4043-430F-0B92-05445894D2F1}"/>
              </a:ext>
            </a:extLst>
          </p:cNvPr>
          <p:cNvSpPr>
            <a:spLocks noGrp="1"/>
          </p:cNvSpPr>
          <p:nvPr>
            <p:ph type="dt" sz="half" idx="10"/>
          </p:nvPr>
        </p:nvSpPr>
        <p:spPr/>
        <p:txBody>
          <a:bodyPr/>
          <a:lstStyle/>
          <a:p>
            <a:fld id="{CCE8FB5C-69E9-49B0-A502-E84ABD7D3A30}" type="datetime1">
              <a:rPr lang="de-DE" smtClean="0"/>
              <a:t>07.11.2025</a:t>
            </a:fld>
            <a:endParaRPr lang="de-DE"/>
          </a:p>
        </p:txBody>
      </p:sp>
      <p:sp>
        <p:nvSpPr>
          <p:cNvPr id="5" name="Fußzeilenplatzhalter 4">
            <a:extLst>
              <a:ext uri="{FF2B5EF4-FFF2-40B4-BE49-F238E27FC236}">
                <a16:creationId xmlns:a16="http://schemas.microsoft.com/office/drawing/2014/main" id="{AB423E2B-FF8E-D8BB-3760-03A8E27A8B1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DA93155-06BE-B091-DD14-35ECF530BE74}"/>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473585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F6D7433-1AC0-42C1-99AB-86F5398B520E}"/>
              </a:ext>
            </a:extLst>
          </p:cNvPr>
          <p:cNvSpPr>
            <a:spLocks noGrp="1"/>
          </p:cNvSpPr>
          <p:nvPr>
            <p:ph type="pic" sz="quarter" idx="10"/>
          </p:nvPr>
        </p:nvSpPr>
        <p:spPr>
          <a:xfrm>
            <a:off x="-680525" y="1781174"/>
            <a:ext cx="4577276" cy="4577276"/>
          </a:xfrm>
          <a:custGeom>
            <a:avLst/>
            <a:gdLst>
              <a:gd name="connsiteX0" fmla="*/ 2288638 w 4577276"/>
              <a:gd name="connsiteY0" fmla="*/ 0 h 4577276"/>
              <a:gd name="connsiteX1" fmla="*/ 4577276 w 4577276"/>
              <a:gd name="connsiteY1" fmla="*/ 2288638 h 4577276"/>
              <a:gd name="connsiteX2" fmla="*/ 2288638 w 4577276"/>
              <a:gd name="connsiteY2" fmla="*/ 4577276 h 4577276"/>
              <a:gd name="connsiteX3" fmla="*/ 0 w 4577276"/>
              <a:gd name="connsiteY3" fmla="*/ 2288638 h 4577276"/>
              <a:gd name="connsiteX4" fmla="*/ 2288638 w 4577276"/>
              <a:gd name="connsiteY4" fmla="*/ 0 h 4577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7276" h="4577276">
                <a:moveTo>
                  <a:pt x="2288638" y="0"/>
                </a:moveTo>
                <a:cubicBezTo>
                  <a:pt x="3552618" y="0"/>
                  <a:pt x="4577276" y="1024658"/>
                  <a:pt x="4577276" y="2288638"/>
                </a:cubicBezTo>
                <a:cubicBezTo>
                  <a:pt x="4577276" y="3552618"/>
                  <a:pt x="3552618" y="4577276"/>
                  <a:pt x="2288638" y="4577276"/>
                </a:cubicBezTo>
                <a:cubicBezTo>
                  <a:pt x="1024658" y="4577276"/>
                  <a:pt x="0" y="3552618"/>
                  <a:pt x="0" y="2288638"/>
                </a:cubicBezTo>
                <a:cubicBezTo>
                  <a:pt x="0" y="1024658"/>
                  <a:pt x="1024658" y="0"/>
                  <a:pt x="228863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765924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92B655-6530-8263-536B-36581D9CF4D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6398368-3E3F-18BA-21DC-C0D213F7DD7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4EDA381-41C2-A8C3-EB6B-870F043B4950}"/>
              </a:ext>
            </a:extLst>
          </p:cNvPr>
          <p:cNvSpPr>
            <a:spLocks noGrp="1"/>
          </p:cNvSpPr>
          <p:nvPr>
            <p:ph type="dt" sz="half" idx="10"/>
          </p:nvPr>
        </p:nvSpPr>
        <p:spPr/>
        <p:txBody>
          <a:bodyPr/>
          <a:lstStyle/>
          <a:p>
            <a:fld id="{E5A3B497-7E75-43E9-BDAB-229A8292BD4C}" type="datetime1">
              <a:rPr lang="de-DE" smtClean="0"/>
              <a:t>07.11.2025</a:t>
            </a:fld>
            <a:endParaRPr lang="de-DE"/>
          </a:p>
        </p:txBody>
      </p:sp>
      <p:sp>
        <p:nvSpPr>
          <p:cNvPr id="5" name="Fußzeilenplatzhalter 4">
            <a:extLst>
              <a:ext uri="{FF2B5EF4-FFF2-40B4-BE49-F238E27FC236}">
                <a16:creationId xmlns:a16="http://schemas.microsoft.com/office/drawing/2014/main" id="{507A19DC-F348-835A-3644-BE5A5B22AE1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7CC7A2D-C08A-95DE-C3AC-2E76AE4C102E}"/>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213289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095E09-CC72-37FE-DD45-07A85D71412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46F17D4A-ED47-0364-748A-B7F84C83D8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F668432-5E20-F5D0-187C-9E82900E9220}"/>
              </a:ext>
            </a:extLst>
          </p:cNvPr>
          <p:cNvSpPr>
            <a:spLocks noGrp="1"/>
          </p:cNvSpPr>
          <p:nvPr>
            <p:ph type="dt" sz="half" idx="10"/>
          </p:nvPr>
        </p:nvSpPr>
        <p:spPr/>
        <p:txBody>
          <a:bodyPr/>
          <a:lstStyle/>
          <a:p>
            <a:fld id="{4BCD2FE8-B85A-42A7-B011-3ACCA157688D}" type="datetime1">
              <a:rPr lang="de-DE" smtClean="0"/>
              <a:t>07.11.2025</a:t>
            </a:fld>
            <a:endParaRPr lang="de-DE"/>
          </a:p>
        </p:txBody>
      </p:sp>
      <p:sp>
        <p:nvSpPr>
          <p:cNvPr id="5" name="Fußzeilenplatzhalter 4">
            <a:extLst>
              <a:ext uri="{FF2B5EF4-FFF2-40B4-BE49-F238E27FC236}">
                <a16:creationId xmlns:a16="http://schemas.microsoft.com/office/drawing/2014/main" id="{759A1C06-9BBC-EECA-0C01-67204486AB7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D0A773B-75C0-A10B-8BB2-681464658339}"/>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418819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B70D9-B2A4-C1DE-58C7-FACA2D45E61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64215AC-F9C4-C1E6-C07A-062BBA064FC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FB3B9FD-C6AE-D68F-EF90-90B1ED04369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3D998B3-B625-32C8-E2E6-130679AF5C93}"/>
              </a:ext>
            </a:extLst>
          </p:cNvPr>
          <p:cNvSpPr>
            <a:spLocks noGrp="1"/>
          </p:cNvSpPr>
          <p:nvPr>
            <p:ph type="dt" sz="half" idx="10"/>
          </p:nvPr>
        </p:nvSpPr>
        <p:spPr/>
        <p:txBody>
          <a:bodyPr/>
          <a:lstStyle/>
          <a:p>
            <a:fld id="{64814E50-41A0-479C-B31E-01391004BBFD}" type="datetime1">
              <a:rPr lang="de-DE" smtClean="0"/>
              <a:t>07.11.2025</a:t>
            </a:fld>
            <a:endParaRPr lang="de-DE"/>
          </a:p>
        </p:txBody>
      </p:sp>
      <p:sp>
        <p:nvSpPr>
          <p:cNvPr id="6" name="Fußzeilenplatzhalter 5">
            <a:extLst>
              <a:ext uri="{FF2B5EF4-FFF2-40B4-BE49-F238E27FC236}">
                <a16:creationId xmlns:a16="http://schemas.microsoft.com/office/drawing/2014/main" id="{990E8871-E1FB-05B7-F820-0807BE69046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33005E8-345A-3219-67B4-976243E4BA87}"/>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3339719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241A4B-0955-D476-3E5E-570639FB79A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B240EB-E3C4-B375-79B1-8E6969CF06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DB6FA79-6CD7-5B22-86B9-56D15BBC9A0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BE91C9A-D60B-AC25-40F0-3ED54E2ED1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8CFE428-F0CC-441A-D52B-4C1E4F2BDE2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29A9D5AC-B2AB-174B-C441-03375E7B6EA0}"/>
              </a:ext>
            </a:extLst>
          </p:cNvPr>
          <p:cNvSpPr>
            <a:spLocks noGrp="1"/>
          </p:cNvSpPr>
          <p:nvPr>
            <p:ph type="dt" sz="half" idx="10"/>
          </p:nvPr>
        </p:nvSpPr>
        <p:spPr/>
        <p:txBody>
          <a:bodyPr/>
          <a:lstStyle/>
          <a:p>
            <a:fld id="{16172242-A199-4F08-BD20-F623E1DE9A5D}" type="datetime1">
              <a:rPr lang="de-DE" smtClean="0"/>
              <a:t>07.11.2025</a:t>
            </a:fld>
            <a:endParaRPr lang="de-DE"/>
          </a:p>
        </p:txBody>
      </p:sp>
      <p:sp>
        <p:nvSpPr>
          <p:cNvPr id="8" name="Fußzeilenplatzhalter 7">
            <a:extLst>
              <a:ext uri="{FF2B5EF4-FFF2-40B4-BE49-F238E27FC236}">
                <a16:creationId xmlns:a16="http://schemas.microsoft.com/office/drawing/2014/main" id="{C21434F4-768B-8F4C-13D7-2FA9FAA4058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456A98A2-CE87-2FE3-69A4-91C2BD8729EE}"/>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13954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817E8A-82D1-09FA-6E15-A25AEFCEE89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24E6B1D-B07F-168A-945D-5DDC1B504C70}"/>
              </a:ext>
            </a:extLst>
          </p:cNvPr>
          <p:cNvSpPr>
            <a:spLocks noGrp="1"/>
          </p:cNvSpPr>
          <p:nvPr>
            <p:ph type="dt" sz="half" idx="10"/>
          </p:nvPr>
        </p:nvSpPr>
        <p:spPr/>
        <p:txBody>
          <a:bodyPr/>
          <a:lstStyle/>
          <a:p>
            <a:fld id="{C360912C-82AE-4E48-A822-42F9891158C7}" type="datetime1">
              <a:rPr lang="de-DE" smtClean="0"/>
              <a:t>07.11.2025</a:t>
            </a:fld>
            <a:endParaRPr lang="de-DE"/>
          </a:p>
        </p:txBody>
      </p:sp>
      <p:sp>
        <p:nvSpPr>
          <p:cNvPr id="4" name="Fußzeilenplatzhalter 3">
            <a:extLst>
              <a:ext uri="{FF2B5EF4-FFF2-40B4-BE49-F238E27FC236}">
                <a16:creationId xmlns:a16="http://schemas.microsoft.com/office/drawing/2014/main" id="{08AF3A3C-C4FE-2DFC-4F6B-531E279EDF8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FD49447-12C4-4E69-935C-C2074C690AAE}"/>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587541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70236C4-AD9E-7CBB-4C0A-07D8555D01BC}"/>
              </a:ext>
            </a:extLst>
          </p:cNvPr>
          <p:cNvSpPr>
            <a:spLocks noGrp="1"/>
          </p:cNvSpPr>
          <p:nvPr>
            <p:ph type="dt" sz="half" idx="10"/>
          </p:nvPr>
        </p:nvSpPr>
        <p:spPr/>
        <p:txBody>
          <a:bodyPr/>
          <a:lstStyle/>
          <a:p>
            <a:fld id="{A6DD97F2-7029-4BE4-BA7C-29AD6EEEA659}" type="datetime1">
              <a:rPr lang="de-DE" smtClean="0"/>
              <a:t>07.11.2025</a:t>
            </a:fld>
            <a:endParaRPr lang="de-DE"/>
          </a:p>
        </p:txBody>
      </p:sp>
      <p:sp>
        <p:nvSpPr>
          <p:cNvPr id="3" name="Fußzeilenplatzhalter 2">
            <a:extLst>
              <a:ext uri="{FF2B5EF4-FFF2-40B4-BE49-F238E27FC236}">
                <a16:creationId xmlns:a16="http://schemas.microsoft.com/office/drawing/2014/main" id="{1571A1F2-2A3D-91B2-321B-559FA2ADDA6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B9D02EE-06DA-B1A3-718D-BD0954C2718D}"/>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1861358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ED8A10-8932-2B49-9B3D-1CC7ED3D33A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79682D1-B123-726B-EF93-06AB8A602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22DFAB9-B84F-5400-6DFF-72031FEF7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FED11FC-CDB8-6B9A-EDDA-34795BCC5594}"/>
              </a:ext>
            </a:extLst>
          </p:cNvPr>
          <p:cNvSpPr>
            <a:spLocks noGrp="1"/>
          </p:cNvSpPr>
          <p:nvPr>
            <p:ph type="dt" sz="half" idx="10"/>
          </p:nvPr>
        </p:nvSpPr>
        <p:spPr/>
        <p:txBody>
          <a:bodyPr/>
          <a:lstStyle/>
          <a:p>
            <a:fld id="{A57AB0CD-C379-4000-893B-D71313E55532}" type="datetime1">
              <a:rPr lang="de-DE" smtClean="0"/>
              <a:t>07.11.2025</a:t>
            </a:fld>
            <a:endParaRPr lang="de-DE"/>
          </a:p>
        </p:txBody>
      </p:sp>
      <p:sp>
        <p:nvSpPr>
          <p:cNvPr id="6" name="Fußzeilenplatzhalter 5">
            <a:extLst>
              <a:ext uri="{FF2B5EF4-FFF2-40B4-BE49-F238E27FC236}">
                <a16:creationId xmlns:a16="http://schemas.microsoft.com/office/drawing/2014/main" id="{82576D0B-9DAF-4A62-BB44-892C268C53F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4D21CAC-BF09-2126-A2F9-DE07F58ACBFD}"/>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4117266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A9C5B-95AB-1B81-A5BE-D954FA78588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0F7D5E0-D559-A017-DFFB-8EDC3251A0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582C4FC0-C415-F1CC-B348-57FCE15E7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99A1A2-5CEA-5646-B1D0-79D2EBB2324B}"/>
              </a:ext>
            </a:extLst>
          </p:cNvPr>
          <p:cNvSpPr>
            <a:spLocks noGrp="1"/>
          </p:cNvSpPr>
          <p:nvPr>
            <p:ph type="dt" sz="half" idx="10"/>
          </p:nvPr>
        </p:nvSpPr>
        <p:spPr/>
        <p:txBody>
          <a:bodyPr/>
          <a:lstStyle/>
          <a:p>
            <a:fld id="{302FB2BC-E121-415B-8D3C-9065CB6B6338}" type="datetime1">
              <a:rPr lang="de-DE" smtClean="0"/>
              <a:t>07.11.2025</a:t>
            </a:fld>
            <a:endParaRPr lang="de-DE"/>
          </a:p>
        </p:txBody>
      </p:sp>
      <p:sp>
        <p:nvSpPr>
          <p:cNvPr id="6" name="Fußzeilenplatzhalter 5">
            <a:extLst>
              <a:ext uri="{FF2B5EF4-FFF2-40B4-BE49-F238E27FC236}">
                <a16:creationId xmlns:a16="http://schemas.microsoft.com/office/drawing/2014/main" id="{4344C6C3-6D80-BBA6-565B-1272DC0784C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5D27D53-830A-60D9-A630-D14D1968EDCF}"/>
              </a:ext>
            </a:extLst>
          </p:cNvPr>
          <p:cNvSpPr>
            <a:spLocks noGrp="1"/>
          </p:cNvSpPr>
          <p:nvPr>
            <p:ph type="sldNum" sz="quarter" idx="12"/>
          </p:nvPr>
        </p:nvSpPr>
        <p:spPr/>
        <p:txBody>
          <a:bodyPr/>
          <a:lstStyle/>
          <a:p>
            <a:fld id="{857995DA-8B72-4572-BCDF-0BE728073BE1}" type="slidenum">
              <a:rPr lang="de-DE" smtClean="0"/>
              <a:t>‹Nr.›</a:t>
            </a:fld>
            <a:endParaRPr lang="de-DE"/>
          </a:p>
        </p:txBody>
      </p:sp>
    </p:spTree>
    <p:extLst>
      <p:ext uri="{BB962C8B-B14F-4D97-AF65-F5344CB8AC3E}">
        <p14:creationId xmlns:p14="http://schemas.microsoft.com/office/powerpoint/2010/main" val="3807595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0C272B-5CE0-76C1-9665-CADC4A09E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ABE3D47-A803-83CD-2B88-710F78BB3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19B7115-85B8-0287-5D0A-13C3008F7D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CBE2FCF-BED1-4308-96E8-D43A871F4A1F}" type="datetime1">
              <a:rPr lang="de-DE" smtClean="0"/>
              <a:t>07.11.2025</a:t>
            </a:fld>
            <a:endParaRPr lang="de-DE"/>
          </a:p>
        </p:txBody>
      </p:sp>
      <p:sp>
        <p:nvSpPr>
          <p:cNvPr id="5" name="Fußzeilenplatzhalter 4">
            <a:extLst>
              <a:ext uri="{FF2B5EF4-FFF2-40B4-BE49-F238E27FC236}">
                <a16:creationId xmlns:a16="http://schemas.microsoft.com/office/drawing/2014/main" id="{4EE4B58E-49FF-D180-0D39-367C0DA798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3CBEACFE-7987-087E-36BE-37FAD1239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7995DA-8B72-4572-BCDF-0BE728073BE1}" type="slidenum">
              <a:rPr lang="de-DE" smtClean="0"/>
              <a:t>‹Nr.›</a:t>
            </a:fld>
            <a:endParaRPr lang="de-DE"/>
          </a:p>
        </p:txBody>
      </p:sp>
    </p:spTree>
    <p:extLst>
      <p:ext uri="{BB962C8B-B14F-4D97-AF65-F5344CB8AC3E}">
        <p14:creationId xmlns:p14="http://schemas.microsoft.com/office/powerpoint/2010/main" val="1132152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8.jpg"/><Relationship Id="rId4" Type="http://schemas.openxmlformats.org/officeDocument/2006/relationships/image" Target="../media/image46.jpg"/></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7.jpg"/><Relationship Id="rId4" Type="http://schemas.openxmlformats.org/officeDocument/2006/relationships/image" Target="../media/image56.jp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esheninger.blogspot.com/2017/09/learning-from-airbnb-to-create-amazing.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0.jp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microsoft.com/office/2007/relationships/hdphoto" Target="../media/hdphoto1.wdp"/><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76.jpg"/><Relationship Id="rId4" Type="http://schemas.openxmlformats.org/officeDocument/2006/relationships/image" Target="../media/image75.jp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sv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83.jpg"/><Relationship Id="rId4" Type="http://schemas.openxmlformats.org/officeDocument/2006/relationships/image" Target="../media/image82.jp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4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jpg"/><Relationship Id="rId12" Type="http://schemas.openxmlformats.org/officeDocument/2006/relationships/image" Target="../media/image41.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5.jpg"/><Relationship Id="rId11" Type="http://schemas.openxmlformats.org/officeDocument/2006/relationships/image" Target="../media/image40.jpg"/><Relationship Id="rId5" Type="http://schemas.openxmlformats.org/officeDocument/2006/relationships/image" Target="../media/image34.jpg"/><Relationship Id="rId10" Type="http://schemas.openxmlformats.org/officeDocument/2006/relationships/image" Target="../media/image39.jpg"/><Relationship Id="rId4" Type="http://schemas.openxmlformats.org/officeDocument/2006/relationships/image" Target="../media/image33.jpg"/><Relationship Id="rId9" Type="http://schemas.openxmlformats.org/officeDocument/2006/relationships/image" Target="../media/image38.jp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4.jp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A120A4-303A-9708-88A3-4617CC2C16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liennummernplatzhalter 3">
            <a:extLst>
              <a:ext uri="{FF2B5EF4-FFF2-40B4-BE49-F238E27FC236}">
                <a16:creationId xmlns:a16="http://schemas.microsoft.com/office/drawing/2014/main" id="{8D7E5A65-444F-955C-7481-D4BF4E4352E2}"/>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857995DA-8B72-4572-BCDF-0BE728073BE1}" type="slidenum">
              <a:rPr lang="en-US">
                <a:solidFill>
                  <a:srgbClr val="FFFFFF"/>
                </a:solidFill>
              </a:rPr>
              <a:pPr>
                <a:spcAft>
                  <a:spcPts val="600"/>
                </a:spcAft>
              </a:pPr>
              <a:t>1</a:t>
            </a:fld>
            <a:endParaRPr lang="en-US">
              <a:solidFill>
                <a:srgbClr val="FFFFFF"/>
              </a:solidFill>
            </a:endParaRPr>
          </a:p>
        </p:txBody>
      </p:sp>
      <p:sp>
        <p:nvSpPr>
          <p:cNvPr id="18" name="Rechteck 17">
            <a:extLst>
              <a:ext uri="{FF2B5EF4-FFF2-40B4-BE49-F238E27FC236}">
                <a16:creationId xmlns:a16="http://schemas.microsoft.com/office/drawing/2014/main" id="{2367DE9B-5C48-6287-0184-EE7E60949448}"/>
              </a:ext>
            </a:extLst>
          </p:cNvPr>
          <p:cNvSpPr/>
          <p:nvPr/>
        </p:nvSpPr>
        <p:spPr>
          <a:xfrm>
            <a:off x="-397042" y="-132348"/>
            <a:ext cx="12589042" cy="71226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Ein Bild, das Wolke, Himmel, Nebel, See enthält.">
            <a:extLst>
              <a:ext uri="{FF2B5EF4-FFF2-40B4-BE49-F238E27FC236}">
                <a16:creationId xmlns:a16="http://schemas.microsoft.com/office/drawing/2014/main" id="{DEB9F93A-A627-5E63-0479-4692AAAF4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05" y="666426"/>
            <a:ext cx="10264888" cy="5525146"/>
          </a:xfrm>
          <a:prstGeom prst="rect">
            <a:avLst/>
          </a:prstGeom>
          <a:effectLst>
            <a:outerShdw blurRad="317500" dist="152400" dir="5400000" algn="t" rotWithShape="0">
              <a:prstClr val="black">
                <a:alpha val="40000"/>
              </a:prstClr>
            </a:outerShdw>
          </a:effectLst>
        </p:spPr>
      </p:pic>
      <p:sp>
        <p:nvSpPr>
          <p:cNvPr id="21" name="Rechteck 20">
            <a:extLst>
              <a:ext uri="{FF2B5EF4-FFF2-40B4-BE49-F238E27FC236}">
                <a16:creationId xmlns:a16="http://schemas.microsoft.com/office/drawing/2014/main" id="{4936D2CD-BA03-1CF6-79C2-9168ACE552F2}"/>
              </a:ext>
            </a:extLst>
          </p:cNvPr>
          <p:cNvSpPr/>
          <p:nvPr/>
        </p:nvSpPr>
        <p:spPr>
          <a:xfrm>
            <a:off x="-397042" y="-132348"/>
            <a:ext cx="5534526" cy="7122695"/>
          </a:xfrm>
          <a:prstGeom prst="rect">
            <a:avLst/>
          </a:prstGeom>
          <a:solidFill>
            <a:schemeClr val="accent1">
              <a:alpha val="38000"/>
            </a:schemeClr>
          </a:solidFill>
          <a:ln>
            <a:noFill/>
          </a:ln>
          <a:effectLst>
            <a:outerShdw blurRad="317500" dist="1524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35696CCE-85BE-BC7A-3E91-32CC37827ABC}"/>
              </a:ext>
            </a:extLst>
          </p:cNvPr>
          <p:cNvSpPr txBox="1"/>
          <p:nvPr/>
        </p:nvSpPr>
        <p:spPr>
          <a:xfrm>
            <a:off x="1390622" y="1872011"/>
            <a:ext cx="4391527" cy="646331"/>
          </a:xfrm>
          <a:prstGeom prst="rect">
            <a:avLst/>
          </a:prstGeom>
          <a:noFill/>
        </p:spPr>
        <p:txBody>
          <a:bodyPr wrap="square" rtlCol="0">
            <a:spAutoFit/>
          </a:bodyPr>
          <a:lstStyle/>
          <a:p>
            <a:r>
              <a:rPr lang="de-DE" sz="3600" b="1" dirty="0">
                <a:solidFill>
                  <a:schemeClr val="bg1"/>
                </a:solidFill>
                <a:latin typeface="Montserrat" panose="00000500000000000000" pitchFamily="2" charset="0"/>
              </a:rPr>
              <a:t>Willkommen</a:t>
            </a:r>
          </a:p>
        </p:txBody>
      </p:sp>
      <p:sp>
        <p:nvSpPr>
          <p:cNvPr id="27" name="Textfeld 26">
            <a:extLst>
              <a:ext uri="{FF2B5EF4-FFF2-40B4-BE49-F238E27FC236}">
                <a16:creationId xmlns:a16="http://schemas.microsoft.com/office/drawing/2014/main" id="{BBE52230-7BED-1AE3-F02A-6FBF4DCF2C63}"/>
              </a:ext>
            </a:extLst>
          </p:cNvPr>
          <p:cNvSpPr txBox="1"/>
          <p:nvPr/>
        </p:nvSpPr>
        <p:spPr>
          <a:xfrm>
            <a:off x="1968138" y="3348323"/>
            <a:ext cx="2791327" cy="523220"/>
          </a:xfrm>
          <a:prstGeom prst="rect">
            <a:avLst/>
          </a:prstGeom>
          <a:noFill/>
        </p:spPr>
        <p:txBody>
          <a:bodyPr wrap="square" rtlCol="0">
            <a:spAutoFit/>
          </a:bodyPr>
          <a:lstStyle/>
          <a:p>
            <a:r>
              <a:rPr lang="de-DE" sz="2800" dirty="0">
                <a:solidFill>
                  <a:schemeClr val="bg1"/>
                </a:solidFill>
                <a:latin typeface="Montserrat" panose="00000500000000000000" pitchFamily="2" charset="0"/>
              </a:rPr>
              <a:t>Daten Analyse </a:t>
            </a:r>
          </a:p>
        </p:txBody>
      </p:sp>
      <p:sp>
        <p:nvSpPr>
          <p:cNvPr id="28" name="Textfeld 27">
            <a:extLst>
              <a:ext uri="{FF2B5EF4-FFF2-40B4-BE49-F238E27FC236}">
                <a16:creationId xmlns:a16="http://schemas.microsoft.com/office/drawing/2014/main" id="{7CEC3C24-C73C-C2BC-1829-52C362D9B8C3}"/>
              </a:ext>
            </a:extLst>
          </p:cNvPr>
          <p:cNvSpPr txBox="1"/>
          <p:nvPr/>
        </p:nvSpPr>
        <p:spPr>
          <a:xfrm>
            <a:off x="8267185" y="5703748"/>
            <a:ext cx="4247147" cy="369332"/>
          </a:xfrm>
          <a:prstGeom prst="rect">
            <a:avLst/>
          </a:prstGeom>
          <a:noFill/>
        </p:spPr>
        <p:txBody>
          <a:bodyPr wrap="square" rtlCol="0">
            <a:spAutoFit/>
          </a:bodyPr>
          <a:lstStyle/>
          <a:p>
            <a:r>
              <a:rPr lang="de-DE" dirty="0">
                <a:solidFill>
                  <a:schemeClr val="bg1"/>
                </a:solidFill>
                <a:latin typeface="Montserrat" panose="00000500000000000000" pitchFamily="2" charset="0"/>
              </a:rPr>
              <a:t>Stavros Varelopoulos</a:t>
            </a:r>
          </a:p>
        </p:txBody>
      </p:sp>
      <p:pic>
        <p:nvPicPr>
          <p:cNvPr id="30" name="Grafik 29" descr="Ein Bild, das Grafiken, Symbol, Design enthält.">
            <a:extLst>
              <a:ext uri="{FF2B5EF4-FFF2-40B4-BE49-F238E27FC236}">
                <a16:creationId xmlns:a16="http://schemas.microsoft.com/office/drawing/2014/main" id="{7D06FA0B-A36E-7982-8AC8-0F816343F15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84836" y="3028367"/>
            <a:ext cx="2067788" cy="1163131"/>
          </a:xfrm>
          <a:prstGeom prst="rect">
            <a:avLst/>
          </a:prstGeom>
        </p:spPr>
      </p:pic>
    </p:spTree>
    <p:extLst>
      <p:ext uri="{BB962C8B-B14F-4D97-AF65-F5344CB8AC3E}">
        <p14:creationId xmlns:p14="http://schemas.microsoft.com/office/powerpoint/2010/main" val="4277305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03C718-8688-F687-B38C-CB2521FDA2B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EDB36AC-E1E6-47E3-5370-68C12B33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9375F1-F841-EF6F-C536-5A11D2A77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a:extLst>
              <a:ext uri="{FF2B5EF4-FFF2-40B4-BE49-F238E27FC236}">
                <a16:creationId xmlns:a16="http://schemas.microsoft.com/office/drawing/2014/main" id="{9B3087C7-BC47-93F3-A5DC-1072812D5705}"/>
              </a:ext>
            </a:extLst>
          </p:cNvPr>
          <p:cNvSpPr/>
          <p:nvPr/>
        </p:nvSpPr>
        <p:spPr>
          <a:xfrm>
            <a:off x="-304800" y="-192505"/>
            <a:ext cx="12496800" cy="7076809"/>
          </a:xfrm>
          <a:prstGeom prst="rect">
            <a:avLst/>
          </a:prstGeom>
          <a:gradFill>
            <a:gsLst>
              <a:gs pos="19000">
                <a:srgbClr val="26888A"/>
              </a:gs>
              <a:gs pos="6000">
                <a:srgbClr val="87B8B9"/>
              </a:gs>
              <a:gs pos="39000">
                <a:schemeClr val="tx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p:txBody>
      </p:sp>
      <p:grpSp>
        <p:nvGrpSpPr>
          <p:cNvPr id="31" name="Gruppieren 30">
            <a:extLst>
              <a:ext uri="{FF2B5EF4-FFF2-40B4-BE49-F238E27FC236}">
                <a16:creationId xmlns:a16="http://schemas.microsoft.com/office/drawing/2014/main" id="{A76B07D2-2C31-E741-CDE6-6E5FE3888318}"/>
              </a:ext>
            </a:extLst>
          </p:cNvPr>
          <p:cNvGrpSpPr/>
          <p:nvPr/>
        </p:nvGrpSpPr>
        <p:grpSpPr>
          <a:xfrm>
            <a:off x="590446" y="697222"/>
            <a:ext cx="2393117" cy="5193864"/>
            <a:chOff x="3108458" y="700790"/>
            <a:chExt cx="2620152" cy="5456420"/>
          </a:xfrm>
          <a:effectLst>
            <a:outerShdw blurRad="50800" dist="38100" dir="10800000" algn="r" rotWithShape="0">
              <a:prstClr val="black">
                <a:alpha val="40000"/>
              </a:prstClr>
            </a:outerShdw>
          </a:effectLst>
        </p:grpSpPr>
        <p:sp>
          <p:nvSpPr>
            <p:cNvPr id="22" name="Rechteck 21">
              <a:extLst>
                <a:ext uri="{FF2B5EF4-FFF2-40B4-BE49-F238E27FC236}">
                  <a16:creationId xmlns:a16="http://schemas.microsoft.com/office/drawing/2014/main" id="{32DCA19E-667B-9D0B-E019-671E38B5973E}"/>
                </a:ext>
              </a:extLst>
            </p:cNvPr>
            <p:cNvSpPr/>
            <p:nvPr/>
          </p:nvSpPr>
          <p:spPr>
            <a:xfrm>
              <a:off x="3108458" y="700790"/>
              <a:ext cx="2620152" cy="545642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Rechteck 24">
              <a:extLst>
                <a:ext uri="{FF2B5EF4-FFF2-40B4-BE49-F238E27FC236}">
                  <a16:creationId xmlns:a16="http://schemas.microsoft.com/office/drawing/2014/main" id="{17C8157B-A9ED-2559-FAD8-A4537C69D8B3}"/>
                </a:ext>
              </a:extLst>
            </p:cNvPr>
            <p:cNvSpPr/>
            <p:nvPr/>
          </p:nvSpPr>
          <p:spPr>
            <a:xfrm>
              <a:off x="3297836" y="869430"/>
              <a:ext cx="2263515" cy="5111645"/>
            </a:xfrm>
            <a:prstGeom prst="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39" name="Grafik 38" descr="Ein Bild, das draußen, Wolke, Himmel, Uhr enthält.">
            <a:extLst>
              <a:ext uri="{FF2B5EF4-FFF2-40B4-BE49-F238E27FC236}">
                <a16:creationId xmlns:a16="http://schemas.microsoft.com/office/drawing/2014/main" id="{AFCD8AE5-78CF-B437-CD07-FCA93895BF99}"/>
              </a:ext>
            </a:extLst>
          </p:cNvPr>
          <p:cNvPicPr>
            <a:picLocks noChangeAspect="1"/>
          </p:cNvPicPr>
          <p:nvPr/>
        </p:nvPicPr>
        <p:blipFill>
          <a:blip r:embed="rId3">
            <a:extLst>
              <a:ext uri="{28A0092B-C50C-407E-A947-70E740481C1C}">
                <a14:useLocalDpi xmlns:a14="http://schemas.microsoft.com/office/drawing/2010/main" val="0"/>
              </a:ext>
            </a:extLst>
          </a:blip>
          <a:srcRect t="12529" b="17001"/>
          <a:stretch>
            <a:fillRect/>
          </a:stretch>
        </p:blipFill>
        <p:spPr>
          <a:xfrm>
            <a:off x="780716" y="863977"/>
            <a:ext cx="2025402" cy="2497788"/>
          </a:xfrm>
          <a:prstGeom prst="rect">
            <a:avLst/>
          </a:prstGeom>
        </p:spPr>
      </p:pic>
      <p:sp>
        <p:nvSpPr>
          <p:cNvPr id="40" name="Textfeld 39">
            <a:extLst>
              <a:ext uri="{FF2B5EF4-FFF2-40B4-BE49-F238E27FC236}">
                <a16:creationId xmlns:a16="http://schemas.microsoft.com/office/drawing/2014/main" id="{B190CBAE-E74F-309A-E33F-CED63AA4436E}"/>
              </a:ext>
            </a:extLst>
          </p:cNvPr>
          <p:cNvSpPr txBox="1"/>
          <p:nvPr/>
        </p:nvSpPr>
        <p:spPr>
          <a:xfrm>
            <a:off x="923590" y="3542292"/>
            <a:ext cx="1685925" cy="2031325"/>
          </a:xfrm>
          <a:prstGeom prst="rect">
            <a:avLst/>
          </a:prstGeom>
          <a:noFill/>
        </p:spPr>
        <p:txBody>
          <a:bodyPr wrap="square" rtlCol="0">
            <a:spAutoFit/>
          </a:bodyPr>
          <a:lstStyle/>
          <a:p>
            <a:r>
              <a:rPr lang="de-DE" dirty="0">
                <a:solidFill>
                  <a:srgbClr val="FFFFB9"/>
                </a:solidFill>
                <a:latin typeface="Montserrat" panose="00000500000000000000" pitchFamily="2" charset="0"/>
              </a:rPr>
              <a:t>London führte bei den Gesamtein-nahmen und der Anzahl der Listings</a:t>
            </a:r>
          </a:p>
        </p:txBody>
      </p:sp>
      <p:sp>
        <p:nvSpPr>
          <p:cNvPr id="41" name="Textfeld 40">
            <a:extLst>
              <a:ext uri="{FF2B5EF4-FFF2-40B4-BE49-F238E27FC236}">
                <a16:creationId xmlns:a16="http://schemas.microsoft.com/office/drawing/2014/main" id="{0998F115-78AA-FBA8-F84A-6C230D704E49}"/>
              </a:ext>
            </a:extLst>
          </p:cNvPr>
          <p:cNvSpPr txBox="1"/>
          <p:nvPr/>
        </p:nvSpPr>
        <p:spPr>
          <a:xfrm>
            <a:off x="6045192" y="1621520"/>
            <a:ext cx="5029129" cy="769441"/>
          </a:xfrm>
          <a:prstGeom prst="rect">
            <a:avLst/>
          </a:prstGeom>
          <a:noFill/>
        </p:spPr>
        <p:txBody>
          <a:bodyPr wrap="square" rtlCol="0">
            <a:spAutoFit/>
          </a:bodyPr>
          <a:lstStyle/>
          <a:p>
            <a:r>
              <a:rPr lang="de-DE" sz="4400" dirty="0">
                <a:solidFill>
                  <a:srgbClr val="FFFFB9"/>
                </a:solidFill>
                <a:latin typeface="Montserrat" panose="00000500000000000000" pitchFamily="2" charset="0"/>
              </a:rPr>
              <a:t>Gesamtumsatz</a:t>
            </a:r>
          </a:p>
        </p:txBody>
      </p:sp>
      <p:sp>
        <p:nvSpPr>
          <p:cNvPr id="42" name="Rechteck 41">
            <a:extLst>
              <a:ext uri="{FF2B5EF4-FFF2-40B4-BE49-F238E27FC236}">
                <a16:creationId xmlns:a16="http://schemas.microsoft.com/office/drawing/2014/main" id="{A5ABA304-CC89-D46A-0268-A45F6E9149D4}"/>
              </a:ext>
            </a:extLst>
          </p:cNvPr>
          <p:cNvSpPr/>
          <p:nvPr/>
        </p:nvSpPr>
        <p:spPr>
          <a:xfrm>
            <a:off x="11162746" y="-172071"/>
            <a:ext cx="133350" cy="1682861"/>
          </a:xfrm>
          <a:prstGeom prst="rect">
            <a:avLst/>
          </a:prstGeom>
          <a:solidFill>
            <a:schemeClr val="tx1">
              <a:lumMod val="85000"/>
              <a:lumOff val="15000"/>
              <a:alpha val="56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27F74D22-7890-01BB-575B-A478A9E087AB}"/>
              </a:ext>
            </a:extLst>
          </p:cNvPr>
          <p:cNvSpPr/>
          <p:nvPr/>
        </p:nvSpPr>
        <p:spPr>
          <a:xfrm>
            <a:off x="10905050" y="-172070"/>
            <a:ext cx="133350" cy="1682861"/>
          </a:xfrm>
          <a:prstGeom prst="rect">
            <a:avLst/>
          </a:prstGeom>
          <a:solidFill>
            <a:schemeClr val="tx1">
              <a:lumMod val="85000"/>
              <a:lumOff val="15000"/>
              <a:alpha val="56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A10D38F9-94CC-6D3D-DBDB-ABC6555126A9}"/>
              </a:ext>
            </a:extLst>
          </p:cNvPr>
          <p:cNvSpPr/>
          <p:nvPr/>
        </p:nvSpPr>
        <p:spPr>
          <a:xfrm>
            <a:off x="10620407" y="-172069"/>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a:extLst>
              <a:ext uri="{FF2B5EF4-FFF2-40B4-BE49-F238E27FC236}">
                <a16:creationId xmlns:a16="http://schemas.microsoft.com/office/drawing/2014/main" id="{C104967A-FFB5-00F0-5852-E92BCB630D78}"/>
              </a:ext>
            </a:extLst>
          </p:cNvPr>
          <p:cNvSpPr/>
          <p:nvPr/>
        </p:nvSpPr>
        <p:spPr>
          <a:xfrm>
            <a:off x="11428586" y="-172071"/>
            <a:ext cx="133350" cy="1682861"/>
          </a:xfrm>
          <a:prstGeom prst="rect">
            <a:avLst/>
          </a:prstGeom>
          <a:solidFill>
            <a:schemeClr val="tx1">
              <a:lumMod val="85000"/>
              <a:lumOff val="15000"/>
              <a:alpha val="56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oliennummernplatzhalter 2">
            <a:extLst>
              <a:ext uri="{FF2B5EF4-FFF2-40B4-BE49-F238E27FC236}">
                <a16:creationId xmlns:a16="http://schemas.microsoft.com/office/drawing/2014/main" id="{92DDB984-1FED-A3DD-2157-3C41AB9F7A71}"/>
              </a:ext>
            </a:extLst>
          </p:cNvPr>
          <p:cNvSpPr>
            <a:spLocks noGrp="1"/>
          </p:cNvSpPr>
          <p:nvPr>
            <p:ph type="sldNum" sz="quarter" idx="12"/>
          </p:nvPr>
        </p:nvSpPr>
        <p:spPr/>
        <p:txBody>
          <a:bodyPr/>
          <a:lstStyle/>
          <a:p>
            <a:fld id="{857995DA-8B72-4572-BCDF-0BE728073BE1}" type="slidenum">
              <a:rPr lang="de-DE" smtClean="0"/>
              <a:t>10</a:t>
            </a:fld>
            <a:endParaRPr lang="de-DE"/>
          </a:p>
        </p:txBody>
      </p:sp>
    </p:spTree>
    <p:extLst>
      <p:ext uri="{BB962C8B-B14F-4D97-AF65-F5344CB8AC3E}">
        <p14:creationId xmlns:p14="http://schemas.microsoft.com/office/powerpoint/2010/main" val="339462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a:extLst>
              <a:ext uri="{FF2B5EF4-FFF2-40B4-BE49-F238E27FC236}">
                <a16:creationId xmlns:a16="http://schemas.microsoft.com/office/drawing/2014/main" id="{ADCAA4A2-B535-512C-DE59-A1AB57CA0B0F}"/>
              </a:ext>
            </a:extLst>
          </p:cNvPr>
          <p:cNvSpPr/>
          <p:nvPr/>
        </p:nvSpPr>
        <p:spPr>
          <a:xfrm>
            <a:off x="-304800" y="-192505"/>
            <a:ext cx="12496800" cy="7076809"/>
          </a:xfrm>
          <a:prstGeom prst="rect">
            <a:avLst/>
          </a:prstGeom>
          <a:gradFill>
            <a:gsLst>
              <a:gs pos="19000">
                <a:srgbClr val="26888A"/>
              </a:gs>
              <a:gs pos="6000">
                <a:srgbClr val="87B8B9"/>
              </a:gs>
              <a:gs pos="39000">
                <a:schemeClr val="tx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p:txBody>
      </p:sp>
      <p:grpSp>
        <p:nvGrpSpPr>
          <p:cNvPr id="31" name="Gruppieren 30">
            <a:extLst>
              <a:ext uri="{FF2B5EF4-FFF2-40B4-BE49-F238E27FC236}">
                <a16:creationId xmlns:a16="http://schemas.microsoft.com/office/drawing/2014/main" id="{D8AD0954-00E0-BB53-5A02-F08F6DE53178}"/>
              </a:ext>
            </a:extLst>
          </p:cNvPr>
          <p:cNvGrpSpPr/>
          <p:nvPr/>
        </p:nvGrpSpPr>
        <p:grpSpPr>
          <a:xfrm>
            <a:off x="590446" y="697222"/>
            <a:ext cx="2393117" cy="5193864"/>
            <a:chOff x="3108458" y="700790"/>
            <a:chExt cx="2620152" cy="5456420"/>
          </a:xfrm>
          <a:effectLst>
            <a:outerShdw blurRad="50800" dist="38100" dir="10800000" algn="r" rotWithShape="0">
              <a:prstClr val="black">
                <a:alpha val="40000"/>
              </a:prstClr>
            </a:outerShdw>
          </a:effectLst>
        </p:grpSpPr>
        <p:sp>
          <p:nvSpPr>
            <p:cNvPr id="22" name="Rechteck 21">
              <a:extLst>
                <a:ext uri="{FF2B5EF4-FFF2-40B4-BE49-F238E27FC236}">
                  <a16:creationId xmlns:a16="http://schemas.microsoft.com/office/drawing/2014/main" id="{09A5E5D1-1CF8-DBCB-3A67-62790578A737}"/>
                </a:ext>
              </a:extLst>
            </p:cNvPr>
            <p:cNvSpPr/>
            <p:nvPr/>
          </p:nvSpPr>
          <p:spPr>
            <a:xfrm>
              <a:off x="3108458" y="700790"/>
              <a:ext cx="2620152" cy="545642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Rechteck 24">
              <a:extLst>
                <a:ext uri="{FF2B5EF4-FFF2-40B4-BE49-F238E27FC236}">
                  <a16:creationId xmlns:a16="http://schemas.microsoft.com/office/drawing/2014/main" id="{2A794E29-8E5F-1695-AE66-00DC00AB0868}"/>
                </a:ext>
              </a:extLst>
            </p:cNvPr>
            <p:cNvSpPr/>
            <p:nvPr/>
          </p:nvSpPr>
          <p:spPr>
            <a:xfrm>
              <a:off x="3297836" y="869430"/>
              <a:ext cx="2263515" cy="5111645"/>
            </a:xfrm>
            <a:prstGeom prst="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29">
            <a:extLst>
              <a:ext uri="{FF2B5EF4-FFF2-40B4-BE49-F238E27FC236}">
                <a16:creationId xmlns:a16="http://schemas.microsoft.com/office/drawing/2014/main" id="{05A5774A-B39E-91B0-DA17-D76B9F4465A1}"/>
              </a:ext>
            </a:extLst>
          </p:cNvPr>
          <p:cNvGrpSpPr/>
          <p:nvPr/>
        </p:nvGrpSpPr>
        <p:grpSpPr>
          <a:xfrm>
            <a:off x="3331813" y="693654"/>
            <a:ext cx="2393117" cy="5193864"/>
            <a:chOff x="6135289" y="700790"/>
            <a:chExt cx="2620152" cy="5456420"/>
          </a:xfrm>
          <a:effectLst>
            <a:outerShdw blurRad="50800" dist="38100" dir="10800000" algn="r" rotWithShape="0">
              <a:prstClr val="black">
                <a:alpha val="40000"/>
              </a:prstClr>
            </a:outerShdw>
          </a:effectLst>
        </p:grpSpPr>
        <p:sp>
          <p:nvSpPr>
            <p:cNvPr id="23" name="Rechteck 22">
              <a:extLst>
                <a:ext uri="{FF2B5EF4-FFF2-40B4-BE49-F238E27FC236}">
                  <a16:creationId xmlns:a16="http://schemas.microsoft.com/office/drawing/2014/main" id="{BA06410C-9661-EDC3-0F84-CCB6156BABC1}"/>
                </a:ext>
              </a:extLst>
            </p:cNvPr>
            <p:cNvSpPr/>
            <p:nvPr/>
          </p:nvSpPr>
          <p:spPr>
            <a:xfrm>
              <a:off x="6135289" y="700790"/>
              <a:ext cx="2620152" cy="545642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847B2676-80E0-95E1-4B94-E95F8EC4E0D3}"/>
                </a:ext>
              </a:extLst>
            </p:cNvPr>
            <p:cNvSpPr/>
            <p:nvPr/>
          </p:nvSpPr>
          <p:spPr>
            <a:xfrm>
              <a:off x="6313607" y="869430"/>
              <a:ext cx="2263515" cy="5111645"/>
            </a:xfrm>
            <a:prstGeom prst="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Grafik 28" descr="Ein Bild, das draußen, Himmel, Straßenbeleuchtung, Lampe enthält.">
              <a:extLst>
                <a:ext uri="{FF2B5EF4-FFF2-40B4-BE49-F238E27FC236}">
                  <a16:creationId xmlns:a16="http://schemas.microsoft.com/office/drawing/2014/main" id="{56CE96C2-B00A-661F-6561-D2347A6A7B0E}"/>
                </a:ext>
              </a:extLst>
            </p:cNvPr>
            <p:cNvPicPr>
              <a:picLocks noChangeAspect="1"/>
            </p:cNvPicPr>
            <p:nvPr/>
          </p:nvPicPr>
          <p:blipFill>
            <a:blip r:embed="rId3">
              <a:extLst>
                <a:ext uri="{28A0092B-C50C-407E-A947-70E740481C1C}">
                  <a14:useLocalDpi xmlns:a14="http://schemas.microsoft.com/office/drawing/2010/main" val="0"/>
                </a:ext>
              </a:extLst>
            </a:blip>
            <a:srcRect b="20437"/>
            <a:stretch>
              <a:fillRect/>
            </a:stretch>
          </p:blipFill>
          <p:spPr>
            <a:xfrm>
              <a:off x="6340016" y="876925"/>
              <a:ext cx="2215115" cy="2626851"/>
            </a:xfrm>
            <a:prstGeom prst="rect">
              <a:avLst/>
            </a:prstGeom>
          </p:spPr>
        </p:pic>
      </p:grpSp>
      <p:sp>
        <p:nvSpPr>
          <p:cNvPr id="37" name="Textfeld 36">
            <a:extLst>
              <a:ext uri="{FF2B5EF4-FFF2-40B4-BE49-F238E27FC236}">
                <a16:creationId xmlns:a16="http://schemas.microsoft.com/office/drawing/2014/main" id="{87F90CDA-11FF-E516-7627-E0C76448FB33}"/>
              </a:ext>
            </a:extLst>
          </p:cNvPr>
          <p:cNvSpPr txBox="1"/>
          <p:nvPr/>
        </p:nvSpPr>
        <p:spPr>
          <a:xfrm>
            <a:off x="3579084" y="3496237"/>
            <a:ext cx="1962891" cy="2308324"/>
          </a:xfrm>
          <a:prstGeom prst="rect">
            <a:avLst/>
          </a:prstGeom>
          <a:noFill/>
        </p:spPr>
        <p:txBody>
          <a:bodyPr wrap="square" rtlCol="0">
            <a:spAutoFit/>
          </a:bodyPr>
          <a:lstStyle/>
          <a:p>
            <a:r>
              <a:rPr lang="de-DE" dirty="0">
                <a:solidFill>
                  <a:srgbClr val="FFFFB9"/>
                </a:solidFill>
                <a:latin typeface="Montserrat" panose="00000500000000000000" pitchFamily="2" charset="0"/>
              </a:rPr>
              <a:t>Paris </a:t>
            </a:r>
          </a:p>
          <a:p>
            <a:r>
              <a:rPr lang="de-DE" dirty="0">
                <a:solidFill>
                  <a:srgbClr val="FFFFB9"/>
                </a:solidFill>
                <a:latin typeface="Montserrat" panose="00000500000000000000" pitchFamily="2" charset="0"/>
              </a:rPr>
              <a:t>erzielt den</a:t>
            </a:r>
          </a:p>
          <a:p>
            <a:r>
              <a:rPr lang="de-DE" dirty="0">
                <a:solidFill>
                  <a:srgbClr val="FFFFB9"/>
                </a:solidFill>
                <a:latin typeface="Montserrat" panose="00000500000000000000" pitchFamily="2" charset="0"/>
              </a:rPr>
              <a:t> zweithöchsten</a:t>
            </a:r>
          </a:p>
          <a:p>
            <a:r>
              <a:rPr lang="de-DE" dirty="0">
                <a:solidFill>
                  <a:srgbClr val="FFFFB9"/>
                </a:solidFill>
                <a:latin typeface="Montserrat" panose="00000500000000000000" pitchFamily="2" charset="0"/>
              </a:rPr>
              <a:t>Gesamtumsatz</a:t>
            </a:r>
          </a:p>
          <a:p>
            <a:r>
              <a:rPr lang="de-DE" dirty="0">
                <a:solidFill>
                  <a:srgbClr val="FFFFB9"/>
                </a:solidFill>
                <a:latin typeface="Montserrat" panose="00000500000000000000" pitchFamily="2" charset="0"/>
              </a:rPr>
              <a:t>direkt </a:t>
            </a:r>
          </a:p>
          <a:p>
            <a:r>
              <a:rPr lang="de-DE" dirty="0">
                <a:solidFill>
                  <a:srgbClr val="FFFFB9"/>
                </a:solidFill>
                <a:latin typeface="Montserrat" panose="00000500000000000000" pitchFamily="2" charset="0"/>
              </a:rPr>
              <a:t>hinter </a:t>
            </a:r>
          </a:p>
          <a:p>
            <a:r>
              <a:rPr lang="de-DE" dirty="0">
                <a:solidFill>
                  <a:srgbClr val="FFFFB9"/>
                </a:solidFill>
                <a:latin typeface="Montserrat" panose="00000500000000000000" pitchFamily="2" charset="0"/>
              </a:rPr>
              <a:t>London</a:t>
            </a:r>
          </a:p>
          <a:p>
            <a:endParaRPr lang="de-DE" dirty="0">
              <a:solidFill>
                <a:srgbClr val="FFFFB9"/>
              </a:solidFill>
              <a:latin typeface="Montserrat" panose="00000500000000000000" pitchFamily="2" charset="0"/>
            </a:endParaRPr>
          </a:p>
        </p:txBody>
      </p:sp>
      <p:pic>
        <p:nvPicPr>
          <p:cNvPr id="39" name="Grafik 38" descr="Ein Bild, das draußen, Wolke, Himmel, Uhr enthält.">
            <a:extLst>
              <a:ext uri="{FF2B5EF4-FFF2-40B4-BE49-F238E27FC236}">
                <a16:creationId xmlns:a16="http://schemas.microsoft.com/office/drawing/2014/main" id="{969C4293-1CC0-F877-3EA9-870DEC87E26F}"/>
              </a:ext>
            </a:extLst>
          </p:cNvPr>
          <p:cNvPicPr>
            <a:picLocks noChangeAspect="1"/>
          </p:cNvPicPr>
          <p:nvPr/>
        </p:nvPicPr>
        <p:blipFill>
          <a:blip r:embed="rId4">
            <a:extLst>
              <a:ext uri="{28A0092B-C50C-407E-A947-70E740481C1C}">
                <a14:useLocalDpi xmlns:a14="http://schemas.microsoft.com/office/drawing/2010/main" val="0"/>
              </a:ext>
            </a:extLst>
          </a:blip>
          <a:srcRect t="12529" b="17001"/>
          <a:stretch>
            <a:fillRect/>
          </a:stretch>
        </p:blipFill>
        <p:spPr>
          <a:xfrm>
            <a:off x="780716" y="863977"/>
            <a:ext cx="2025402" cy="2497788"/>
          </a:xfrm>
          <a:prstGeom prst="rect">
            <a:avLst/>
          </a:prstGeom>
        </p:spPr>
      </p:pic>
      <p:sp>
        <p:nvSpPr>
          <p:cNvPr id="41" name="Textfeld 40">
            <a:extLst>
              <a:ext uri="{FF2B5EF4-FFF2-40B4-BE49-F238E27FC236}">
                <a16:creationId xmlns:a16="http://schemas.microsoft.com/office/drawing/2014/main" id="{CE75B8D7-384F-90CD-CF59-E3DA0D2CB566}"/>
              </a:ext>
            </a:extLst>
          </p:cNvPr>
          <p:cNvSpPr txBox="1"/>
          <p:nvPr/>
        </p:nvSpPr>
        <p:spPr>
          <a:xfrm>
            <a:off x="6045192" y="1621520"/>
            <a:ext cx="5029129" cy="769441"/>
          </a:xfrm>
          <a:prstGeom prst="rect">
            <a:avLst/>
          </a:prstGeom>
          <a:noFill/>
        </p:spPr>
        <p:txBody>
          <a:bodyPr wrap="square" rtlCol="0">
            <a:spAutoFit/>
          </a:bodyPr>
          <a:lstStyle/>
          <a:p>
            <a:r>
              <a:rPr lang="de-DE" sz="4400" dirty="0">
                <a:solidFill>
                  <a:srgbClr val="FFFFB9"/>
                </a:solidFill>
                <a:latin typeface="Montserrat" panose="00000500000000000000" pitchFamily="2" charset="0"/>
              </a:rPr>
              <a:t>Gesamtumsatz</a:t>
            </a:r>
          </a:p>
        </p:txBody>
      </p:sp>
      <p:sp>
        <p:nvSpPr>
          <p:cNvPr id="42" name="Rechteck 41">
            <a:extLst>
              <a:ext uri="{FF2B5EF4-FFF2-40B4-BE49-F238E27FC236}">
                <a16:creationId xmlns:a16="http://schemas.microsoft.com/office/drawing/2014/main" id="{E6AD2DBC-15BD-A903-11FA-E43B9B8F3604}"/>
              </a:ext>
            </a:extLst>
          </p:cNvPr>
          <p:cNvSpPr/>
          <p:nvPr/>
        </p:nvSpPr>
        <p:spPr>
          <a:xfrm>
            <a:off x="11162746" y="-172071"/>
            <a:ext cx="133350" cy="1682861"/>
          </a:xfrm>
          <a:prstGeom prst="rect">
            <a:avLst/>
          </a:prstGeom>
          <a:solidFill>
            <a:schemeClr val="tx1">
              <a:lumMod val="85000"/>
              <a:lumOff val="15000"/>
              <a:alpha val="56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579AF46D-5EF5-D622-444D-34C1708009F0}"/>
              </a:ext>
            </a:extLst>
          </p:cNvPr>
          <p:cNvSpPr/>
          <p:nvPr/>
        </p:nvSpPr>
        <p:spPr>
          <a:xfrm>
            <a:off x="10905050" y="-172070"/>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B1CF5C5B-C2D7-5107-5D8B-800121F5A1DC}"/>
              </a:ext>
            </a:extLst>
          </p:cNvPr>
          <p:cNvSpPr/>
          <p:nvPr/>
        </p:nvSpPr>
        <p:spPr>
          <a:xfrm>
            <a:off x="10620407" y="-172069"/>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2DD72F9B-5A8E-D5E7-60E9-1DB20F982E12}"/>
              </a:ext>
            </a:extLst>
          </p:cNvPr>
          <p:cNvSpPr/>
          <p:nvPr/>
        </p:nvSpPr>
        <p:spPr>
          <a:xfrm>
            <a:off x="11428586" y="-192505"/>
            <a:ext cx="133350" cy="1682861"/>
          </a:xfrm>
          <a:prstGeom prst="rect">
            <a:avLst/>
          </a:prstGeom>
          <a:solidFill>
            <a:schemeClr val="tx1">
              <a:lumMod val="85000"/>
              <a:lumOff val="15000"/>
              <a:alpha val="56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a:extLst>
              <a:ext uri="{FF2B5EF4-FFF2-40B4-BE49-F238E27FC236}">
                <a16:creationId xmlns:a16="http://schemas.microsoft.com/office/drawing/2014/main" id="{523B5458-3C80-50EB-452E-315CBF3C637D}"/>
              </a:ext>
            </a:extLst>
          </p:cNvPr>
          <p:cNvSpPr>
            <a:spLocks noGrp="1"/>
          </p:cNvSpPr>
          <p:nvPr>
            <p:ph type="sldNum" sz="quarter" idx="12"/>
          </p:nvPr>
        </p:nvSpPr>
        <p:spPr/>
        <p:txBody>
          <a:bodyPr/>
          <a:lstStyle/>
          <a:p>
            <a:fld id="{857995DA-8B72-4572-BCDF-0BE728073BE1}" type="slidenum">
              <a:rPr lang="de-DE" smtClean="0"/>
              <a:t>11</a:t>
            </a:fld>
            <a:endParaRPr lang="de-DE"/>
          </a:p>
        </p:txBody>
      </p:sp>
      <p:sp>
        <p:nvSpPr>
          <p:cNvPr id="3" name="Textfeld 2">
            <a:extLst>
              <a:ext uri="{FF2B5EF4-FFF2-40B4-BE49-F238E27FC236}">
                <a16:creationId xmlns:a16="http://schemas.microsoft.com/office/drawing/2014/main" id="{4A6B4B00-932B-8135-0617-4F045C40DAF0}"/>
              </a:ext>
            </a:extLst>
          </p:cNvPr>
          <p:cNvSpPr txBox="1"/>
          <p:nvPr/>
        </p:nvSpPr>
        <p:spPr>
          <a:xfrm>
            <a:off x="923590" y="3542292"/>
            <a:ext cx="1685925" cy="2031325"/>
          </a:xfrm>
          <a:prstGeom prst="rect">
            <a:avLst/>
          </a:prstGeom>
          <a:noFill/>
        </p:spPr>
        <p:txBody>
          <a:bodyPr wrap="square" rtlCol="0">
            <a:spAutoFit/>
          </a:bodyPr>
          <a:lstStyle/>
          <a:p>
            <a:r>
              <a:rPr lang="de-DE" dirty="0">
                <a:solidFill>
                  <a:srgbClr val="FFFFB9"/>
                </a:solidFill>
                <a:latin typeface="Montserrat" panose="00000500000000000000" pitchFamily="2" charset="0"/>
              </a:rPr>
              <a:t>London führte bei den Gesamtein-nahmen und der Anzahl der Listings</a:t>
            </a:r>
          </a:p>
        </p:txBody>
      </p:sp>
    </p:spTree>
    <p:extLst>
      <p:ext uri="{BB962C8B-B14F-4D97-AF65-F5344CB8AC3E}">
        <p14:creationId xmlns:p14="http://schemas.microsoft.com/office/powerpoint/2010/main" val="27292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10350F-4FDC-9DF8-BBFB-EB54ED8E570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DFA1E1-5CD1-0244-E9BF-FE15FF703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F1EC7E8-574D-F748-DDB7-40FBC947F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a:extLst>
              <a:ext uri="{FF2B5EF4-FFF2-40B4-BE49-F238E27FC236}">
                <a16:creationId xmlns:a16="http://schemas.microsoft.com/office/drawing/2014/main" id="{54D53731-C722-D66F-36EF-06C444B4408B}"/>
              </a:ext>
            </a:extLst>
          </p:cNvPr>
          <p:cNvSpPr/>
          <p:nvPr/>
        </p:nvSpPr>
        <p:spPr>
          <a:xfrm>
            <a:off x="-304800" y="-192505"/>
            <a:ext cx="12496800" cy="7076809"/>
          </a:xfrm>
          <a:prstGeom prst="rect">
            <a:avLst/>
          </a:prstGeom>
          <a:gradFill>
            <a:gsLst>
              <a:gs pos="19000">
                <a:srgbClr val="26888A"/>
              </a:gs>
              <a:gs pos="6000">
                <a:srgbClr val="87B8B9"/>
              </a:gs>
              <a:gs pos="39000">
                <a:schemeClr val="tx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p:txBody>
      </p:sp>
      <p:grpSp>
        <p:nvGrpSpPr>
          <p:cNvPr id="31" name="Gruppieren 30">
            <a:extLst>
              <a:ext uri="{FF2B5EF4-FFF2-40B4-BE49-F238E27FC236}">
                <a16:creationId xmlns:a16="http://schemas.microsoft.com/office/drawing/2014/main" id="{C337BAE7-8265-057A-EBD7-308F64570C57}"/>
              </a:ext>
            </a:extLst>
          </p:cNvPr>
          <p:cNvGrpSpPr/>
          <p:nvPr/>
        </p:nvGrpSpPr>
        <p:grpSpPr>
          <a:xfrm>
            <a:off x="590446" y="697222"/>
            <a:ext cx="2393117" cy="5193864"/>
            <a:chOff x="3108458" y="700790"/>
            <a:chExt cx="2620152" cy="5456420"/>
          </a:xfrm>
          <a:effectLst>
            <a:outerShdw blurRad="50800" dist="38100" dir="10800000" algn="r" rotWithShape="0">
              <a:prstClr val="black">
                <a:alpha val="40000"/>
              </a:prstClr>
            </a:outerShdw>
          </a:effectLst>
        </p:grpSpPr>
        <p:sp>
          <p:nvSpPr>
            <p:cNvPr id="22" name="Rechteck 21">
              <a:extLst>
                <a:ext uri="{FF2B5EF4-FFF2-40B4-BE49-F238E27FC236}">
                  <a16:creationId xmlns:a16="http://schemas.microsoft.com/office/drawing/2014/main" id="{5068928F-A5C4-5B57-B806-4F636E01A991}"/>
                </a:ext>
              </a:extLst>
            </p:cNvPr>
            <p:cNvSpPr/>
            <p:nvPr/>
          </p:nvSpPr>
          <p:spPr>
            <a:xfrm>
              <a:off x="3108458" y="700790"/>
              <a:ext cx="2620152" cy="545642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Rechteck 24">
              <a:extLst>
                <a:ext uri="{FF2B5EF4-FFF2-40B4-BE49-F238E27FC236}">
                  <a16:creationId xmlns:a16="http://schemas.microsoft.com/office/drawing/2014/main" id="{8C4FD0E5-EE3A-1979-E62A-D6DA028E673B}"/>
                </a:ext>
              </a:extLst>
            </p:cNvPr>
            <p:cNvSpPr/>
            <p:nvPr/>
          </p:nvSpPr>
          <p:spPr>
            <a:xfrm>
              <a:off x="3297836" y="869430"/>
              <a:ext cx="2263515" cy="5111645"/>
            </a:xfrm>
            <a:prstGeom prst="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2" name="Gruppieren 31">
            <a:extLst>
              <a:ext uri="{FF2B5EF4-FFF2-40B4-BE49-F238E27FC236}">
                <a16:creationId xmlns:a16="http://schemas.microsoft.com/office/drawing/2014/main" id="{8ADDA6C9-10F7-25DB-2FA0-97C3C7CD1C0C}"/>
              </a:ext>
            </a:extLst>
          </p:cNvPr>
          <p:cNvGrpSpPr/>
          <p:nvPr/>
        </p:nvGrpSpPr>
        <p:grpSpPr>
          <a:xfrm>
            <a:off x="6045192" y="3287018"/>
            <a:ext cx="2620152" cy="2563110"/>
            <a:chOff x="9162120" y="3594100"/>
            <a:chExt cx="2620152" cy="2563110"/>
          </a:xfrm>
          <a:solidFill>
            <a:schemeClr val="tx1">
              <a:lumMod val="85000"/>
              <a:lumOff val="15000"/>
            </a:schemeClr>
          </a:solidFill>
          <a:effectLst>
            <a:outerShdw blurRad="50800" dist="38100" dir="10800000" algn="r" rotWithShape="0">
              <a:prstClr val="black">
                <a:alpha val="40000"/>
              </a:prstClr>
            </a:outerShdw>
          </a:effectLst>
        </p:grpSpPr>
        <p:sp>
          <p:nvSpPr>
            <p:cNvPr id="24" name="Rechteck 23">
              <a:extLst>
                <a:ext uri="{FF2B5EF4-FFF2-40B4-BE49-F238E27FC236}">
                  <a16:creationId xmlns:a16="http://schemas.microsoft.com/office/drawing/2014/main" id="{B6E8E2DA-8CA9-5062-2291-CD0B40BFA98D}"/>
                </a:ext>
              </a:extLst>
            </p:cNvPr>
            <p:cNvSpPr/>
            <p:nvPr/>
          </p:nvSpPr>
          <p:spPr>
            <a:xfrm>
              <a:off x="9162120" y="3594100"/>
              <a:ext cx="2620152" cy="256311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B9595955-0B14-8A35-78D5-5A3C43D6AEF2}"/>
                </a:ext>
              </a:extLst>
            </p:cNvPr>
            <p:cNvSpPr/>
            <p:nvPr/>
          </p:nvSpPr>
          <p:spPr>
            <a:xfrm>
              <a:off x="9340438" y="3746500"/>
              <a:ext cx="2263515" cy="2237074"/>
            </a:xfrm>
            <a:prstGeom prst="rect">
              <a:avLst/>
            </a:prstGeom>
            <a:grp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29">
            <a:extLst>
              <a:ext uri="{FF2B5EF4-FFF2-40B4-BE49-F238E27FC236}">
                <a16:creationId xmlns:a16="http://schemas.microsoft.com/office/drawing/2014/main" id="{8137279F-69CE-4520-9AAF-9A276126EBBF}"/>
              </a:ext>
            </a:extLst>
          </p:cNvPr>
          <p:cNvGrpSpPr/>
          <p:nvPr/>
        </p:nvGrpSpPr>
        <p:grpSpPr>
          <a:xfrm>
            <a:off x="3331813" y="693654"/>
            <a:ext cx="2393117" cy="5193864"/>
            <a:chOff x="6135289" y="700790"/>
            <a:chExt cx="2620152" cy="5456420"/>
          </a:xfrm>
          <a:effectLst>
            <a:outerShdw blurRad="50800" dist="38100" dir="10800000" algn="r" rotWithShape="0">
              <a:prstClr val="black">
                <a:alpha val="40000"/>
              </a:prstClr>
            </a:outerShdw>
          </a:effectLst>
        </p:grpSpPr>
        <p:sp>
          <p:nvSpPr>
            <p:cNvPr id="23" name="Rechteck 22">
              <a:extLst>
                <a:ext uri="{FF2B5EF4-FFF2-40B4-BE49-F238E27FC236}">
                  <a16:creationId xmlns:a16="http://schemas.microsoft.com/office/drawing/2014/main" id="{A24AC322-8334-1324-17B5-75D5291CDA05}"/>
                </a:ext>
              </a:extLst>
            </p:cNvPr>
            <p:cNvSpPr/>
            <p:nvPr/>
          </p:nvSpPr>
          <p:spPr>
            <a:xfrm>
              <a:off x="6135289" y="700790"/>
              <a:ext cx="2620152" cy="545642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B59BF62A-023D-0722-888F-1335B27C1E15}"/>
                </a:ext>
              </a:extLst>
            </p:cNvPr>
            <p:cNvSpPr/>
            <p:nvPr/>
          </p:nvSpPr>
          <p:spPr>
            <a:xfrm>
              <a:off x="6313607" y="869430"/>
              <a:ext cx="2263515" cy="5111645"/>
            </a:xfrm>
            <a:prstGeom prst="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Grafik 28" descr="Ein Bild, das draußen, Himmel, Straßenbeleuchtung, Lampe enthält.">
              <a:extLst>
                <a:ext uri="{FF2B5EF4-FFF2-40B4-BE49-F238E27FC236}">
                  <a16:creationId xmlns:a16="http://schemas.microsoft.com/office/drawing/2014/main" id="{E3D7964B-BB43-BB18-5E0A-F5F9F3BD5E4A}"/>
                </a:ext>
              </a:extLst>
            </p:cNvPr>
            <p:cNvPicPr>
              <a:picLocks noChangeAspect="1"/>
            </p:cNvPicPr>
            <p:nvPr/>
          </p:nvPicPr>
          <p:blipFill>
            <a:blip r:embed="rId3">
              <a:extLst>
                <a:ext uri="{28A0092B-C50C-407E-A947-70E740481C1C}">
                  <a14:useLocalDpi xmlns:a14="http://schemas.microsoft.com/office/drawing/2010/main" val="0"/>
                </a:ext>
              </a:extLst>
            </a:blip>
            <a:srcRect b="20437"/>
            <a:stretch>
              <a:fillRect/>
            </a:stretch>
          </p:blipFill>
          <p:spPr>
            <a:xfrm>
              <a:off x="6340016" y="876925"/>
              <a:ext cx="2215115" cy="2626851"/>
            </a:xfrm>
            <a:prstGeom prst="rect">
              <a:avLst/>
            </a:prstGeom>
          </p:spPr>
        </p:pic>
      </p:grpSp>
      <p:pic>
        <p:nvPicPr>
          <p:cNvPr id="39" name="Grafik 38" descr="Ein Bild, das draußen, Wolke, Himmel, Uhr enthält.">
            <a:extLst>
              <a:ext uri="{FF2B5EF4-FFF2-40B4-BE49-F238E27FC236}">
                <a16:creationId xmlns:a16="http://schemas.microsoft.com/office/drawing/2014/main" id="{28051D04-9A7F-C932-B77C-04F3DE6826BB}"/>
              </a:ext>
            </a:extLst>
          </p:cNvPr>
          <p:cNvPicPr>
            <a:picLocks noChangeAspect="1"/>
          </p:cNvPicPr>
          <p:nvPr/>
        </p:nvPicPr>
        <p:blipFill>
          <a:blip r:embed="rId4">
            <a:extLst>
              <a:ext uri="{28A0092B-C50C-407E-A947-70E740481C1C}">
                <a14:useLocalDpi xmlns:a14="http://schemas.microsoft.com/office/drawing/2010/main" val="0"/>
              </a:ext>
            </a:extLst>
          </a:blip>
          <a:srcRect t="12529" b="17001"/>
          <a:stretch>
            <a:fillRect/>
          </a:stretch>
        </p:blipFill>
        <p:spPr>
          <a:xfrm>
            <a:off x="780716" y="863977"/>
            <a:ext cx="2025402" cy="2497788"/>
          </a:xfrm>
          <a:prstGeom prst="rect">
            <a:avLst/>
          </a:prstGeom>
        </p:spPr>
      </p:pic>
      <p:sp>
        <p:nvSpPr>
          <p:cNvPr id="41" name="Textfeld 40">
            <a:extLst>
              <a:ext uri="{FF2B5EF4-FFF2-40B4-BE49-F238E27FC236}">
                <a16:creationId xmlns:a16="http://schemas.microsoft.com/office/drawing/2014/main" id="{E84ED419-165D-14FC-C1F5-D51536670FF6}"/>
              </a:ext>
            </a:extLst>
          </p:cNvPr>
          <p:cNvSpPr txBox="1"/>
          <p:nvPr/>
        </p:nvSpPr>
        <p:spPr>
          <a:xfrm>
            <a:off x="6045192" y="1621520"/>
            <a:ext cx="5029129" cy="769441"/>
          </a:xfrm>
          <a:prstGeom prst="rect">
            <a:avLst/>
          </a:prstGeom>
          <a:noFill/>
        </p:spPr>
        <p:txBody>
          <a:bodyPr wrap="square" rtlCol="0">
            <a:spAutoFit/>
          </a:bodyPr>
          <a:lstStyle/>
          <a:p>
            <a:r>
              <a:rPr lang="de-DE" sz="4400" dirty="0">
                <a:solidFill>
                  <a:srgbClr val="FFFFB9"/>
                </a:solidFill>
                <a:latin typeface="Montserrat" panose="00000500000000000000" pitchFamily="2" charset="0"/>
              </a:rPr>
              <a:t>Gesamtumsatz</a:t>
            </a:r>
          </a:p>
        </p:txBody>
      </p:sp>
      <p:sp>
        <p:nvSpPr>
          <p:cNvPr id="42" name="Rechteck 41">
            <a:extLst>
              <a:ext uri="{FF2B5EF4-FFF2-40B4-BE49-F238E27FC236}">
                <a16:creationId xmlns:a16="http://schemas.microsoft.com/office/drawing/2014/main" id="{C1C14A93-EB24-0B93-CCAA-1C8C80A93797}"/>
              </a:ext>
            </a:extLst>
          </p:cNvPr>
          <p:cNvSpPr/>
          <p:nvPr/>
        </p:nvSpPr>
        <p:spPr>
          <a:xfrm>
            <a:off x="11162746" y="-172071"/>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9453B866-B67F-3F29-20A2-FCBB38EE1721}"/>
              </a:ext>
            </a:extLst>
          </p:cNvPr>
          <p:cNvSpPr/>
          <p:nvPr/>
        </p:nvSpPr>
        <p:spPr>
          <a:xfrm>
            <a:off x="10905050" y="-172070"/>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03F07479-60A4-C472-4D47-8049506B8606}"/>
              </a:ext>
            </a:extLst>
          </p:cNvPr>
          <p:cNvSpPr/>
          <p:nvPr/>
        </p:nvSpPr>
        <p:spPr>
          <a:xfrm>
            <a:off x="10620407" y="-172069"/>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descr="Ein Bild, das Wolke, Himmel, Gebäude, draußen enthält.">
            <a:extLst>
              <a:ext uri="{FF2B5EF4-FFF2-40B4-BE49-F238E27FC236}">
                <a16:creationId xmlns:a16="http://schemas.microsoft.com/office/drawing/2014/main" id="{637EA2BC-6421-24D5-F7E3-CB5E2D4F37F4}"/>
              </a:ext>
            </a:extLst>
          </p:cNvPr>
          <p:cNvPicPr>
            <a:picLocks noChangeAspect="1"/>
          </p:cNvPicPr>
          <p:nvPr/>
        </p:nvPicPr>
        <p:blipFill>
          <a:blip r:embed="rId5">
            <a:extLst>
              <a:ext uri="{28A0092B-C50C-407E-A947-70E740481C1C}">
                <a14:useLocalDpi xmlns:a14="http://schemas.microsoft.com/office/drawing/2010/main" val="0"/>
              </a:ext>
            </a:extLst>
          </a:blip>
          <a:srcRect t="7604" b="13157"/>
          <a:stretch>
            <a:fillRect/>
          </a:stretch>
        </p:blipFill>
        <p:spPr>
          <a:xfrm>
            <a:off x="6265242" y="3473183"/>
            <a:ext cx="2221783" cy="2203309"/>
          </a:xfrm>
          <a:prstGeom prst="rect">
            <a:avLst/>
          </a:prstGeom>
        </p:spPr>
      </p:pic>
      <p:sp>
        <p:nvSpPr>
          <p:cNvPr id="7" name="Rechteck 6">
            <a:extLst>
              <a:ext uri="{FF2B5EF4-FFF2-40B4-BE49-F238E27FC236}">
                <a16:creationId xmlns:a16="http://schemas.microsoft.com/office/drawing/2014/main" id="{D766D140-5B68-0B87-938C-D0B9B9FC1421}"/>
              </a:ext>
            </a:extLst>
          </p:cNvPr>
          <p:cNvSpPr/>
          <p:nvPr/>
        </p:nvSpPr>
        <p:spPr>
          <a:xfrm>
            <a:off x="11428586" y="-192505"/>
            <a:ext cx="133350" cy="1682861"/>
          </a:xfrm>
          <a:prstGeom prst="rect">
            <a:avLst/>
          </a:prstGeom>
          <a:solidFill>
            <a:schemeClr val="tx1">
              <a:lumMod val="85000"/>
              <a:lumOff val="15000"/>
              <a:alpha val="56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a:extLst>
              <a:ext uri="{FF2B5EF4-FFF2-40B4-BE49-F238E27FC236}">
                <a16:creationId xmlns:a16="http://schemas.microsoft.com/office/drawing/2014/main" id="{FCE0A84F-7C05-AB68-1D71-1BDE149FE3B8}"/>
              </a:ext>
            </a:extLst>
          </p:cNvPr>
          <p:cNvSpPr>
            <a:spLocks noGrp="1"/>
          </p:cNvSpPr>
          <p:nvPr>
            <p:ph type="sldNum" sz="quarter" idx="12"/>
          </p:nvPr>
        </p:nvSpPr>
        <p:spPr/>
        <p:txBody>
          <a:bodyPr/>
          <a:lstStyle/>
          <a:p>
            <a:fld id="{857995DA-8B72-4572-BCDF-0BE728073BE1}" type="slidenum">
              <a:rPr lang="de-DE" smtClean="0"/>
              <a:t>12</a:t>
            </a:fld>
            <a:endParaRPr lang="de-DE"/>
          </a:p>
        </p:txBody>
      </p:sp>
      <p:sp>
        <p:nvSpPr>
          <p:cNvPr id="3" name="Textfeld 2">
            <a:extLst>
              <a:ext uri="{FF2B5EF4-FFF2-40B4-BE49-F238E27FC236}">
                <a16:creationId xmlns:a16="http://schemas.microsoft.com/office/drawing/2014/main" id="{7455A7A2-B86B-869C-E6A6-52B24B8B8DF7}"/>
              </a:ext>
            </a:extLst>
          </p:cNvPr>
          <p:cNvSpPr txBox="1"/>
          <p:nvPr/>
        </p:nvSpPr>
        <p:spPr>
          <a:xfrm>
            <a:off x="923590" y="3542292"/>
            <a:ext cx="1685925" cy="2031325"/>
          </a:xfrm>
          <a:prstGeom prst="rect">
            <a:avLst/>
          </a:prstGeom>
          <a:noFill/>
        </p:spPr>
        <p:txBody>
          <a:bodyPr wrap="square" rtlCol="0">
            <a:spAutoFit/>
          </a:bodyPr>
          <a:lstStyle/>
          <a:p>
            <a:r>
              <a:rPr lang="de-DE" dirty="0">
                <a:solidFill>
                  <a:srgbClr val="FFFFB9"/>
                </a:solidFill>
                <a:latin typeface="Montserrat" panose="00000500000000000000" pitchFamily="2" charset="0"/>
              </a:rPr>
              <a:t>London führte bei den Gesamtein-nahmen und der Anzahl der Listings</a:t>
            </a:r>
          </a:p>
        </p:txBody>
      </p:sp>
      <p:sp>
        <p:nvSpPr>
          <p:cNvPr id="4" name="Textfeld 3">
            <a:extLst>
              <a:ext uri="{FF2B5EF4-FFF2-40B4-BE49-F238E27FC236}">
                <a16:creationId xmlns:a16="http://schemas.microsoft.com/office/drawing/2014/main" id="{6A55652C-3BA4-1EE0-A7B1-3E4B9AB2A6A0}"/>
              </a:ext>
            </a:extLst>
          </p:cNvPr>
          <p:cNvSpPr txBox="1"/>
          <p:nvPr/>
        </p:nvSpPr>
        <p:spPr>
          <a:xfrm>
            <a:off x="3579084" y="3496237"/>
            <a:ext cx="1962891" cy="2308324"/>
          </a:xfrm>
          <a:prstGeom prst="rect">
            <a:avLst/>
          </a:prstGeom>
          <a:noFill/>
        </p:spPr>
        <p:txBody>
          <a:bodyPr wrap="square" rtlCol="0">
            <a:spAutoFit/>
          </a:bodyPr>
          <a:lstStyle/>
          <a:p>
            <a:r>
              <a:rPr lang="de-DE" dirty="0">
                <a:solidFill>
                  <a:srgbClr val="FFFFB9"/>
                </a:solidFill>
                <a:latin typeface="Montserrat" panose="00000500000000000000" pitchFamily="2" charset="0"/>
              </a:rPr>
              <a:t>Paris </a:t>
            </a:r>
          </a:p>
          <a:p>
            <a:r>
              <a:rPr lang="de-DE" dirty="0">
                <a:solidFill>
                  <a:srgbClr val="FFFFB9"/>
                </a:solidFill>
                <a:latin typeface="Montserrat" panose="00000500000000000000" pitchFamily="2" charset="0"/>
              </a:rPr>
              <a:t>erzielt den</a:t>
            </a:r>
          </a:p>
          <a:p>
            <a:r>
              <a:rPr lang="de-DE" dirty="0">
                <a:solidFill>
                  <a:srgbClr val="FFFFB9"/>
                </a:solidFill>
                <a:latin typeface="Montserrat" panose="00000500000000000000" pitchFamily="2" charset="0"/>
              </a:rPr>
              <a:t> zweithöchsten</a:t>
            </a:r>
          </a:p>
          <a:p>
            <a:r>
              <a:rPr lang="de-DE" dirty="0">
                <a:solidFill>
                  <a:srgbClr val="FFFFB9"/>
                </a:solidFill>
                <a:latin typeface="Montserrat" panose="00000500000000000000" pitchFamily="2" charset="0"/>
              </a:rPr>
              <a:t>Gesamtumsatz</a:t>
            </a:r>
          </a:p>
          <a:p>
            <a:r>
              <a:rPr lang="de-DE" dirty="0">
                <a:solidFill>
                  <a:srgbClr val="FFFFB9"/>
                </a:solidFill>
                <a:latin typeface="Montserrat" panose="00000500000000000000" pitchFamily="2" charset="0"/>
              </a:rPr>
              <a:t>direkt </a:t>
            </a:r>
          </a:p>
          <a:p>
            <a:r>
              <a:rPr lang="de-DE" dirty="0">
                <a:solidFill>
                  <a:srgbClr val="FFFFB9"/>
                </a:solidFill>
                <a:latin typeface="Montserrat" panose="00000500000000000000" pitchFamily="2" charset="0"/>
              </a:rPr>
              <a:t>hinter </a:t>
            </a:r>
          </a:p>
          <a:p>
            <a:r>
              <a:rPr lang="de-DE" dirty="0">
                <a:solidFill>
                  <a:srgbClr val="FFFFB9"/>
                </a:solidFill>
                <a:latin typeface="Montserrat" panose="00000500000000000000" pitchFamily="2" charset="0"/>
              </a:rPr>
              <a:t>London</a:t>
            </a:r>
          </a:p>
          <a:p>
            <a:endParaRPr lang="de-DE" dirty="0">
              <a:solidFill>
                <a:srgbClr val="FFFFB9"/>
              </a:solidFill>
              <a:latin typeface="Montserrat" panose="00000500000000000000" pitchFamily="2" charset="0"/>
            </a:endParaRPr>
          </a:p>
        </p:txBody>
      </p:sp>
    </p:spTree>
    <p:extLst>
      <p:ext uri="{BB962C8B-B14F-4D97-AF65-F5344CB8AC3E}">
        <p14:creationId xmlns:p14="http://schemas.microsoft.com/office/powerpoint/2010/main" val="3350044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0AA1E2-3900-7FA2-D65E-F202243F9EA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8E2953-2E0F-E8EE-47D8-15F6E823F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536FAA-C42B-EAFB-68EE-617D90084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a:extLst>
              <a:ext uri="{FF2B5EF4-FFF2-40B4-BE49-F238E27FC236}">
                <a16:creationId xmlns:a16="http://schemas.microsoft.com/office/drawing/2014/main" id="{8A7D492F-CA2D-37F2-0C09-1F64A66A24C2}"/>
              </a:ext>
            </a:extLst>
          </p:cNvPr>
          <p:cNvSpPr/>
          <p:nvPr/>
        </p:nvSpPr>
        <p:spPr>
          <a:xfrm>
            <a:off x="-304800" y="-192505"/>
            <a:ext cx="12496800" cy="7076809"/>
          </a:xfrm>
          <a:prstGeom prst="rect">
            <a:avLst/>
          </a:prstGeom>
          <a:gradFill>
            <a:gsLst>
              <a:gs pos="19000">
                <a:srgbClr val="26888A"/>
              </a:gs>
              <a:gs pos="6000">
                <a:srgbClr val="87B8B9"/>
              </a:gs>
              <a:gs pos="39000">
                <a:schemeClr val="tx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p:txBody>
      </p:sp>
      <p:grpSp>
        <p:nvGrpSpPr>
          <p:cNvPr id="31" name="Gruppieren 30">
            <a:extLst>
              <a:ext uri="{FF2B5EF4-FFF2-40B4-BE49-F238E27FC236}">
                <a16:creationId xmlns:a16="http://schemas.microsoft.com/office/drawing/2014/main" id="{C5B30AF8-EC7D-7B13-AE96-A75B8F16030F}"/>
              </a:ext>
            </a:extLst>
          </p:cNvPr>
          <p:cNvGrpSpPr/>
          <p:nvPr/>
        </p:nvGrpSpPr>
        <p:grpSpPr>
          <a:xfrm>
            <a:off x="590446" y="697222"/>
            <a:ext cx="2393117" cy="5193864"/>
            <a:chOff x="3108458" y="700790"/>
            <a:chExt cx="2620152" cy="5456420"/>
          </a:xfrm>
          <a:effectLst>
            <a:outerShdw blurRad="50800" dist="38100" dir="10800000" algn="r" rotWithShape="0">
              <a:prstClr val="black">
                <a:alpha val="40000"/>
              </a:prstClr>
            </a:outerShdw>
          </a:effectLst>
        </p:grpSpPr>
        <p:sp>
          <p:nvSpPr>
            <p:cNvPr id="22" name="Rechteck 21">
              <a:extLst>
                <a:ext uri="{FF2B5EF4-FFF2-40B4-BE49-F238E27FC236}">
                  <a16:creationId xmlns:a16="http://schemas.microsoft.com/office/drawing/2014/main" id="{27A04D50-8EEB-7EE3-2E92-25E55A69DBC9}"/>
                </a:ext>
              </a:extLst>
            </p:cNvPr>
            <p:cNvSpPr/>
            <p:nvPr/>
          </p:nvSpPr>
          <p:spPr>
            <a:xfrm>
              <a:off x="3108458" y="700790"/>
              <a:ext cx="2620152" cy="545642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Rechteck 24">
              <a:extLst>
                <a:ext uri="{FF2B5EF4-FFF2-40B4-BE49-F238E27FC236}">
                  <a16:creationId xmlns:a16="http://schemas.microsoft.com/office/drawing/2014/main" id="{233B71EF-6F70-1625-E6CD-6402F0D55D23}"/>
                </a:ext>
              </a:extLst>
            </p:cNvPr>
            <p:cNvSpPr/>
            <p:nvPr/>
          </p:nvSpPr>
          <p:spPr>
            <a:xfrm>
              <a:off x="3297836" y="869430"/>
              <a:ext cx="2263515" cy="5111645"/>
            </a:xfrm>
            <a:prstGeom prst="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2" name="Gruppieren 31">
            <a:extLst>
              <a:ext uri="{FF2B5EF4-FFF2-40B4-BE49-F238E27FC236}">
                <a16:creationId xmlns:a16="http://schemas.microsoft.com/office/drawing/2014/main" id="{CA885157-5B4E-EB26-46EF-7C7F2FACFF6C}"/>
              </a:ext>
            </a:extLst>
          </p:cNvPr>
          <p:cNvGrpSpPr/>
          <p:nvPr/>
        </p:nvGrpSpPr>
        <p:grpSpPr>
          <a:xfrm>
            <a:off x="6045192" y="3287018"/>
            <a:ext cx="2620152" cy="2563110"/>
            <a:chOff x="9162120" y="3594100"/>
            <a:chExt cx="2620152" cy="2563110"/>
          </a:xfrm>
          <a:solidFill>
            <a:schemeClr val="tx1">
              <a:lumMod val="85000"/>
              <a:lumOff val="15000"/>
            </a:schemeClr>
          </a:solidFill>
          <a:effectLst>
            <a:outerShdw blurRad="50800" dist="38100" dir="10800000" algn="r" rotWithShape="0">
              <a:prstClr val="black">
                <a:alpha val="40000"/>
              </a:prstClr>
            </a:outerShdw>
          </a:effectLst>
        </p:grpSpPr>
        <p:sp>
          <p:nvSpPr>
            <p:cNvPr id="24" name="Rechteck 23">
              <a:extLst>
                <a:ext uri="{FF2B5EF4-FFF2-40B4-BE49-F238E27FC236}">
                  <a16:creationId xmlns:a16="http://schemas.microsoft.com/office/drawing/2014/main" id="{28BCDAD3-E603-5FFA-5315-D1C37A9643FF}"/>
                </a:ext>
              </a:extLst>
            </p:cNvPr>
            <p:cNvSpPr/>
            <p:nvPr/>
          </p:nvSpPr>
          <p:spPr>
            <a:xfrm>
              <a:off x="9162120" y="3594100"/>
              <a:ext cx="2620152" cy="256311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2687F6BA-F3F7-4972-6184-55232F5AE2E6}"/>
                </a:ext>
              </a:extLst>
            </p:cNvPr>
            <p:cNvSpPr/>
            <p:nvPr/>
          </p:nvSpPr>
          <p:spPr>
            <a:xfrm>
              <a:off x="9340438" y="3746500"/>
              <a:ext cx="2263515" cy="2237074"/>
            </a:xfrm>
            <a:prstGeom prst="rect">
              <a:avLst/>
            </a:prstGeom>
            <a:grp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29">
            <a:extLst>
              <a:ext uri="{FF2B5EF4-FFF2-40B4-BE49-F238E27FC236}">
                <a16:creationId xmlns:a16="http://schemas.microsoft.com/office/drawing/2014/main" id="{CB454D5A-4E4F-1CB6-6B6C-42931790B9DF}"/>
              </a:ext>
            </a:extLst>
          </p:cNvPr>
          <p:cNvGrpSpPr/>
          <p:nvPr/>
        </p:nvGrpSpPr>
        <p:grpSpPr>
          <a:xfrm>
            <a:off x="3331813" y="693654"/>
            <a:ext cx="2393117" cy="5193864"/>
            <a:chOff x="6135289" y="700790"/>
            <a:chExt cx="2620152" cy="5456420"/>
          </a:xfrm>
          <a:effectLst>
            <a:outerShdw blurRad="50800" dist="38100" dir="10800000" algn="r" rotWithShape="0">
              <a:prstClr val="black">
                <a:alpha val="40000"/>
              </a:prstClr>
            </a:outerShdw>
          </a:effectLst>
        </p:grpSpPr>
        <p:sp>
          <p:nvSpPr>
            <p:cNvPr id="23" name="Rechteck 22">
              <a:extLst>
                <a:ext uri="{FF2B5EF4-FFF2-40B4-BE49-F238E27FC236}">
                  <a16:creationId xmlns:a16="http://schemas.microsoft.com/office/drawing/2014/main" id="{A6B12C36-9F52-70C6-1862-B26DFA01E5AC}"/>
                </a:ext>
              </a:extLst>
            </p:cNvPr>
            <p:cNvSpPr/>
            <p:nvPr/>
          </p:nvSpPr>
          <p:spPr>
            <a:xfrm>
              <a:off x="6135289" y="700790"/>
              <a:ext cx="2620152" cy="545642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BE6AFA5F-1260-B953-37F1-47CBB125F57F}"/>
                </a:ext>
              </a:extLst>
            </p:cNvPr>
            <p:cNvSpPr/>
            <p:nvPr/>
          </p:nvSpPr>
          <p:spPr>
            <a:xfrm>
              <a:off x="6313607" y="869430"/>
              <a:ext cx="2263515" cy="5111645"/>
            </a:xfrm>
            <a:prstGeom prst="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Grafik 28" descr="Ein Bild, das draußen, Himmel, Straßenbeleuchtung, Lampe enthält.">
              <a:extLst>
                <a:ext uri="{FF2B5EF4-FFF2-40B4-BE49-F238E27FC236}">
                  <a16:creationId xmlns:a16="http://schemas.microsoft.com/office/drawing/2014/main" id="{3AF8A873-8E9E-17D1-47C6-8308B9FF751F}"/>
                </a:ext>
              </a:extLst>
            </p:cNvPr>
            <p:cNvPicPr>
              <a:picLocks noChangeAspect="1"/>
            </p:cNvPicPr>
            <p:nvPr/>
          </p:nvPicPr>
          <p:blipFill>
            <a:blip r:embed="rId3">
              <a:extLst>
                <a:ext uri="{28A0092B-C50C-407E-A947-70E740481C1C}">
                  <a14:useLocalDpi xmlns:a14="http://schemas.microsoft.com/office/drawing/2010/main" val="0"/>
                </a:ext>
              </a:extLst>
            </a:blip>
            <a:srcRect b="20437"/>
            <a:stretch>
              <a:fillRect/>
            </a:stretch>
          </p:blipFill>
          <p:spPr>
            <a:xfrm>
              <a:off x="6340016" y="876925"/>
              <a:ext cx="2215115" cy="2626851"/>
            </a:xfrm>
            <a:prstGeom prst="rect">
              <a:avLst/>
            </a:prstGeom>
          </p:spPr>
        </p:pic>
      </p:grpSp>
      <p:grpSp>
        <p:nvGrpSpPr>
          <p:cNvPr id="33" name="Gruppieren 32">
            <a:extLst>
              <a:ext uri="{FF2B5EF4-FFF2-40B4-BE49-F238E27FC236}">
                <a16:creationId xmlns:a16="http://schemas.microsoft.com/office/drawing/2014/main" id="{75D9193C-A8B5-3EED-1F74-35CEF2A282D1}"/>
              </a:ext>
            </a:extLst>
          </p:cNvPr>
          <p:cNvGrpSpPr/>
          <p:nvPr/>
        </p:nvGrpSpPr>
        <p:grpSpPr>
          <a:xfrm>
            <a:off x="8981402" y="3302904"/>
            <a:ext cx="2620152" cy="2563110"/>
            <a:chOff x="9162120" y="3594100"/>
            <a:chExt cx="2620152" cy="2563110"/>
          </a:xfrm>
          <a:solidFill>
            <a:schemeClr val="tx1">
              <a:lumMod val="85000"/>
              <a:lumOff val="15000"/>
            </a:schemeClr>
          </a:solidFill>
          <a:effectLst>
            <a:outerShdw blurRad="50800" dist="38100" dir="10800000" algn="r" rotWithShape="0">
              <a:prstClr val="black">
                <a:alpha val="40000"/>
              </a:prstClr>
            </a:outerShdw>
          </a:effectLst>
        </p:grpSpPr>
        <p:sp>
          <p:nvSpPr>
            <p:cNvPr id="34" name="Rechteck 33">
              <a:extLst>
                <a:ext uri="{FF2B5EF4-FFF2-40B4-BE49-F238E27FC236}">
                  <a16:creationId xmlns:a16="http://schemas.microsoft.com/office/drawing/2014/main" id="{B03F0C42-E085-F20A-472A-68F9068EC231}"/>
                </a:ext>
              </a:extLst>
            </p:cNvPr>
            <p:cNvSpPr/>
            <p:nvPr/>
          </p:nvSpPr>
          <p:spPr>
            <a:xfrm>
              <a:off x="9162120" y="3594100"/>
              <a:ext cx="2620152" cy="256311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AD804D3B-B74B-534A-0DDC-3C74AA395520}"/>
                </a:ext>
              </a:extLst>
            </p:cNvPr>
            <p:cNvSpPr/>
            <p:nvPr/>
          </p:nvSpPr>
          <p:spPr>
            <a:xfrm>
              <a:off x="9340438" y="3746500"/>
              <a:ext cx="2263515" cy="2237074"/>
            </a:xfrm>
            <a:prstGeom prst="rect">
              <a:avLst/>
            </a:prstGeom>
            <a:grp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39" name="Grafik 38" descr="Ein Bild, das draußen, Wolke, Himmel, Uhr enthält.">
            <a:extLst>
              <a:ext uri="{FF2B5EF4-FFF2-40B4-BE49-F238E27FC236}">
                <a16:creationId xmlns:a16="http://schemas.microsoft.com/office/drawing/2014/main" id="{BA5FB80A-7A27-E0A1-A8DB-CEBFF434468E}"/>
              </a:ext>
            </a:extLst>
          </p:cNvPr>
          <p:cNvPicPr>
            <a:picLocks noChangeAspect="1"/>
          </p:cNvPicPr>
          <p:nvPr/>
        </p:nvPicPr>
        <p:blipFill>
          <a:blip r:embed="rId4">
            <a:extLst>
              <a:ext uri="{28A0092B-C50C-407E-A947-70E740481C1C}">
                <a14:useLocalDpi xmlns:a14="http://schemas.microsoft.com/office/drawing/2010/main" val="0"/>
              </a:ext>
            </a:extLst>
          </a:blip>
          <a:srcRect t="12529" b="17001"/>
          <a:stretch>
            <a:fillRect/>
          </a:stretch>
        </p:blipFill>
        <p:spPr>
          <a:xfrm>
            <a:off x="780716" y="863977"/>
            <a:ext cx="2025402" cy="2497788"/>
          </a:xfrm>
          <a:prstGeom prst="rect">
            <a:avLst/>
          </a:prstGeom>
        </p:spPr>
      </p:pic>
      <p:sp>
        <p:nvSpPr>
          <p:cNvPr id="41" name="Textfeld 40">
            <a:extLst>
              <a:ext uri="{FF2B5EF4-FFF2-40B4-BE49-F238E27FC236}">
                <a16:creationId xmlns:a16="http://schemas.microsoft.com/office/drawing/2014/main" id="{1654F8EF-5F93-F292-5322-642488C72E39}"/>
              </a:ext>
            </a:extLst>
          </p:cNvPr>
          <p:cNvSpPr txBox="1"/>
          <p:nvPr/>
        </p:nvSpPr>
        <p:spPr>
          <a:xfrm>
            <a:off x="6045192" y="1621520"/>
            <a:ext cx="5029129" cy="769441"/>
          </a:xfrm>
          <a:prstGeom prst="rect">
            <a:avLst/>
          </a:prstGeom>
          <a:noFill/>
        </p:spPr>
        <p:txBody>
          <a:bodyPr wrap="square" rtlCol="0">
            <a:spAutoFit/>
          </a:bodyPr>
          <a:lstStyle/>
          <a:p>
            <a:r>
              <a:rPr lang="de-DE" sz="4400" dirty="0">
                <a:solidFill>
                  <a:srgbClr val="FFFFB9"/>
                </a:solidFill>
                <a:latin typeface="Montserrat" panose="00000500000000000000" pitchFamily="2" charset="0"/>
              </a:rPr>
              <a:t>Gesamtumsatz</a:t>
            </a:r>
          </a:p>
        </p:txBody>
      </p:sp>
      <p:sp>
        <p:nvSpPr>
          <p:cNvPr id="42" name="Rechteck 41">
            <a:extLst>
              <a:ext uri="{FF2B5EF4-FFF2-40B4-BE49-F238E27FC236}">
                <a16:creationId xmlns:a16="http://schemas.microsoft.com/office/drawing/2014/main" id="{5D5935CD-37F5-6316-0F52-8ECDA02D7FCF}"/>
              </a:ext>
            </a:extLst>
          </p:cNvPr>
          <p:cNvSpPr/>
          <p:nvPr/>
        </p:nvSpPr>
        <p:spPr>
          <a:xfrm>
            <a:off x="11162746" y="-172071"/>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FFFFB9"/>
              </a:solidFill>
            </a:endParaRPr>
          </a:p>
        </p:txBody>
      </p:sp>
      <p:sp>
        <p:nvSpPr>
          <p:cNvPr id="43" name="Rechteck 42">
            <a:extLst>
              <a:ext uri="{FF2B5EF4-FFF2-40B4-BE49-F238E27FC236}">
                <a16:creationId xmlns:a16="http://schemas.microsoft.com/office/drawing/2014/main" id="{9B42BF32-1870-908C-1DBF-45C4DF29C1A4}"/>
              </a:ext>
            </a:extLst>
          </p:cNvPr>
          <p:cNvSpPr/>
          <p:nvPr/>
        </p:nvSpPr>
        <p:spPr>
          <a:xfrm>
            <a:off x="10905050" y="-172070"/>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5FC7B925-4C34-5E99-48A8-5E1C668D4891}"/>
              </a:ext>
            </a:extLst>
          </p:cNvPr>
          <p:cNvSpPr/>
          <p:nvPr/>
        </p:nvSpPr>
        <p:spPr>
          <a:xfrm>
            <a:off x="10620407" y="-172069"/>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descr="Ein Bild, das Wolke, Himmel, Gebäude, draußen enthält.">
            <a:extLst>
              <a:ext uri="{FF2B5EF4-FFF2-40B4-BE49-F238E27FC236}">
                <a16:creationId xmlns:a16="http://schemas.microsoft.com/office/drawing/2014/main" id="{D4801DF7-22D4-9646-D23F-C9A208D51140}"/>
              </a:ext>
            </a:extLst>
          </p:cNvPr>
          <p:cNvPicPr>
            <a:picLocks noChangeAspect="1"/>
          </p:cNvPicPr>
          <p:nvPr/>
        </p:nvPicPr>
        <p:blipFill>
          <a:blip r:embed="rId5">
            <a:extLst>
              <a:ext uri="{28A0092B-C50C-407E-A947-70E740481C1C}">
                <a14:useLocalDpi xmlns:a14="http://schemas.microsoft.com/office/drawing/2010/main" val="0"/>
              </a:ext>
            </a:extLst>
          </a:blip>
          <a:srcRect t="7604" b="13157"/>
          <a:stretch>
            <a:fillRect/>
          </a:stretch>
        </p:blipFill>
        <p:spPr>
          <a:xfrm>
            <a:off x="6240035" y="3455304"/>
            <a:ext cx="2217982" cy="2161185"/>
          </a:xfrm>
          <a:prstGeom prst="rect">
            <a:avLst/>
          </a:prstGeom>
        </p:spPr>
      </p:pic>
      <p:sp>
        <p:nvSpPr>
          <p:cNvPr id="4" name="Rechteck 3">
            <a:extLst>
              <a:ext uri="{FF2B5EF4-FFF2-40B4-BE49-F238E27FC236}">
                <a16:creationId xmlns:a16="http://schemas.microsoft.com/office/drawing/2014/main" id="{A51ED417-28A2-953C-984E-5025145A19EA}"/>
              </a:ext>
            </a:extLst>
          </p:cNvPr>
          <p:cNvSpPr/>
          <p:nvPr/>
        </p:nvSpPr>
        <p:spPr>
          <a:xfrm>
            <a:off x="11447389" y="-172071"/>
            <a:ext cx="133350" cy="1682861"/>
          </a:xfrm>
          <a:prstGeom prst="rect">
            <a:avLst/>
          </a:prstGeom>
          <a:solidFill>
            <a:srgbClr val="FFFFB9">
              <a:alpha val="56000"/>
            </a:srgb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a:extLst>
              <a:ext uri="{FF2B5EF4-FFF2-40B4-BE49-F238E27FC236}">
                <a16:creationId xmlns:a16="http://schemas.microsoft.com/office/drawing/2014/main" id="{425408EA-1C62-62B5-5001-345DFB3684CB}"/>
              </a:ext>
            </a:extLst>
          </p:cNvPr>
          <p:cNvSpPr>
            <a:spLocks noGrp="1"/>
          </p:cNvSpPr>
          <p:nvPr>
            <p:ph type="sldNum" sz="quarter" idx="12"/>
          </p:nvPr>
        </p:nvSpPr>
        <p:spPr/>
        <p:txBody>
          <a:bodyPr/>
          <a:lstStyle/>
          <a:p>
            <a:fld id="{857995DA-8B72-4572-BCDF-0BE728073BE1}" type="slidenum">
              <a:rPr lang="de-DE" smtClean="0"/>
              <a:t>13</a:t>
            </a:fld>
            <a:endParaRPr lang="de-DE"/>
          </a:p>
        </p:txBody>
      </p:sp>
      <p:pic>
        <p:nvPicPr>
          <p:cNvPr id="7" name="Grafik 6" descr="Ein Bild, das Himmel, Gebäude, draußen, Säule enthält.">
            <a:extLst>
              <a:ext uri="{FF2B5EF4-FFF2-40B4-BE49-F238E27FC236}">
                <a16:creationId xmlns:a16="http://schemas.microsoft.com/office/drawing/2014/main" id="{F85EBA0B-2BE3-4FDA-862F-80982FCCF4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079" y="3482224"/>
            <a:ext cx="2207467" cy="2207467"/>
          </a:xfrm>
          <a:prstGeom prst="rect">
            <a:avLst/>
          </a:prstGeom>
        </p:spPr>
      </p:pic>
      <p:sp>
        <p:nvSpPr>
          <p:cNvPr id="3" name="Textfeld 2">
            <a:extLst>
              <a:ext uri="{FF2B5EF4-FFF2-40B4-BE49-F238E27FC236}">
                <a16:creationId xmlns:a16="http://schemas.microsoft.com/office/drawing/2014/main" id="{4684AB28-DED4-3596-8106-56F5903CD7BA}"/>
              </a:ext>
            </a:extLst>
          </p:cNvPr>
          <p:cNvSpPr txBox="1"/>
          <p:nvPr/>
        </p:nvSpPr>
        <p:spPr>
          <a:xfrm>
            <a:off x="3579084" y="3496237"/>
            <a:ext cx="1962891" cy="2308324"/>
          </a:xfrm>
          <a:prstGeom prst="rect">
            <a:avLst/>
          </a:prstGeom>
          <a:noFill/>
        </p:spPr>
        <p:txBody>
          <a:bodyPr wrap="square" rtlCol="0">
            <a:spAutoFit/>
          </a:bodyPr>
          <a:lstStyle/>
          <a:p>
            <a:r>
              <a:rPr lang="de-DE" dirty="0">
                <a:solidFill>
                  <a:srgbClr val="FFFFB9"/>
                </a:solidFill>
                <a:latin typeface="Montserrat" panose="00000500000000000000" pitchFamily="2" charset="0"/>
              </a:rPr>
              <a:t>Paris </a:t>
            </a:r>
          </a:p>
          <a:p>
            <a:r>
              <a:rPr lang="de-DE" dirty="0">
                <a:solidFill>
                  <a:srgbClr val="FFFFB9"/>
                </a:solidFill>
                <a:latin typeface="Montserrat" panose="00000500000000000000" pitchFamily="2" charset="0"/>
              </a:rPr>
              <a:t>erzielt den</a:t>
            </a:r>
          </a:p>
          <a:p>
            <a:r>
              <a:rPr lang="de-DE" dirty="0">
                <a:solidFill>
                  <a:srgbClr val="FFFFB9"/>
                </a:solidFill>
                <a:latin typeface="Montserrat" panose="00000500000000000000" pitchFamily="2" charset="0"/>
              </a:rPr>
              <a:t> zweithöchsten</a:t>
            </a:r>
          </a:p>
          <a:p>
            <a:r>
              <a:rPr lang="de-DE" dirty="0">
                <a:solidFill>
                  <a:srgbClr val="FFFFB9"/>
                </a:solidFill>
                <a:latin typeface="Montserrat" panose="00000500000000000000" pitchFamily="2" charset="0"/>
              </a:rPr>
              <a:t>Gesamtumsatz</a:t>
            </a:r>
          </a:p>
          <a:p>
            <a:r>
              <a:rPr lang="de-DE" dirty="0">
                <a:solidFill>
                  <a:srgbClr val="FFFFB9"/>
                </a:solidFill>
                <a:latin typeface="Montserrat" panose="00000500000000000000" pitchFamily="2" charset="0"/>
              </a:rPr>
              <a:t>direkt </a:t>
            </a:r>
          </a:p>
          <a:p>
            <a:r>
              <a:rPr lang="de-DE" dirty="0">
                <a:solidFill>
                  <a:srgbClr val="FFFFB9"/>
                </a:solidFill>
                <a:latin typeface="Montserrat" panose="00000500000000000000" pitchFamily="2" charset="0"/>
              </a:rPr>
              <a:t>hinter </a:t>
            </a:r>
          </a:p>
          <a:p>
            <a:r>
              <a:rPr lang="de-DE" dirty="0">
                <a:solidFill>
                  <a:srgbClr val="FFFFB9"/>
                </a:solidFill>
                <a:latin typeface="Montserrat" panose="00000500000000000000" pitchFamily="2" charset="0"/>
              </a:rPr>
              <a:t>London</a:t>
            </a:r>
          </a:p>
          <a:p>
            <a:endParaRPr lang="de-DE" dirty="0">
              <a:solidFill>
                <a:srgbClr val="FFFFB9"/>
              </a:solidFill>
              <a:latin typeface="Montserrat" panose="00000500000000000000" pitchFamily="2" charset="0"/>
            </a:endParaRPr>
          </a:p>
        </p:txBody>
      </p:sp>
      <p:sp>
        <p:nvSpPr>
          <p:cNvPr id="5" name="Textfeld 4">
            <a:extLst>
              <a:ext uri="{FF2B5EF4-FFF2-40B4-BE49-F238E27FC236}">
                <a16:creationId xmlns:a16="http://schemas.microsoft.com/office/drawing/2014/main" id="{5AE0AFFD-B26B-16CB-75A2-48DB83D6AEC2}"/>
              </a:ext>
            </a:extLst>
          </p:cNvPr>
          <p:cNvSpPr txBox="1"/>
          <p:nvPr/>
        </p:nvSpPr>
        <p:spPr>
          <a:xfrm>
            <a:off x="923590" y="3542292"/>
            <a:ext cx="1685925" cy="2031325"/>
          </a:xfrm>
          <a:prstGeom prst="rect">
            <a:avLst/>
          </a:prstGeom>
          <a:noFill/>
        </p:spPr>
        <p:txBody>
          <a:bodyPr wrap="square" rtlCol="0">
            <a:spAutoFit/>
          </a:bodyPr>
          <a:lstStyle/>
          <a:p>
            <a:r>
              <a:rPr lang="de-DE" dirty="0">
                <a:solidFill>
                  <a:srgbClr val="FFFFB9"/>
                </a:solidFill>
                <a:latin typeface="Montserrat" panose="00000500000000000000" pitchFamily="2" charset="0"/>
              </a:rPr>
              <a:t>London führte bei den Gesamtein-nahmen und der Anzahl der Listings</a:t>
            </a:r>
          </a:p>
        </p:txBody>
      </p:sp>
    </p:spTree>
    <p:extLst>
      <p:ext uri="{BB962C8B-B14F-4D97-AF65-F5344CB8AC3E}">
        <p14:creationId xmlns:p14="http://schemas.microsoft.com/office/powerpoint/2010/main" val="369144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126388D3-32F3-96C3-D1DE-22C6C9769570}"/>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 name="Gruppieren 5">
            <a:extLst>
              <a:ext uri="{FF2B5EF4-FFF2-40B4-BE49-F238E27FC236}">
                <a16:creationId xmlns:a16="http://schemas.microsoft.com/office/drawing/2014/main" id="{424815CF-F673-8FD7-5FBE-135360816AF2}"/>
              </a:ext>
            </a:extLst>
          </p:cNvPr>
          <p:cNvGrpSpPr/>
          <p:nvPr/>
        </p:nvGrpSpPr>
        <p:grpSpPr>
          <a:xfrm>
            <a:off x="1436316" y="1391602"/>
            <a:ext cx="9360000" cy="5040000"/>
            <a:chOff x="1207476" y="645605"/>
            <a:chExt cx="9777046" cy="5566787"/>
          </a:xfrm>
        </p:grpSpPr>
        <p:pic>
          <p:nvPicPr>
            <p:cNvPr id="7" name="Grafik 6">
              <a:extLst>
                <a:ext uri="{FF2B5EF4-FFF2-40B4-BE49-F238E27FC236}">
                  <a16:creationId xmlns:a16="http://schemas.microsoft.com/office/drawing/2014/main" id="{3D9BA50B-F02A-5AE2-1A0F-3E50B164C054}"/>
                </a:ext>
              </a:extLst>
            </p:cNvPr>
            <p:cNvPicPr>
              <a:picLocks noChangeAspect="1"/>
            </p:cNvPicPr>
            <p:nvPr/>
          </p:nvPicPr>
          <p:blipFill>
            <a:blip r:embed="rId3">
              <a:alphaModFix/>
            </a:blip>
            <a:stretch>
              <a:fillRect/>
            </a:stretch>
          </p:blipFill>
          <p:spPr>
            <a:xfrm>
              <a:off x="1310736" y="749252"/>
              <a:ext cx="9570527" cy="5359495"/>
            </a:xfrm>
            <a:prstGeom prst="rect">
              <a:avLst/>
            </a:prstGeom>
            <a:ln>
              <a:solidFill>
                <a:schemeClr val="accent1">
                  <a:lumMod val="50000"/>
                </a:schemeClr>
              </a:solidFill>
            </a:ln>
          </p:spPr>
        </p:pic>
        <p:sp>
          <p:nvSpPr>
            <p:cNvPr id="8" name="Rechteck 7">
              <a:extLst>
                <a:ext uri="{FF2B5EF4-FFF2-40B4-BE49-F238E27FC236}">
                  <a16:creationId xmlns:a16="http://schemas.microsoft.com/office/drawing/2014/main" id="{6F299297-C315-3C6A-5EDA-ED1FC3E527A5}"/>
                </a:ext>
              </a:extLst>
            </p:cNvPr>
            <p:cNvSpPr/>
            <p:nvPr/>
          </p:nvSpPr>
          <p:spPr>
            <a:xfrm>
              <a:off x="1207476" y="645605"/>
              <a:ext cx="9777046" cy="5566787"/>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 name="Textfeld 8">
            <a:extLst>
              <a:ext uri="{FF2B5EF4-FFF2-40B4-BE49-F238E27FC236}">
                <a16:creationId xmlns:a16="http://schemas.microsoft.com/office/drawing/2014/main" id="{D38B85D9-320B-C858-22E1-56422DCB0FF3}"/>
              </a:ext>
            </a:extLst>
          </p:cNvPr>
          <p:cNvSpPr txBox="1"/>
          <p:nvPr/>
        </p:nvSpPr>
        <p:spPr>
          <a:xfrm>
            <a:off x="2233245" y="311081"/>
            <a:ext cx="7725508" cy="769441"/>
          </a:xfrm>
          <a:prstGeom prst="rect">
            <a:avLst/>
          </a:prstGeom>
          <a:noFill/>
        </p:spPr>
        <p:txBody>
          <a:bodyPr wrap="square" rtlCol="0">
            <a:spAutoFit/>
          </a:bodyPr>
          <a:lstStyle/>
          <a:p>
            <a:r>
              <a:rPr lang="de-DE" sz="4400" dirty="0">
                <a:solidFill>
                  <a:schemeClr val="accent1">
                    <a:lumMod val="50000"/>
                  </a:schemeClr>
                </a:solidFill>
                <a:latin typeface="Montserrat" panose="00000500000000000000" pitchFamily="2" charset="0"/>
              </a:rPr>
              <a:t>Gesamtumsatz pro Stadt</a:t>
            </a:r>
          </a:p>
        </p:txBody>
      </p:sp>
      <p:sp>
        <p:nvSpPr>
          <p:cNvPr id="2" name="Foliennummernplatzhalter 1">
            <a:extLst>
              <a:ext uri="{FF2B5EF4-FFF2-40B4-BE49-F238E27FC236}">
                <a16:creationId xmlns:a16="http://schemas.microsoft.com/office/drawing/2014/main" id="{CB0709D9-A8AD-251F-74A8-A2802DB322BD}"/>
              </a:ext>
            </a:extLst>
          </p:cNvPr>
          <p:cNvSpPr>
            <a:spLocks noGrp="1"/>
          </p:cNvSpPr>
          <p:nvPr>
            <p:ph type="sldNum" sz="quarter" idx="12"/>
          </p:nvPr>
        </p:nvSpPr>
        <p:spPr/>
        <p:txBody>
          <a:bodyPr/>
          <a:lstStyle/>
          <a:p>
            <a:fld id="{857995DA-8B72-4572-BCDF-0BE728073BE1}" type="slidenum">
              <a:rPr lang="de-DE" smtClean="0"/>
              <a:t>14</a:t>
            </a:fld>
            <a:endParaRPr lang="de-DE"/>
          </a:p>
        </p:txBody>
      </p:sp>
    </p:spTree>
    <p:extLst>
      <p:ext uri="{BB962C8B-B14F-4D97-AF65-F5344CB8AC3E}">
        <p14:creationId xmlns:p14="http://schemas.microsoft.com/office/powerpoint/2010/main" val="216744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0DDFC7D-9634-CD56-001A-38FE091E1AFF}"/>
              </a:ext>
            </a:extLst>
          </p:cNvPr>
          <p:cNvSpPr/>
          <p:nvPr/>
        </p:nvSpPr>
        <p:spPr>
          <a:xfrm>
            <a:off x="0" y="0"/>
            <a:ext cx="12192000" cy="6858000"/>
          </a:xfrm>
          <a:prstGeom prst="rect">
            <a:avLst/>
          </a:prstGeom>
          <a:gradFill flip="none" rotWithShape="1">
            <a:gsLst>
              <a:gs pos="0">
                <a:srgbClr val="87B8B9"/>
              </a:gs>
              <a:gs pos="43000">
                <a:srgbClr val="26888A"/>
              </a:gs>
              <a:gs pos="15000">
                <a:srgbClr val="87B8B9"/>
              </a:gs>
              <a:gs pos="88000">
                <a:schemeClr val="tx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hteck 23">
            <a:extLst>
              <a:ext uri="{FF2B5EF4-FFF2-40B4-BE49-F238E27FC236}">
                <a16:creationId xmlns:a16="http://schemas.microsoft.com/office/drawing/2014/main" id="{B2CEDCB1-03D6-676D-63D2-E62804D299FC}"/>
              </a:ext>
            </a:extLst>
          </p:cNvPr>
          <p:cNvSpPr/>
          <p:nvPr/>
        </p:nvSpPr>
        <p:spPr>
          <a:xfrm>
            <a:off x="724984" y="1228307"/>
            <a:ext cx="7839308" cy="1323439"/>
          </a:xfrm>
          <a:prstGeom prst="rect">
            <a:avLst/>
          </a:prstGeom>
          <a:solidFill>
            <a:schemeClr val="tx1">
              <a:lumMod val="95000"/>
              <a:lumOff val="5000"/>
              <a:alpha val="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a:extLst>
              <a:ext uri="{FF2B5EF4-FFF2-40B4-BE49-F238E27FC236}">
                <a16:creationId xmlns:a16="http://schemas.microsoft.com/office/drawing/2014/main" id="{4F088955-17EF-8A8E-2738-CFC13A641BE8}"/>
              </a:ext>
            </a:extLst>
          </p:cNvPr>
          <p:cNvSpPr>
            <a:spLocks noGrp="1"/>
          </p:cNvSpPr>
          <p:nvPr>
            <p:ph type="body" idx="1"/>
          </p:nvPr>
        </p:nvSpPr>
        <p:spPr>
          <a:xfrm>
            <a:off x="1439408" y="1317217"/>
            <a:ext cx="7608418" cy="1492724"/>
          </a:xfrm>
        </p:spPr>
        <p:txBody>
          <a:bodyPr vert="horz" lIns="91440" tIns="45720" rIns="91440" bIns="45720" rtlCol="0">
            <a:normAutofit/>
          </a:bodyPr>
          <a:lstStyle/>
          <a:p>
            <a:pPr marL="0" indent="0">
              <a:buNone/>
            </a:pPr>
            <a:r>
              <a:rPr lang="en-US" sz="4000" dirty="0">
                <a:solidFill>
                  <a:srgbClr val="F8BB29"/>
                </a:solidFill>
                <a:latin typeface="Montserrat" panose="00000500000000000000" pitchFamily="2" charset="0"/>
              </a:rPr>
              <a:t>Superhosts sind deutlich in der Minderheit</a:t>
            </a:r>
          </a:p>
          <a:p>
            <a:pPr marL="0" indent="0">
              <a:buNone/>
            </a:pPr>
            <a:endParaRPr lang="en-US" sz="4000" dirty="0">
              <a:solidFill>
                <a:srgbClr val="EB3055"/>
              </a:solidFill>
              <a:latin typeface="Montserrat" panose="00000500000000000000" pitchFamily="2" charset="0"/>
            </a:endParaRPr>
          </a:p>
          <a:p>
            <a:pPr marL="0" indent="0">
              <a:buNone/>
            </a:pPr>
            <a:endParaRPr lang="en-US" sz="4000" dirty="0">
              <a:solidFill>
                <a:srgbClr val="EB3055"/>
              </a:solidFill>
              <a:latin typeface="Montserrat" panose="00000500000000000000" pitchFamily="2" charset="0"/>
            </a:endParaRPr>
          </a:p>
          <a:p>
            <a:pPr marL="0" indent="0">
              <a:buNone/>
            </a:pPr>
            <a:endParaRPr lang="en-US" sz="3600" dirty="0"/>
          </a:p>
        </p:txBody>
      </p:sp>
      <p:sp>
        <p:nvSpPr>
          <p:cNvPr id="14" name="Rechteck 13">
            <a:extLst>
              <a:ext uri="{FF2B5EF4-FFF2-40B4-BE49-F238E27FC236}">
                <a16:creationId xmlns:a16="http://schemas.microsoft.com/office/drawing/2014/main" id="{F3A4B02B-882A-DA77-16E2-76FFB7701223}"/>
              </a:ext>
            </a:extLst>
          </p:cNvPr>
          <p:cNvSpPr/>
          <p:nvPr/>
        </p:nvSpPr>
        <p:spPr>
          <a:xfrm>
            <a:off x="280416" y="274320"/>
            <a:ext cx="11631168" cy="630936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Ein Bild, das Grafiken, Screenshot, Logo, Kreis enthält.">
            <a:extLst>
              <a:ext uri="{FF2B5EF4-FFF2-40B4-BE49-F238E27FC236}">
                <a16:creationId xmlns:a16="http://schemas.microsoft.com/office/drawing/2014/main" id="{554E10AF-3C1D-017B-74E2-C99C87BAF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371" y="1794274"/>
            <a:ext cx="1935658" cy="3303524"/>
          </a:xfrm>
          <a:prstGeom prst="rect">
            <a:avLst/>
          </a:prstGeom>
          <a:effectLst>
            <a:outerShdw blurRad="50800" dist="38100" algn="l" rotWithShape="0">
              <a:prstClr val="black">
                <a:alpha val="40000"/>
              </a:prstClr>
            </a:outerShdw>
          </a:effectLst>
        </p:spPr>
      </p:pic>
      <p:sp>
        <p:nvSpPr>
          <p:cNvPr id="33" name="Rechteck 32">
            <a:extLst>
              <a:ext uri="{FF2B5EF4-FFF2-40B4-BE49-F238E27FC236}">
                <a16:creationId xmlns:a16="http://schemas.microsoft.com/office/drawing/2014/main" id="{B5BBFD41-5D23-E097-3C4F-7933B07241D7}"/>
              </a:ext>
            </a:extLst>
          </p:cNvPr>
          <p:cNvSpPr/>
          <p:nvPr/>
        </p:nvSpPr>
        <p:spPr>
          <a:xfrm>
            <a:off x="724984" y="4313201"/>
            <a:ext cx="7839308" cy="1323439"/>
          </a:xfrm>
          <a:prstGeom prst="rect">
            <a:avLst/>
          </a:prstGeom>
          <a:solidFill>
            <a:schemeClr val="tx1">
              <a:lumMod val="95000"/>
              <a:lumOff val="5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a:extLst>
              <a:ext uri="{FF2B5EF4-FFF2-40B4-BE49-F238E27FC236}">
                <a16:creationId xmlns:a16="http://schemas.microsoft.com/office/drawing/2014/main" id="{BB83AE73-B452-C3FC-BB40-940407532C39}"/>
              </a:ext>
            </a:extLst>
          </p:cNvPr>
          <p:cNvSpPr txBox="1"/>
          <p:nvPr/>
        </p:nvSpPr>
        <p:spPr>
          <a:xfrm>
            <a:off x="1497101" y="4375092"/>
            <a:ext cx="6901840" cy="1323439"/>
          </a:xfrm>
          <a:prstGeom prst="rect">
            <a:avLst/>
          </a:prstGeom>
          <a:noFill/>
        </p:spPr>
        <p:txBody>
          <a:bodyPr wrap="square">
            <a:spAutoFit/>
          </a:bodyPr>
          <a:lstStyle/>
          <a:p>
            <a:pPr marL="0" indent="0">
              <a:buNone/>
            </a:pPr>
            <a:r>
              <a:rPr lang="en-US" sz="4000" dirty="0">
                <a:solidFill>
                  <a:srgbClr val="F8BB29"/>
                </a:solidFill>
                <a:latin typeface="Montserrat" panose="00000500000000000000" pitchFamily="2" charset="0"/>
              </a:rPr>
              <a:t>Verlangen höhere</a:t>
            </a:r>
            <a:br>
              <a:rPr lang="en-US" sz="4000" dirty="0">
                <a:solidFill>
                  <a:srgbClr val="F8BB29"/>
                </a:solidFill>
                <a:latin typeface="Montserrat" panose="00000500000000000000" pitchFamily="2" charset="0"/>
              </a:rPr>
            </a:br>
            <a:r>
              <a:rPr lang="en-US" sz="4000" dirty="0">
                <a:solidFill>
                  <a:srgbClr val="F8BB29"/>
                </a:solidFill>
                <a:latin typeface="Montserrat" panose="00000500000000000000" pitchFamily="2" charset="0"/>
              </a:rPr>
              <a:t>Preise</a:t>
            </a:r>
          </a:p>
        </p:txBody>
      </p:sp>
      <p:sp>
        <p:nvSpPr>
          <p:cNvPr id="32" name="Rechteck 31">
            <a:extLst>
              <a:ext uri="{FF2B5EF4-FFF2-40B4-BE49-F238E27FC236}">
                <a16:creationId xmlns:a16="http://schemas.microsoft.com/office/drawing/2014/main" id="{F207DAD2-6A71-2980-515E-D43DC37C5EE5}"/>
              </a:ext>
            </a:extLst>
          </p:cNvPr>
          <p:cNvSpPr/>
          <p:nvPr/>
        </p:nvSpPr>
        <p:spPr>
          <a:xfrm>
            <a:off x="714703" y="2786889"/>
            <a:ext cx="7839308" cy="1323439"/>
          </a:xfrm>
          <a:prstGeom prst="rect">
            <a:avLst/>
          </a:prstGeom>
          <a:solidFill>
            <a:schemeClr val="tx1">
              <a:lumMod val="95000"/>
              <a:lumOff val="5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39E6B7C6-5ACF-4B55-FCD1-697D3564313A}"/>
              </a:ext>
            </a:extLst>
          </p:cNvPr>
          <p:cNvSpPr txBox="1"/>
          <p:nvPr/>
        </p:nvSpPr>
        <p:spPr>
          <a:xfrm>
            <a:off x="1439408" y="3092093"/>
            <a:ext cx="6901840" cy="707886"/>
          </a:xfrm>
          <a:prstGeom prst="rect">
            <a:avLst/>
          </a:prstGeom>
          <a:noFill/>
        </p:spPr>
        <p:txBody>
          <a:bodyPr wrap="square">
            <a:spAutoFit/>
          </a:bodyPr>
          <a:lstStyle/>
          <a:p>
            <a:pPr marL="0" indent="0">
              <a:buNone/>
            </a:pPr>
            <a:r>
              <a:rPr lang="en-US" sz="4000" dirty="0">
                <a:solidFill>
                  <a:srgbClr val="F8BB29"/>
                </a:solidFill>
                <a:latin typeface="Montserrat" panose="00000500000000000000" pitchFamily="2" charset="0"/>
              </a:rPr>
              <a:t>Bieten  höhere Qualität.</a:t>
            </a:r>
          </a:p>
        </p:txBody>
      </p:sp>
      <p:sp>
        <p:nvSpPr>
          <p:cNvPr id="4" name="Foliennummernplatzhalter 3">
            <a:extLst>
              <a:ext uri="{FF2B5EF4-FFF2-40B4-BE49-F238E27FC236}">
                <a16:creationId xmlns:a16="http://schemas.microsoft.com/office/drawing/2014/main" id="{3848DE2B-0D71-3913-F10D-91CDBA29F343}"/>
              </a:ext>
            </a:extLst>
          </p:cNvPr>
          <p:cNvSpPr>
            <a:spLocks noGrp="1"/>
          </p:cNvSpPr>
          <p:nvPr>
            <p:ph type="sldNum" sz="quarter" idx="12"/>
          </p:nvPr>
        </p:nvSpPr>
        <p:spPr/>
        <p:txBody>
          <a:bodyPr/>
          <a:lstStyle/>
          <a:p>
            <a:fld id="{857995DA-8B72-4572-BCDF-0BE728073BE1}" type="slidenum">
              <a:rPr lang="de-DE" smtClean="0"/>
              <a:t>15</a:t>
            </a:fld>
            <a:endParaRPr lang="de-DE"/>
          </a:p>
        </p:txBody>
      </p:sp>
    </p:spTree>
    <p:extLst>
      <p:ext uri="{BB962C8B-B14F-4D97-AF65-F5344CB8AC3E}">
        <p14:creationId xmlns:p14="http://schemas.microsoft.com/office/powerpoint/2010/main" val="1637376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B27674E-8E5F-566B-C0D8-0228096B94D1}"/>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8B17042A-AA8C-0970-F86C-1196BB8085F0}"/>
              </a:ext>
            </a:extLst>
          </p:cNvPr>
          <p:cNvSpPr txBox="1"/>
          <p:nvPr/>
        </p:nvSpPr>
        <p:spPr>
          <a:xfrm>
            <a:off x="1600200" y="505056"/>
            <a:ext cx="8963526" cy="923330"/>
          </a:xfrm>
          <a:prstGeom prst="rect">
            <a:avLst/>
          </a:prstGeom>
          <a:noFill/>
        </p:spPr>
        <p:txBody>
          <a:bodyPr wrap="square" rtlCol="0">
            <a:spAutoFit/>
          </a:bodyPr>
          <a:lstStyle/>
          <a:p>
            <a:pPr algn="ctr"/>
            <a:r>
              <a:rPr lang="de-DE" sz="5400" dirty="0">
                <a:solidFill>
                  <a:schemeClr val="accent1">
                    <a:lumMod val="50000"/>
                  </a:schemeClr>
                </a:solidFill>
                <a:latin typeface="Montserrat" panose="00000500000000000000" pitchFamily="2" charset="0"/>
              </a:rPr>
              <a:t>Superhost vs. Host</a:t>
            </a:r>
          </a:p>
        </p:txBody>
      </p:sp>
      <p:pic>
        <p:nvPicPr>
          <p:cNvPr id="11" name="Grafik 10">
            <a:extLst>
              <a:ext uri="{FF2B5EF4-FFF2-40B4-BE49-F238E27FC236}">
                <a16:creationId xmlns:a16="http://schemas.microsoft.com/office/drawing/2014/main" id="{88E0BF00-2094-62A1-152E-47A703874F66}"/>
              </a:ext>
            </a:extLst>
          </p:cNvPr>
          <p:cNvPicPr>
            <a:picLocks noChangeAspect="1"/>
          </p:cNvPicPr>
          <p:nvPr/>
        </p:nvPicPr>
        <p:blipFill>
          <a:blip r:embed="rId3">
            <a:alphaModFix amt="85000"/>
          </a:blip>
          <a:stretch>
            <a:fillRect/>
          </a:stretch>
        </p:blipFill>
        <p:spPr>
          <a:xfrm>
            <a:off x="337290" y="2188199"/>
            <a:ext cx="8189492" cy="4056735"/>
          </a:xfrm>
          <a:prstGeom prst="rect">
            <a:avLst/>
          </a:prstGeom>
        </p:spPr>
      </p:pic>
      <p:sp>
        <p:nvSpPr>
          <p:cNvPr id="14" name="Rechteck 13">
            <a:extLst>
              <a:ext uri="{FF2B5EF4-FFF2-40B4-BE49-F238E27FC236}">
                <a16:creationId xmlns:a16="http://schemas.microsoft.com/office/drawing/2014/main" id="{9D6DF28F-2979-E4D1-1976-6CDA1B985922}"/>
              </a:ext>
            </a:extLst>
          </p:cNvPr>
          <p:cNvSpPr/>
          <p:nvPr/>
        </p:nvSpPr>
        <p:spPr>
          <a:xfrm>
            <a:off x="144379" y="180474"/>
            <a:ext cx="11875168" cy="6533147"/>
          </a:xfrm>
          <a:prstGeom prst="rect">
            <a:avLst/>
          </a:prstGeom>
          <a:no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993458C9-96B4-E887-1812-9B4CD7959FAF}"/>
              </a:ext>
            </a:extLst>
          </p:cNvPr>
          <p:cNvPicPr>
            <a:picLocks noChangeAspect="1"/>
          </p:cNvPicPr>
          <p:nvPr/>
        </p:nvPicPr>
        <p:blipFill>
          <a:blip r:embed="rId4">
            <a:alphaModFix amt="85000"/>
          </a:blip>
          <a:stretch>
            <a:fillRect/>
          </a:stretch>
        </p:blipFill>
        <p:spPr>
          <a:xfrm>
            <a:off x="8837702" y="2188199"/>
            <a:ext cx="2870925" cy="2711207"/>
          </a:xfrm>
          <a:prstGeom prst="rect">
            <a:avLst/>
          </a:prstGeom>
        </p:spPr>
      </p:pic>
      <p:sp>
        <p:nvSpPr>
          <p:cNvPr id="2" name="Foliennummernplatzhalter 1">
            <a:extLst>
              <a:ext uri="{FF2B5EF4-FFF2-40B4-BE49-F238E27FC236}">
                <a16:creationId xmlns:a16="http://schemas.microsoft.com/office/drawing/2014/main" id="{449DB633-A33E-67A9-041A-6BA838052157}"/>
              </a:ext>
            </a:extLst>
          </p:cNvPr>
          <p:cNvSpPr>
            <a:spLocks noGrp="1"/>
          </p:cNvSpPr>
          <p:nvPr>
            <p:ph type="sldNum" sz="quarter" idx="12"/>
          </p:nvPr>
        </p:nvSpPr>
        <p:spPr/>
        <p:txBody>
          <a:bodyPr/>
          <a:lstStyle/>
          <a:p>
            <a:fld id="{857995DA-8B72-4572-BCDF-0BE728073BE1}" type="slidenum">
              <a:rPr lang="de-DE" smtClean="0"/>
              <a:t>16</a:t>
            </a:fld>
            <a:endParaRPr lang="de-DE"/>
          </a:p>
        </p:txBody>
      </p:sp>
    </p:spTree>
    <p:extLst>
      <p:ext uri="{BB962C8B-B14F-4D97-AF65-F5344CB8AC3E}">
        <p14:creationId xmlns:p14="http://schemas.microsoft.com/office/powerpoint/2010/main" val="129888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A92609F-6D74-7B50-2573-A544BC583BDC}"/>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E2141A38-818A-889D-6D79-80CB0C09BF20}"/>
              </a:ext>
            </a:extLst>
          </p:cNvPr>
          <p:cNvSpPr>
            <a:spLocks noGrp="1"/>
          </p:cNvSpPr>
          <p:nvPr>
            <p:ph type="title"/>
          </p:nvPr>
        </p:nvSpPr>
        <p:spPr>
          <a:xfrm>
            <a:off x="1680870" y="155484"/>
            <a:ext cx="9221591" cy="994444"/>
          </a:xfrm>
        </p:spPr>
        <p:txBody>
          <a:bodyPr>
            <a:noAutofit/>
          </a:bodyPr>
          <a:lstStyle/>
          <a:p>
            <a:r>
              <a:rPr lang="de-DE" sz="4800" dirty="0">
                <a:latin typeface="Montserrat" panose="00000500000000000000" pitchFamily="2" charset="0"/>
              </a:rPr>
              <a:t>Superhost-Anteil nach Stadt</a:t>
            </a:r>
          </a:p>
        </p:txBody>
      </p:sp>
      <p:grpSp>
        <p:nvGrpSpPr>
          <p:cNvPr id="19" name="Gruppieren 18">
            <a:extLst>
              <a:ext uri="{FF2B5EF4-FFF2-40B4-BE49-F238E27FC236}">
                <a16:creationId xmlns:a16="http://schemas.microsoft.com/office/drawing/2014/main" id="{B852E576-D397-562C-00AA-E294B59274CB}"/>
              </a:ext>
            </a:extLst>
          </p:cNvPr>
          <p:cNvGrpSpPr/>
          <p:nvPr/>
        </p:nvGrpSpPr>
        <p:grpSpPr>
          <a:xfrm>
            <a:off x="350941" y="1149928"/>
            <a:ext cx="11490117" cy="5414968"/>
            <a:chOff x="457200" y="600891"/>
            <a:chExt cx="11273246" cy="5669280"/>
          </a:xfrm>
        </p:grpSpPr>
        <p:pic>
          <p:nvPicPr>
            <p:cNvPr id="20" name="Grafik 19">
              <a:extLst>
                <a:ext uri="{FF2B5EF4-FFF2-40B4-BE49-F238E27FC236}">
                  <a16:creationId xmlns:a16="http://schemas.microsoft.com/office/drawing/2014/main" id="{7AA576D2-0D56-944B-40C5-F86523AC5AFC}"/>
                </a:ext>
              </a:extLst>
            </p:cNvPr>
            <p:cNvPicPr>
              <a:picLocks noChangeAspect="1"/>
            </p:cNvPicPr>
            <p:nvPr/>
          </p:nvPicPr>
          <p:blipFill>
            <a:blip r:embed="rId3"/>
            <a:stretch>
              <a:fillRect/>
            </a:stretch>
          </p:blipFill>
          <p:spPr>
            <a:xfrm>
              <a:off x="586056" y="708900"/>
              <a:ext cx="11019888" cy="5440199"/>
            </a:xfrm>
            <a:prstGeom prst="rect">
              <a:avLst/>
            </a:prstGeom>
          </p:spPr>
        </p:pic>
        <p:sp>
          <p:nvSpPr>
            <p:cNvPr id="21" name="Rechteck 20">
              <a:extLst>
                <a:ext uri="{FF2B5EF4-FFF2-40B4-BE49-F238E27FC236}">
                  <a16:creationId xmlns:a16="http://schemas.microsoft.com/office/drawing/2014/main" id="{94FA6B54-032F-EECB-850F-1ECBC4DE5756}"/>
                </a:ext>
              </a:extLst>
            </p:cNvPr>
            <p:cNvSpPr/>
            <p:nvPr/>
          </p:nvSpPr>
          <p:spPr>
            <a:xfrm>
              <a:off x="457200" y="600891"/>
              <a:ext cx="11273246" cy="5669280"/>
            </a:xfrm>
            <a:prstGeom prst="rect">
              <a:avLst/>
            </a:prstGeom>
            <a:no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 name="Foliennummernplatzhalter 3">
            <a:extLst>
              <a:ext uri="{FF2B5EF4-FFF2-40B4-BE49-F238E27FC236}">
                <a16:creationId xmlns:a16="http://schemas.microsoft.com/office/drawing/2014/main" id="{0474508C-0A7A-96F1-777A-A16F1F10887D}"/>
              </a:ext>
            </a:extLst>
          </p:cNvPr>
          <p:cNvSpPr>
            <a:spLocks noGrp="1"/>
          </p:cNvSpPr>
          <p:nvPr>
            <p:ph type="sldNum" sz="quarter" idx="12"/>
          </p:nvPr>
        </p:nvSpPr>
        <p:spPr/>
        <p:txBody>
          <a:bodyPr/>
          <a:lstStyle/>
          <a:p>
            <a:fld id="{857995DA-8B72-4572-BCDF-0BE728073BE1}" type="slidenum">
              <a:rPr lang="de-DE" smtClean="0"/>
              <a:t>17</a:t>
            </a:fld>
            <a:endParaRPr lang="de-DE"/>
          </a:p>
        </p:txBody>
      </p:sp>
    </p:spTree>
    <p:extLst>
      <p:ext uri="{BB962C8B-B14F-4D97-AF65-F5344CB8AC3E}">
        <p14:creationId xmlns:p14="http://schemas.microsoft.com/office/powerpoint/2010/main" val="256168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B2B6B9"/>
            </a:gs>
            <a:gs pos="52000">
              <a:srgbClr val="26888A"/>
            </a:gs>
            <a:gs pos="78000">
              <a:schemeClr val="tx1"/>
            </a:gs>
          </a:gsLst>
          <a:lin ang="5400000" scaled="1"/>
        </a:gradFill>
        <a:effectLst/>
      </p:bgPr>
    </p:bg>
    <p:spTree>
      <p:nvGrpSpPr>
        <p:cNvPr id="1" name="">
          <a:extLst>
            <a:ext uri="{FF2B5EF4-FFF2-40B4-BE49-F238E27FC236}">
              <a16:creationId xmlns:a16="http://schemas.microsoft.com/office/drawing/2014/main" id="{CE6BEE61-6947-12EC-9E51-135DC8E72234}"/>
            </a:ext>
          </a:extLst>
        </p:cNvPr>
        <p:cNvGrpSpPr/>
        <p:nvPr/>
      </p:nvGrpSpPr>
      <p:grpSpPr>
        <a:xfrm>
          <a:off x="0" y="0"/>
          <a:ext cx="0" cy="0"/>
          <a:chOff x="0" y="0"/>
          <a:chExt cx="0" cy="0"/>
        </a:xfrm>
      </p:grpSpPr>
      <p:pic>
        <p:nvPicPr>
          <p:cNvPr id="16" name="Grafik 15" descr="Ein Bild, das Couch, Im Haus, Inneneinrichtung, Studiocouch enthält.">
            <a:extLst>
              <a:ext uri="{FF2B5EF4-FFF2-40B4-BE49-F238E27FC236}">
                <a16:creationId xmlns:a16="http://schemas.microsoft.com/office/drawing/2014/main" id="{F7AB56FA-D6A3-F66C-4F3F-6555CA7C4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8936" cy="6858000"/>
          </a:xfrm>
          <a:prstGeom prst="rect">
            <a:avLst/>
          </a:prstGeom>
          <a:effectLst>
            <a:outerShdw blurRad="76200" dist="38100" algn="l" rotWithShape="0">
              <a:prstClr val="black"/>
            </a:outerShdw>
          </a:effectLst>
        </p:spPr>
      </p:pic>
      <p:sp>
        <p:nvSpPr>
          <p:cNvPr id="6" name="Rechteck 5">
            <a:extLst>
              <a:ext uri="{FF2B5EF4-FFF2-40B4-BE49-F238E27FC236}">
                <a16:creationId xmlns:a16="http://schemas.microsoft.com/office/drawing/2014/main" id="{1EE53969-51C6-07ED-65C2-68E47A9EE27E}"/>
              </a:ext>
            </a:extLst>
          </p:cNvPr>
          <p:cNvSpPr/>
          <p:nvPr/>
        </p:nvSpPr>
        <p:spPr>
          <a:xfrm>
            <a:off x="2961520" y="4187563"/>
            <a:ext cx="8433312" cy="3065930"/>
          </a:xfrm>
          <a:prstGeom prst="rect">
            <a:avLst/>
          </a:prstGeom>
          <a:solidFill>
            <a:schemeClr val="bg2">
              <a:lumMod val="1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D63C8092-DCA1-F7E5-5F62-55456F4AC047}"/>
              </a:ext>
            </a:extLst>
          </p:cNvPr>
          <p:cNvSpPr/>
          <p:nvPr/>
        </p:nvSpPr>
        <p:spPr>
          <a:xfrm rot="16200000">
            <a:off x="11574924" y="4336743"/>
            <a:ext cx="199293" cy="2101370"/>
          </a:xfrm>
          <a:prstGeom prst="rect">
            <a:avLst/>
          </a:prstGeom>
          <a:solidFill>
            <a:srgbClr val="B46B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A4628714-CD5B-CC1A-E183-95CCEDEFD8B0}"/>
              </a:ext>
            </a:extLst>
          </p:cNvPr>
          <p:cNvSpPr/>
          <p:nvPr/>
        </p:nvSpPr>
        <p:spPr>
          <a:xfrm rot="5400000">
            <a:off x="11574921" y="4789607"/>
            <a:ext cx="199295" cy="2101372"/>
          </a:xfrm>
          <a:prstGeom prst="rect">
            <a:avLst/>
          </a:prstGeom>
          <a:solidFill>
            <a:srgbClr val="5AB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735996D-08EC-4A89-7BCE-3877C4D4DFF7}"/>
              </a:ext>
            </a:extLst>
          </p:cNvPr>
          <p:cNvSpPr/>
          <p:nvPr/>
        </p:nvSpPr>
        <p:spPr>
          <a:xfrm rot="16200000">
            <a:off x="11588625" y="3897580"/>
            <a:ext cx="171891" cy="2101370"/>
          </a:xfrm>
          <a:prstGeom prst="rect">
            <a:avLst/>
          </a:prstGeom>
          <a:solidFill>
            <a:srgbClr val="6A25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descr="Ein Bild, das Im Haus, Inneneinrichtung, Couch, Studiocouch enthält.">
            <a:extLst>
              <a:ext uri="{FF2B5EF4-FFF2-40B4-BE49-F238E27FC236}">
                <a16:creationId xmlns:a16="http://schemas.microsoft.com/office/drawing/2014/main" id="{5D051338-208B-EC00-0551-0FF54AC1C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4381" y="409974"/>
            <a:ext cx="3444490" cy="3444490"/>
          </a:xfrm>
          <a:prstGeom prst="rect">
            <a:avLst/>
          </a:prstGeom>
        </p:spPr>
      </p:pic>
      <p:sp>
        <p:nvSpPr>
          <p:cNvPr id="21" name="Rechteck 20">
            <a:extLst>
              <a:ext uri="{FF2B5EF4-FFF2-40B4-BE49-F238E27FC236}">
                <a16:creationId xmlns:a16="http://schemas.microsoft.com/office/drawing/2014/main" id="{17735CF4-4A94-3805-1FBA-8872379F1A2C}"/>
              </a:ext>
            </a:extLst>
          </p:cNvPr>
          <p:cNvSpPr/>
          <p:nvPr/>
        </p:nvSpPr>
        <p:spPr>
          <a:xfrm>
            <a:off x="4261486" y="243425"/>
            <a:ext cx="3890281" cy="3777589"/>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descr="Ein Bild, das Kaffeetisch, Inneneinrichtung, Vase, Tisch enthält.">
            <a:extLst>
              <a:ext uri="{FF2B5EF4-FFF2-40B4-BE49-F238E27FC236}">
                <a16:creationId xmlns:a16="http://schemas.microsoft.com/office/drawing/2014/main" id="{B2657E8D-13E2-BCDF-F20C-9ECDECC67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9890" y="409974"/>
            <a:ext cx="2754942" cy="3426459"/>
          </a:xfrm>
          <a:prstGeom prst="rect">
            <a:avLst/>
          </a:prstGeom>
        </p:spPr>
      </p:pic>
      <p:sp>
        <p:nvSpPr>
          <p:cNvPr id="24" name="Textfeld 23">
            <a:extLst>
              <a:ext uri="{FF2B5EF4-FFF2-40B4-BE49-F238E27FC236}">
                <a16:creationId xmlns:a16="http://schemas.microsoft.com/office/drawing/2014/main" id="{A2449B50-E8D5-3759-E62A-200B70716AA9}"/>
              </a:ext>
            </a:extLst>
          </p:cNvPr>
          <p:cNvSpPr txBox="1"/>
          <p:nvPr/>
        </p:nvSpPr>
        <p:spPr>
          <a:xfrm>
            <a:off x="3143595" y="4674087"/>
            <a:ext cx="7972490" cy="2092881"/>
          </a:xfrm>
          <a:prstGeom prst="rect">
            <a:avLst/>
          </a:prstGeom>
          <a:noFill/>
        </p:spPr>
        <p:txBody>
          <a:bodyPr wrap="square" rtlCol="0">
            <a:spAutoFit/>
          </a:bodyPr>
          <a:lstStyle/>
          <a:p>
            <a:r>
              <a:rPr lang="de-DE" sz="2800" dirty="0">
                <a:solidFill>
                  <a:srgbClr val="C5B99F"/>
                </a:solidFill>
                <a:latin typeface="Montserrat" panose="00000500000000000000" pitchFamily="2" charset="0"/>
              </a:rPr>
              <a:t>Die beliebtesten Unterkunftsarten  sind ganze Wohnungen</a:t>
            </a:r>
          </a:p>
          <a:p>
            <a:r>
              <a:rPr lang="de-DE" sz="2800" dirty="0">
                <a:solidFill>
                  <a:srgbClr val="C5B99F"/>
                </a:solidFill>
                <a:latin typeface="Montserrat" panose="00000500000000000000" pitchFamily="2" charset="0"/>
              </a:rPr>
              <a:t>Private Zimmer folgen an zweiter Stelle </a:t>
            </a:r>
          </a:p>
          <a:p>
            <a:r>
              <a:rPr lang="de-DE" sz="2800" dirty="0">
                <a:solidFill>
                  <a:srgbClr val="C5B99F"/>
                </a:solidFill>
                <a:latin typeface="Montserrat" panose="00000500000000000000" pitchFamily="2" charset="0"/>
              </a:rPr>
              <a:t>Geteilte Zimmer spielen keine große Rolle</a:t>
            </a:r>
          </a:p>
          <a:p>
            <a:endParaRPr lang="de-DE" dirty="0">
              <a:solidFill>
                <a:schemeClr val="bg1"/>
              </a:solidFill>
            </a:endParaRPr>
          </a:p>
        </p:txBody>
      </p:sp>
      <p:sp>
        <p:nvSpPr>
          <p:cNvPr id="2" name="Foliennummernplatzhalter 1">
            <a:extLst>
              <a:ext uri="{FF2B5EF4-FFF2-40B4-BE49-F238E27FC236}">
                <a16:creationId xmlns:a16="http://schemas.microsoft.com/office/drawing/2014/main" id="{01AF0E98-65ED-ADA4-14F5-2678A2D3D5D5}"/>
              </a:ext>
            </a:extLst>
          </p:cNvPr>
          <p:cNvSpPr>
            <a:spLocks noGrp="1"/>
          </p:cNvSpPr>
          <p:nvPr>
            <p:ph type="sldNum" sz="quarter" idx="12"/>
          </p:nvPr>
        </p:nvSpPr>
        <p:spPr/>
        <p:txBody>
          <a:bodyPr/>
          <a:lstStyle/>
          <a:p>
            <a:fld id="{857995DA-8B72-4572-BCDF-0BE728073BE1}" type="slidenum">
              <a:rPr lang="de-DE" smtClean="0"/>
              <a:t>18</a:t>
            </a:fld>
            <a:endParaRPr lang="de-DE"/>
          </a:p>
        </p:txBody>
      </p:sp>
    </p:spTree>
    <p:extLst>
      <p:ext uri="{BB962C8B-B14F-4D97-AF65-F5344CB8AC3E}">
        <p14:creationId xmlns:p14="http://schemas.microsoft.com/office/powerpoint/2010/main" val="1898185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A2CE5-59FC-727A-A604-0F98347160FD}"/>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B9F1C6DD-E9CB-5B1A-A0E1-1D47B91F5244}"/>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0EB262A-7D0C-F2F1-E939-839623C16F80}"/>
              </a:ext>
            </a:extLst>
          </p:cNvPr>
          <p:cNvGrpSpPr/>
          <p:nvPr/>
        </p:nvGrpSpPr>
        <p:grpSpPr>
          <a:xfrm>
            <a:off x="1449672" y="1251128"/>
            <a:ext cx="9292655" cy="5118594"/>
            <a:chOff x="1136073" y="429491"/>
            <a:chExt cx="9919854" cy="6026727"/>
          </a:xfrm>
        </p:grpSpPr>
        <p:pic>
          <p:nvPicPr>
            <p:cNvPr id="6" name="Grafik 5">
              <a:extLst>
                <a:ext uri="{FF2B5EF4-FFF2-40B4-BE49-F238E27FC236}">
                  <a16:creationId xmlns:a16="http://schemas.microsoft.com/office/drawing/2014/main" id="{D7A578FB-30B3-21AD-BF16-7E4FD1D0B529}"/>
                </a:ext>
              </a:extLst>
            </p:cNvPr>
            <p:cNvPicPr>
              <a:picLocks noChangeAspect="1"/>
            </p:cNvPicPr>
            <p:nvPr/>
          </p:nvPicPr>
          <p:blipFill>
            <a:blip r:embed="rId3"/>
            <a:stretch>
              <a:fillRect/>
            </a:stretch>
          </p:blipFill>
          <p:spPr>
            <a:xfrm>
              <a:off x="1389993" y="623496"/>
              <a:ext cx="9412013" cy="5611008"/>
            </a:xfrm>
            <a:prstGeom prst="rect">
              <a:avLst/>
            </a:prstGeom>
          </p:spPr>
        </p:pic>
        <p:sp>
          <p:nvSpPr>
            <p:cNvPr id="7" name="Rechteck 6">
              <a:extLst>
                <a:ext uri="{FF2B5EF4-FFF2-40B4-BE49-F238E27FC236}">
                  <a16:creationId xmlns:a16="http://schemas.microsoft.com/office/drawing/2014/main" id="{4BB742E1-230F-86B8-C4D3-95477B65AF4D}"/>
                </a:ext>
              </a:extLst>
            </p:cNvPr>
            <p:cNvSpPr/>
            <p:nvPr/>
          </p:nvSpPr>
          <p:spPr>
            <a:xfrm>
              <a:off x="1136073" y="429491"/>
              <a:ext cx="9919854" cy="6026727"/>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 name="Textfeld 8">
            <a:extLst>
              <a:ext uri="{FF2B5EF4-FFF2-40B4-BE49-F238E27FC236}">
                <a16:creationId xmlns:a16="http://schemas.microsoft.com/office/drawing/2014/main" id="{6B17A268-CC93-A257-F07C-9DB741AA893B}"/>
              </a:ext>
            </a:extLst>
          </p:cNvPr>
          <p:cNvSpPr txBox="1"/>
          <p:nvPr/>
        </p:nvSpPr>
        <p:spPr>
          <a:xfrm>
            <a:off x="2730846" y="261085"/>
            <a:ext cx="9551773" cy="830997"/>
          </a:xfrm>
          <a:prstGeom prst="rect">
            <a:avLst/>
          </a:prstGeom>
          <a:noFill/>
        </p:spPr>
        <p:txBody>
          <a:bodyPr wrap="square" rtlCol="0">
            <a:spAutoFit/>
          </a:bodyPr>
          <a:lstStyle/>
          <a:p>
            <a:r>
              <a:rPr lang="de-DE" sz="4800" dirty="0">
                <a:solidFill>
                  <a:schemeClr val="accent1">
                    <a:lumMod val="50000"/>
                  </a:schemeClr>
                </a:solidFill>
                <a:latin typeface="Montserrat" panose="00000500000000000000" pitchFamily="2" charset="0"/>
              </a:rPr>
              <a:t>Zimmerarten je Stadt </a:t>
            </a:r>
          </a:p>
        </p:txBody>
      </p:sp>
      <p:sp>
        <p:nvSpPr>
          <p:cNvPr id="2" name="Foliennummernplatzhalter 1">
            <a:extLst>
              <a:ext uri="{FF2B5EF4-FFF2-40B4-BE49-F238E27FC236}">
                <a16:creationId xmlns:a16="http://schemas.microsoft.com/office/drawing/2014/main" id="{EC50FE2C-BC2B-9FB6-34F8-574670224C60}"/>
              </a:ext>
            </a:extLst>
          </p:cNvPr>
          <p:cNvSpPr>
            <a:spLocks noGrp="1"/>
          </p:cNvSpPr>
          <p:nvPr>
            <p:ph type="sldNum" sz="quarter" idx="12"/>
          </p:nvPr>
        </p:nvSpPr>
        <p:spPr/>
        <p:txBody>
          <a:bodyPr/>
          <a:lstStyle/>
          <a:p>
            <a:fld id="{857995DA-8B72-4572-BCDF-0BE728073BE1}" type="slidenum">
              <a:rPr lang="de-DE" smtClean="0"/>
              <a:t>19</a:t>
            </a:fld>
            <a:endParaRPr lang="de-DE"/>
          </a:p>
        </p:txBody>
      </p:sp>
    </p:spTree>
    <p:extLst>
      <p:ext uri="{BB962C8B-B14F-4D97-AF65-F5344CB8AC3E}">
        <p14:creationId xmlns:p14="http://schemas.microsoft.com/office/powerpoint/2010/main" val="3661875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F38E0-9484-8880-BB30-51920E74AD2D}"/>
            </a:ext>
          </a:extLst>
        </p:cNvPr>
        <p:cNvGrpSpPr/>
        <p:nvPr/>
      </p:nvGrpSpPr>
      <p:grpSpPr>
        <a:xfrm>
          <a:off x="0" y="0"/>
          <a:ext cx="0" cy="0"/>
          <a:chOff x="0" y="0"/>
          <a:chExt cx="0" cy="0"/>
        </a:xfrm>
      </p:grpSpPr>
      <p:pic>
        <p:nvPicPr>
          <p:cNvPr id="7" name="Grafik 6" descr="Ein Bild, das Gebäude, Fenster, draußen, Text enthält.">
            <a:extLst>
              <a:ext uri="{FF2B5EF4-FFF2-40B4-BE49-F238E27FC236}">
                <a16:creationId xmlns:a16="http://schemas.microsoft.com/office/drawing/2014/main" id="{B43D8BFE-FA18-0B51-22A7-F991BD15CB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1797821" y="0"/>
            <a:ext cx="33989821" cy="19119273"/>
          </a:xfrm>
          <a:prstGeom prst="rect">
            <a:avLst/>
          </a:prstGeom>
        </p:spPr>
      </p:pic>
      <p:sp>
        <p:nvSpPr>
          <p:cNvPr id="2" name="Rechteck 1">
            <a:extLst>
              <a:ext uri="{FF2B5EF4-FFF2-40B4-BE49-F238E27FC236}">
                <a16:creationId xmlns:a16="http://schemas.microsoft.com/office/drawing/2014/main" id="{C5D17103-C8C7-FDB4-77B1-9C8D898B47F3}"/>
              </a:ext>
            </a:extLst>
          </p:cNvPr>
          <p:cNvSpPr/>
          <p:nvPr/>
        </p:nvSpPr>
        <p:spPr>
          <a:xfrm>
            <a:off x="-311085" y="0"/>
            <a:ext cx="12503085"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3FA7CF89-B108-EB1D-4E26-430515DB3033}"/>
              </a:ext>
            </a:extLst>
          </p:cNvPr>
          <p:cNvSpPr txBox="1"/>
          <p:nvPr/>
        </p:nvSpPr>
        <p:spPr>
          <a:xfrm>
            <a:off x="4979250" y="714444"/>
            <a:ext cx="16698684" cy="1015663"/>
          </a:xfrm>
          <a:prstGeom prst="rect">
            <a:avLst/>
          </a:prstGeom>
          <a:noFill/>
        </p:spPr>
        <p:txBody>
          <a:bodyPr wrap="square" rtlCol="0">
            <a:spAutoFit/>
          </a:bodyPr>
          <a:lstStyle/>
          <a:p>
            <a:r>
              <a:rPr lang="de-DE" sz="6000" u="sng"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Inhalt</a:t>
            </a:r>
          </a:p>
        </p:txBody>
      </p:sp>
      <p:sp>
        <p:nvSpPr>
          <p:cNvPr id="16" name="Textfeld 15">
            <a:extLst>
              <a:ext uri="{FF2B5EF4-FFF2-40B4-BE49-F238E27FC236}">
                <a16:creationId xmlns:a16="http://schemas.microsoft.com/office/drawing/2014/main" id="{AFA1A31F-A031-66E8-02FE-6207B0109037}"/>
              </a:ext>
            </a:extLst>
          </p:cNvPr>
          <p:cNvSpPr txBox="1"/>
          <p:nvPr/>
        </p:nvSpPr>
        <p:spPr>
          <a:xfrm>
            <a:off x="2072436" y="2444552"/>
            <a:ext cx="10119564" cy="2554545"/>
          </a:xfrm>
          <a:prstGeom prst="rect">
            <a:avLst/>
          </a:prstGeom>
          <a:noFill/>
        </p:spPr>
        <p:txBody>
          <a:bodyPr wrap="square" rtlCol="0">
            <a:spAutoFit/>
          </a:bodyPr>
          <a:lstStyle/>
          <a:p>
            <a:r>
              <a:rPr lang="de-DE" sz="4000"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Teil 1  : Vorstellung der Präsentation</a:t>
            </a:r>
          </a:p>
          <a:p>
            <a:endParaRPr lang="de-DE" sz="4000" dirty="0">
              <a:solidFill>
                <a:schemeClr val="bg1"/>
              </a:solidFill>
              <a:latin typeface="Montserrat" panose="00000500000000000000" pitchFamily="2" charset="0"/>
              <a:ea typeface="Calibri Light" panose="020F0302020204030204" pitchFamily="34" charset="0"/>
              <a:cs typeface="Calibri Light" panose="020F0302020204030204" pitchFamily="34" charset="0"/>
            </a:endParaRPr>
          </a:p>
          <a:p>
            <a:endParaRPr lang="de-DE" sz="4000" dirty="0">
              <a:solidFill>
                <a:schemeClr val="bg1"/>
              </a:solidFill>
              <a:latin typeface="Montserrat" panose="00000500000000000000" pitchFamily="2" charset="0"/>
              <a:ea typeface="Calibri Light" panose="020F0302020204030204" pitchFamily="34" charset="0"/>
              <a:cs typeface="Calibri Light" panose="020F0302020204030204" pitchFamily="34" charset="0"/>
            </a:endParaRPr>
          </a:p>
          <a:p>
            <a:r>
              <a:rPr lang="de-DE" sz="4000"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Teil 2 : Einblick in die Datenanalyse</a:t>
            </a:r>
          </a:p>
        </p:txBody>
      </p:sp>
      <p:grpSp>
        <p:nvGrpSpPr>
          <p:cNvPr id="31" name="Gruppieren 30">
            <a:extLst>
              <a:ext uri="{FF2B5EF4-FFF2-40B4-BE49-F238E27FC236}">
                <a16:creationId xmlns:a16="http://schemas.microsoft.com/office/drawing/2014/main" id="{C24B9B14-9E3E-6097-5CCB-B2081F2815B2}"/>
              </a:ext>
            </a:extLst>
          </p:cNvPr>
          <p:cNvGrpSpPr/>
          <p:nvPr/>
        </p:nvGrpSpPr>
        <p:grpSpPr>
          <a:xfrm>
            <a:off x="766010" y="4076803"/>
            <a:ext cx="1045021" cy="1063008"/>
            <a:chOff x="20196" y="4432573"/>
            <a:chExt cx="1045021" cy="1063008"/>
          </a:xfrm>
        </p:grpSpPr>
        <p:grpSp>
          <p:nvGrpSpPr>
            <p:cNvPr id="24" name="Gruppieren 23">
              <a:extLst>
                <a:ext uri="{FF2B5EF4-FFF2-40B4-BE49-F238E27FC236}">
                  <a16:creationId xmlns:a16="http://schemas.microsoft.com/office/drawing/2014/main" id="{48F56251-B1AD-E2F2-71AB-8EC4F6938C37}"/>
                </a:ext>
              </a:extLst>
            </p:cNvPr>
            <p:cNvGrpSpPr/>
            <p:nvPr/>
          </p:nvGrpSpPr>
          <p:grpSpPr>
            <a:xfrm>
              <a:off x="20196" y="4432573"/>
              <a:ext cx="1045021" cy="1063008"/>
              <a:chOff x="-240790" y="2792896"/>
              <a:chExt cx="1460799" cy="1486769"/>
            </a:xfrm>
          </p:grpSpPr>
          <p:sp>
            <p:nvSpPr>
              <p:cNvPr id="27" name="Ellipse 26">
                <a:extLst>
                  <a:ext uri="{FF2B5EF4-FFF2-40B4-BE49-F238E27FC236}">
                    <a16:creationId xmlns:a16="http://schemas.microsoft.com/office/drawing/2014/main" id="{1B5A3968-EA62-28E5-CC83-46B721A6B0E0}"/>
                  </a:ext>
                </a:extLst>
              </p:cNvPr>
              <p:cNvSpPr/>
              <p:nvPr/>
            </p:nvSpPr>
            <p:spPr>
              <a:xfrm>
                <a:off x="-1" y="3059668"/>
                <a:ext cx="979223" cy="953226"/>
              </a:xfrm>
              <a:prstGeom prst="ellipse">
                <a:avLst/>
              </a:prstGeom>
              <a:solidFill>
                <a:srgbClr val="FFC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6" name="Ellipse 25">
                <a:extLst>
                  <a:ext uri="{FF2B5EF4-FFF2-40B4-BE49-F238E27FC236}">
                    <a16:creationId xmlns:a16="http://schemas.microsoft.com/office/drawing/2014/main" id="{9C3B5B78-7816-B030-AD88-E6B5A067A2A7}"/>
                  </a:ext>
                </a:extLst>
              </p:cNvPr>
              <p:cNvSpPr/>
              <p:nvPr/>
            </p:nvSpPr>
            <p:spPr>
              <a:xfrm>
                <a:off x="-240790" y="2792896"/>
                <a:ext cx="1460799" cy="148676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30" name="Grafik 29" descr="Recherche mit einfarbiger Füllung">
              <a:extLst>
                <a:ext uri="{FF2B5EF4-FFF2-40B4-BE49-F238E27FC236}">
                  <a16:creationId xmlns:a16="http://schemas.microsoft.com/office/drawing/2014/main" id="{C41E099C-1594-D7B0-C297-0641526694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249" y="4699453"/>
              <a:ext cx="529248" cy="529248"/>
            </a:xfrm>
            <a:prstGeom prst="rect">
              <a:avLst/>
            </a:prstGeom>
          </p:spPr>
        </p:pic>
      </p:grpSp>
      <p:grpSp>
        <p:nvGrpSpPr>
          <p:cNvPr id="34" name="Gruppieren 33">
            <a:extLst>
              <a:ext uri="{FF2B5EF4-FFF2-40B4-BE49-F238E27FC236}">
                <a16:creationId xmlns:a16="http://schemas.microsoft.com/office/drawing/2014/main" id="{EAAE36FC-6E01-672D-9529-3B70F3E666EB}"/>
              </a:ext>
            </a:extLst>
          </p:cNvPr>
          <p:cNvGrpSpPr/>
          <p:nvPr/>
        </p:nvGrpSpPr>
        <p:grpSpPr>
          <a:xfrm>
            <a:off x="766010" y="2375179"/>
            <a:ext cx="1045021" cy="1063008"/>
            <a:chOff x="766010" y="2425427"/>
            <a:chExt cx="1045021" cy="1063008"/>
          </a:xfrm>
        </p:grpSpPr>
        <p:grpSp>
          <p:nvGrpSpPr>
            <p:cNvPr id="23" name="Gruppieren 22">
              <a:extLst>
                <a:ext uri="{FF2B5EF4-FFF2-40B4-BE49-F238E27FC236}">
                  <a16:creationId xmlns:a16="http://schemas.microsoft.com/office/drawing/2014/main" id="{62D4B2A6-0CDA-0F69-3F9D-9E64FC43B279}"/>
                </a:ext>
              </a:extLst>
            </p:cNvPr>
            <p:cNvGrpSpPr/>
            <p:nvPr/>
          </p:nvGrpSpPr>
          <p:grpSpPr>
            <a:xfrm>
              <a:off x="766010" y="2425427"/>
              <a:ext cx="1045021" cy="1063008"/>
              <a:chOff x="-240790" y="2792896"/>
              <a:chExt cx="1460799" cy="1486769"/>
            </a:xfrm>
          </p:grpSpPr>
          <p:sp>
            <p:nvSpPr>
              <p:cNvPr id="20" name="Ellipse 19">
                <a:extLst>
                  <a:ext uri="{FF2B5EF4-FFF2-40B4-BE49-F238E27FC236}">
                    <a16:creationId xmlns:a16="http://schemas.microsoft.com/office/drawing/2014/main" id="{B54A69BB-AA0F-7D7D-8F3B-4532D7628C3E}"/>
                  </a:ext>
                </a:extLst>
              </p:cNvPr>
              <p:cNvSpPr/>
              <p:nvPr/>
            </p:nvSpPr>
            <p:spPr>
              <a:xfrm>
                <a:off x="-1" y="3059668"/>
                <a:ext cx="979223" cy="953226"/>
              </a:xfrm>
              <a:prstGeom prst="ellipse">
                <a:avLst/>
              </a:prstGeom>
              <a:solidFill>
                <a:srgbClr val="FFC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Ellipse 20">
                <a:extLst>
                  <a:ext uri="{FF2B5EF4-FFF2-40B4-BE49-F238E27FC236}">
                    <a16:creationId xmlns:a16="http://schemas.microsoft.com/office/drawing/2014/main" id="{01FD10CF-A64E-A904-F142-A53AC9A959F0}"/>
                  </a:ext>
                </a:extLst>
              </p:cNvPr>
              <p:cNvSpPr/>
              <p:nvPr/>
            </p:nvSpPr>
            <p:spPr>
              <a:xfrm>
                <a:off x="-240790" y="2792896"/>
                <a:ext cx="1460799" cy="148676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33" name="Grafik 32" descr="Haus mit einfarbiger Füllung">
              <a:extLst>
                <a:ext uri="{FF2B5EF4-FFF2-40B4-BE49-F238E27FC236}">
                  <a16:creationId xmlns:a16="http://schemas.microsoft.com/office/drawing/2014/main" id="{BED56A01-1763-81C8-10E8-2C118D7B81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817" y="2573381"/>
              <a:ext cx="646611" cy="646611"/>
            </a:xfrm>
            <a:prstGeom prst="rect">
              <a:avLst/>
            </a:prstGeom>
          </p:spPr>
        </p:pic>
      </p:grpSp>
      <p:sp>
        <p:nvSpPr>
          <p:cNvPr id="8" name="Foliennummernplatzhalter 7">
            <a:extLst>
              <a:ext uri="{FF2B5EF4-FFF2-40B4-BE49-F238E27FC236}">
                <a16:creationId xmlns:a16="http://schemas.microsoft.com/office/drawing/2014/main" id="{16846BC0-140E-545C-6834-B3555EE1A69D}"/>
              </a:ext>
            </a:extLst>
          </p:cNvPr>
          <p:cNvSpPr>
            <a:spLocks noGrp="1"/>
          </p:cNvSpPr>
          <p:nvPr>
            <p:ph type="sldNum" sz="quarter" idx="12"/>
          </p:nvPr>
        </p:nvSpPr>
        <p:spPr/>
        <p:txBody>
          <a:bodyPr/>
          <a:lstStyle/>
          <a:p>
            <a:fld id="{857995DA-8B72-4572-BCDF-0BE728073BE1}" type="slidenum">
              <a:rPr lang="de-DE" smtClean="0"/>
              <a:t>2</a:t>
            </a:fld>
            <a:endParaRPr lang="de-DE"/>
          </a:p>
        </p:txBody>
      </p:sp>
    </p:spTree>
    <p:extLst>
      <p:ext uri="{BB962C8B-B14F-4D97-AF65-F5344CB8AC3E}">
        <p14:creationId xmlns:p14="http://schemas.microsoft.com/office/powerpoint/2010/main" val="1004577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87736-6169-80AC-F3BA-48E0CAB54FC2}"/>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A7CDA3BF-D3D1-F837-66E5-EAD10726F1B0}"/>
              </a:ext>
            </a:extLst>
          </p:cNvPr>
          <p:cNvSpPr/>
          <p:nvPr/>
        </p:nvSpPr>
        <p:spPr>
          <a:xfrm>
            <a:off x="0" y="-273269"/>
            <a:ext cx="12192000" cy="7153489"/>
          </a:xfrm>
          <a:prstGeom prst="rect">
            <a:avLst/>
          </a:prstGeom>
          <a:gradFill flip="none" rotWithShape="1">
            <a:gsLst>
              <a:gs pos="50000">
                <a:srgbClr val="26888A"/>
              </a:gs>
              <a:gs pos="33000">
                <a:srgbClr val="87B8B9"/>
              </a:gs>
              <a:gs pos="88000">
                <a:schemeClr val="tx1"/>
              </a:gs>
              <a:gs pos="5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descr="Ein Bild, das Haus, Couch, Inneneinrichtung, Studiocouch enthält.">
            <a:extLst>
              <a:ext uri="{FF2B5EF4-FFF2-40B4-BE49-F238E27FC236}">
                <a16:creationId xmlns:a16="http://schemas.microsoft.com/office/drawing/2014/main" id="{B17C1953-1302-C859-516D-974AAEA06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8505" y="0"/>
            <a:ext cx="3843495" cy="6858000"/>
          </a:xfrm>
          <a:prstGeom prst="rect">
            <a:avLst/>
          </a:prstGeom>
        </p:spPr>
      </p:pic>
      <p:pic>
        <p:nvPicPr>
          <p:cNvPr id="16" name="Grafik 15" descr="Ein Bild, das Couch, Mobiliar, Bild, Kunst enthält.">
            <a:extLst>
              <a:ext uri="{FF2B5EF4-FFF2-40B4-BE49-F238E27FC236}">
                <a16:creationId xmlns:a16="http://schemas.microsoft.com/office/drawing/2014/main" id="{85108EA2-28CC-9D14-CC86-DFBFBCDB2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43494" cy="6835780"/>
          </a:xfrm>
          <a:prstGeom prst="rect">
            <a:avLst/>
          </a:prstGeom>
        </p:spPr>
      </p:pic>
      <p:sp>
        <p:nvSpPr>
          <p:cNvPr id="18" name="Rechteck 17">
            <a:extLst>
              <a:ext uri="{FF2B5EF4-FFF2-40B4-BE49-F238E27FC236}">
                <a16:creationId xmlns:a16="http://schemas.microsoft.com/office/drawing/2014/main" id="{F250BA2A-C393-C8A7-0E93-B18B2BD84525}"/>
              </a:ext>
            </a:extLst>
          </p:cNvPr>
          <p:cNvSpPr/>
          <p:nvPr/>
        </p:nvSpPr>
        <p:spPr>
          <a:xfrm rot="5400000">
            <a:off x="5162907" y="-688708"/>
            <a:ext cx="111220" cy="3843494"/>
          </a:xfrm>
          <a:prstGeom prst="rect">
            <a:avLst/>
          </a:prstGeom>
          <a:solidFill>
            <a:srgbClr val="F38815">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a:extLst>
              <a:ext uri="{FF2B5EF4-FFF2-40B4-BE49-F238E27FC236}">
                <a16:creationId xmlns:a16="http://schemas.microsoft.com/office/drawing/2014/main" id="{4EB1F2B9-E23B-AC05-CB3D-AA14DE23BD70}"/>
              </a:ext>
            </a:extLst>
          </p:cNvPr>
          <p:cNvSpPr>
            <a:spLocks noGrp="1"/>
          </p:cNvSpPr>
          <p:nvPr>
            <p:ph type="sldNum" sz="quarter" idx="12"/>
          </p:nvPr>
        </p:nvSpPr>
        <p:spPr/>
        <p:txBody>
          <a:bodyPr/>
          <a:lstStyle/>
          <a:p>
            <a:fld id="{857995DA-8B72-4572-BCDF-0BE728073BE1}" type="slidenum">
              <a:rPr lang="de-DE" smtClean="0"/>
              <a:t>20</a:t>
            </a:fld>
            <a:endParaRPr lang="de-DE"/>
          </a:p>
        </p:txBody>
      </p:sp>
      <p:sp>
        <p:nvSpPr>
          <p:cNvPr id="7" name="Textfeld 6">
            <a:extLst>
              <a:ext uri="{FF2B5EF4-FFF2-40B4-BE49-F238E27FC236}">
                <a16:creationId xmlns:a16="http://schemas.microsoft.com/office/drawing/2014/main" id="{EC54A896-6D7A-7AC9-6C04-1F049F566AF7}"/>
              </a:ext>
            </a:extLst>
          </p:cNvPr>
          <p:cNvSpPr txBox="1"/>
          <p:nvPr/>
        </p:nvSpPr>
        <p:spPr>
          <a:xfrm>
            <a:off x="3954733" y="497441"/>
            <a:ext cx="2941976" cy="646331"/>
          </a:xfrm>
          <a:prstGeom prst="rect">
            <a:avLst/>
          </a:prstGeom>
          <a:noFill/>
        </p:spPr>
        <p:txBody>
          <a:bodyPr wrap="square" rtlCol="0">
            <a:spAutoFit/>
          </a:bodyPr>
          <a:lstStyle/>
          <a:p>
            <a:r>
              <a:rPr lang="de-DE" sz="3600" dirty="0">
                <a:solidFill>
                  <a:srgbClr val="FCBB04"/>
                </a:solidFill>
                <a:latin typeface="Montserrat" panose="00000500000000000000" pitchFamily="2" charset="0"/>
              </a:rPr>
              <a:t>PERSONEN</a:t>
            </a:r>
          </a:p>
        </p:txBody>
      </p:sp>
      <p:sp>
        <p:nvSpPr>
          <p:cNvPr id="8" name="Textfeld 7">
            <a:extLst>
              <a:ext uri="{FF2B5EF4-FFF2-40B4-BE49-F238E27FC236}">
                <a16:creationId xmlns:a16="http://schemas.microsoft.com/office/drawing/2014/main" id="{6FE4E146-9E9A-72E5-B2BA-01A0FF84D2EC}"/>
              </a:ext>
            </a:extLst>
          </p:cNvPr>
          <p:cNvSpPr txBox="1"/>
          <p:nvPr/>
        </p:nvSpPr>
        <p:spPr>
          <a:xfrm>
            <a:off x="5132456" y="4646376"/>
            <a:ext cx="3356385" cy="769441"/>
          </a:xfrm>
          <a:prstGeom prst="rect">
            <a:avLst/>
          </a:prstGeom>
          <a:noFill/>
        </p:spPr>
        <p:txBody>
          <a:bodyPr wrap="square" rtlCol="0">
            <a:spAutoFit/>
          </a:bodyPr>
          <a:lstStyle/>
          <a:p>
            <a:r>
              <a:rPr lang="de-DE" sz="4400" dirty="0">
                <a:solidFill>
                  <a:srgbClr val="F38815"/>
                </a:solidFill>
                <a:latin typeface="Montserrat" panose="00000500000000000000" pitchFamily="2" charset="0"/>
              </a:rPr>
              <a:t>Kapazität</a:t>
            </a:r>
          </a:p>
        </p:txBody>
      </p:sp>
      <p:sp>
        <p:nvSpPr>
          <p:cNvPr id="9" name="Rechteck 8">
            <a:extLst>
              <a:ext uri="{FF2B5EF4-FFF2-40B4-BE49-F238E27FC236}">
                <a16:creationId xmlns:a16="http://schemas.microsoft.com/office/drawing/2014/main" id="{230759F0-6308-AF4C-EDA4-CDF21831FD97}"/>
              </a:ext>
            </a:extLst>
          </p:cNvPr>
          <p:cNvSpPr/>
          <p:nvPr/>
        </p:nvSpPr>
        <p:spPr>
          <a:xfrm rot="5400000">
            <a:off x="6841099" y="3734655"/>
            <a:ext cx="111220" cy="3843494"/>
          </a:xfrm>
          <a:prstGeom prst="rect">
            <a:avLst/>
          </a:prstGeom>
          <a:solidFill>
            <a:srgbClr val="F38815">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0" name="Gruppieren 19">
            <a:extLst>
              <a:ext uri="{FF2B5EF4-FFF2-40B4-BE49-F238E27FC236}">
                <a16:creationId xmlns:a16="http://schemas.microsoft.com/office/drawing/2014/main" id="{31955033-0115-FC92-34D6-CBD4A0DBB1EF}"/>
              </a:ext>
            </a:extLst>
          </p:cNvPr>
          <p:cNvGrpSpPr/>
          <p:nvPr/>
        </p:nvGrpSpPr>
        <p:grpSpPr>
          <a:xfrm>
            <a:off x="4239776" y="1473624"/>
            <a:ext cx="3399806" cy="319332"/>
            <a:chOff x="4222801" y="1521007"/>
            <a:chExt cx="3399806" cy="319332"/>
          </a:xfrm>
        </p:grpSpPr>
        <p:sp>
          <p:nvSpPr>
            <p:cNvPr id="4" name="Rechteck 3">
              <a:extLst>
                <a:ext uri="{FF2B5EF4-FFF2-40B4-BE49-F238E27FC236}">
                  <a16:creationId xmlns:a16="http://schemas.microsoft.com/office/drawing/2014/main" id="{8BE07D72-BB9C-D94A-5640-BA7ECA6937C1}"/>
                </a:ext>
              </a:extLst>
            </p:cNvPr>
            <p:cNvSpPr/>
            <p:nvPr/>
          </p:nvSpPr>
          <p:spPr>
            <a:xfrm rot="10800000">
              <a:off x="4222801" y="1521007"/>
              <a:ext cx="3399806" cy="111221"/>
            </a:xfrm>
            <a:prstGeom prst="rect">
              <a:avLst/>
            </a:prstGeom>
            <a:solidFill>
              <a:schemeClr val="tx1">
                <a:lumMod val="65000"/>
                <a:lumOff val="3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5ABFFFD-B10B-BDC4-E959-BD5F4ED57D01}"/>
                </a:ext>
              </a:extLst>
            </p:cNvPr>
            <p:cNvSpPr/>
            <p:nvPr/>
          </p:nvSpPr>
          <p:spPr>
            <a:xfrm rot="10800000">
              <a:off x="4222801" y="1729118"/>
              <a:ext cx="3399806" cy="111221"/>
            </a:xfrm>
            <a:prstGeom prst="rect">
              <a:avLst/>
            </a:prstGeom>
            <a:solidFill>
              <a:schemeClr val="tx1">
                <a:lumMod val="65000"/>
                <a:lumOff val="3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9" name="Gruppieren 18">
            <a:extLst>
              <a:ext uri="{FF2B5EF4-FFF2-40B4-BE49-F238E27FC236}">
                <a16:creationId xmlns:a16="http://schemas.microsoft.com/office/drawing/2014/main" id="{18889E25-9B50-0F18-2789-12D63A046CF5}"/>
              </a:ext>
            </a:extLst>
          </p:cNvPr>
          <p:cNvGrpSpPr/>
          <p:nvPr/>
        </p:nvGrpSpPr>
        <p:grpSpPr>
          <a:xfrm>
            <a:off x="4222801" y="5896987"/>
            <a:ext cx="3729422" cy="670882"/>
            <a:chOff x="4222801" y="2288780"/>
            <a:chExt cx="3399806" cy="670882"/>
          </a:xfrm>
        </p:grpSpPr>
        <p:sp>
          <p:nvSpPr>
            <p:cNvPr id="11" name="Rechteck 10">
              <a:extLst>
                <a:ext uri="{FF2B5EF4-FFF2-40B4-BE49-F238E27FC236}">
                  <a16:creationId xmlns:a16="http://schemas.microsoft.com/office/drawing/2014/main" id="{7AE16152-78F9-891E-291F-BDDACF121963}"/>
                </a:ext>
              </a:extLst>
            </p:cNvPr>
            <p:cNvSpPr/>
            <p:nvPr/>
          </p:nvSpPr>
          <p:spPr>
            <a:xfrm rot="10800000">
              <a:off x="4222801" y="2288780"/>
              <a:ext cx="3399806" cy="111221"/>
            </a:xfrm>
            <a:prstGeom prst="rect">
              <a:avLst/>
            </a:prstGeom>
            <a:solidFill>
              <a:schemeClr val="tx1">
                <a:lumMod val="65000"/>
                <a:lumOff val="3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3CC5EEF9-2617-F606-E534-9150321972E0}"/>
                </a:ext>
              </a:extLst>
            </p:cNvPr>
            <p:cNvSpPr/>
            <p:nvPr/>
          </p:nvSpPr>
          <p:spPr>
            <a:xfrm rot="10800000">
              <a:off x="4222801" y="2456331"/>
              <a:ext cx="3399806" cy="111221"/>
            </a:xfrm>
            <a:prstGeom prst="rect">
              <a:avLst/>
            </a:prstGeom>
            <a:solidFill>
              <a:schemeClr val="tx1">
                <a:lumMod val="65000"/>
                <a:lumOff val="3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AE21C09-B2BB-DF56-CE4B-37184FA2C4A8}"/>
                </a:ext>
              </a:extLst>
            </p:cNvPr>
            <p:cNvSpPr/>
            <p:nvPr/>
          </p:nvSpPr>
          <p:spPr>
            <a:xfrm rot="10800000">
              <a:off x="4222801" y="2662656"/>
              <a:ext cx="3399806" cy="111221"/>
            </a:xfrm>
            <a:prstGeom prst="rect">
              <a:avLst/>
            </a:prstGeom>
            <a:solidFill>
              <a:schemeClr val="tx1">
                <a:lumMod val="65000"/>
                <a:lumOff val="3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A769D273-8E12-2412-1D61-82D93BB7414C}"/>
                </a:ext>
              </a:extLst>
            </p:cNvPr>
            <p:cNvSpPr/>
            <p:nvPr/>
          </p:nvSpPr>
          <p:spPr>
            <a:xfrm rot="10800000">
              <a:off x="4222801" y="2848441"/>
              <a:ext cx="3399806" cy="111221"/>
            </a:xfrm>
            <a:prstGeom prst="rect">
              <a:avLst/>
            </a:prstGeom>
            <a:solidFill>
              <a:schemeClr val="tx1">
                <a:lumMod val="65000"/>
                <a:lumOff val="3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360536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2EA6863-606A-4265-0005-B76E64FCAD4D}"/>
              </a:ext>
            </a:extLst>
          </p:cNvPr>
          <p:cNvSpPr/>
          <p:nvPr/>
        </p:nvSpPr>
        <p:spPr>
          <a:xfrm>
            <a:off x="-262467" y="-228600"/>
            <a:ext cx="12716933" cy="7315200"/>
          </a:xfrm>
          <a:prstGeom prst="rect">
            <a:avLst/>
          </a:prstGeom>
          <a:gradFill>
            <a:gsLst>
              <a:gs pos="33000">
                <a:srgbClr val="26888A"/>
              </a:gs>
              <a:gs pos="22000">
                <a:srgbClr val="87B8B9"/>
              </a:gs>
              <a:gs pos="68000">
                <a:schemeClr val="tx1"/>
              </a:gs>
              <a:gs pos="5000">
                <a:schemeClr val="bg1"/>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81B814A-A66C-AA02-5644-80D7EC74B7CF}"/>
              </a:ext>
            </a:extLst>
          </p:cNvPr>
          <p:cNvSpPr>
            <a:spLocks noGrp="1"/>
          </p:cNvSpPr>
          <p:nvPr>
            <p:ph type="title"/>
          </p:nvPr>
        </p:nvSpPr>
        <p:spPr>
          <a:xfrm>
            <a:off x="2203157" y="186489"/>
            <a:ext cx="9035057" cy="1005294"/>
          </a:xfrm>
        </p:spPr>
        <p:txBody>
          <a:bodyPr>
            <a:noAutofit/>
          </a:bodyPr>
          <a:lstStyle/>
          <a:p>
            <a:r>
              <a:rPr lang="de-DE" dirty="0">
                <a:latin typeface="Montserrat" panose="00000500000000000000" pitchFamily="2" charset="0"/>
              </a:rPr>
              <a:t>Preis vs. Personenkapazität</a:t>
            </a:r>
          </a:p>
        </p:txBody>
      </p:sp>
      <p:grpSp>
        <p:nvGrpSpPr>
          <p:cNvPr id="5" name="Gruppieren 4">
            <a:extLst>
              <a:ext uri="{FF2B5EF4-FFF2-40B4-BE49-F238E27FC236}">
                <a16:creationId xmlns:a16="http://schemas.microsoft.com/office/drawing/2014/main" id="{5E659671-A061-BF99-ED78-B8AA10C5D898}"/>
              </a:ext>
            </a:extLst>
          </p:cNvPr>
          <p:cNvGrpSpPr/>
          <p:nvPr/>
        </p:nvGrpSpPr>
        <p:grpSpPr>
          <a:xfrm>
            <a:off x="1749853" y="1277655"/>
            <a:ext cx="8692294" cy="5302263"/>
            <a:chOff x="1420383" y="977029"/>
            <a:chExt cx="9351231" cy="5715623"/>
          </a:xfrm>
        </p:grpSpPr>
        <p:pic>
          <p:nvPicPr>
            <p:cNvPr id="11" name="Grafik 10">
              <a:extLst>
                <a:ext uri="{FF2B5EF4-FFF2-40B4-BE49-F238E27FC236}">
                  <a16:creationId xmlns:a16="http://schemas.microsoft.com/office/drawing/2014/main" id="{28B6F900-8158-49CF-A855-0EDC048917F5}"/>
                </a:ext>
              </a:extLst>
            </p:cNvPr>
            <p:cNvPicPr>
              <a:picLocks noChangeAspect="1"/>
            </p:cNvPicPr>
            <p:nvPr/>
          </p:nvPicPr>
          <p:blipFill>
            <a:blip r:embed="rId3"/>
            <a:stretch>
              <a:fillRect/>
            </a:stretch>
          </p:blipFill>
          <p:spPr>
            <a:xfrm>
              <a:off x="1611587" y="1162163"/>
              <a:ext cx="8990596" cy="5350679"/>
            </a:xfrm>
            <a:prstGeom prst="rect">
              <a:avLst/>
            </a:prstGeom>
          </p:spPr>
        </p:pic>
        <p:sp>
          <p:nvSpPr>
            <p:cNvPr id="12" name="Rechteck 11">
              <a:extLst>
                <a:ext uri="{FF2B5EF4-FFF2-40B4-BE49-F238E27FC236}">
                  <a16:creationId xmlns:a16="http://schemas.microsoft.com/office/drawing/2014/main" id="{2FF33C8C-E983-0D86-076E-DB4091D749DB}"/>
                </a:ext>
              </a:extLst>
            </p:cNvPr>
            <p:cNvSpPr/>
            <p:nvPr/>
          </p:nvSpPr>
          <p:spPr>
            <a:xfrm>
              <a:off x="1420383" y="977029"/>
              <a:ext cx="9351231" cy="5715623"/>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Foliennummernplatzhalter 2">
            <a:extLst>
              <a:ext uri="{FF2B5EF4-FFF2-40B4-BE49-F238E27FC236}">
                <a16:creationId xmlns:a16="http://schemas.microsoft.com/office/drawing/2014/main" id="{21824128-4F19-A70D-8E69-7D6E5F726534}"/>
              </a:ext>
            </a:extLst>
          </p:cNvPr>
          <p:cNvSpPr>
            <a:spLocks noGrp="1"/>
          </p:cNvSpPr>
          <p:nvPr>
            <p:ph type="sldNum" sz="quarter" idx="12"/>
          </p:nvPr>
        </p:nvSpPr>
        <p:spPr/>
        <p:txBody>
          <a:bodyPr/>
          <a:lstStyle/>
          <a:p>
            <a:fld id="{857995DA-8B72-4572-BCDF-0BE728073BE1}" type="slidenum">
              <a:rPr lang="de-DE" smtClean="0"/>
              <a:t>21</a:t>
            </a:fld>
            <a:endParaRPr lang="de-DE"/>
          </a:p>
        </p:txBody>
      </p:sp>
    </p:spTree>
    <p:extLst>
      <p:ext uri="{BB962C8B-B14F-4D97-AF65-F5344CB8AC3E}">
        <p14:creationId xmlns:p14="http://schemas.microsoft.com/office/powerpoint/2010/main" val="202802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32A40-9259-17DA-4F29-A1A05F880D9F}"/>
            </a:ext>
          </a:extLst>
        </p:cNvPr>
        <p:cNvGrpSpPr/>
        <p:nvPr/>
      </p:nvGrpSpPr>
      <p:grpSpPr>
        <a:xfrm>
          <a:off x="0" y="0"/>
          <a:ext cx="0" cy="0"/>
          <a:chOff x="0" y="0"/>
          <a:chExt cx="0" cy="0"/>
        </a:xfrm>
      </p:grpSpPr>
      <p:sp>
        <p:nvSpPr>
          <p:cNvPr id="3" name="Rechteck 2">
            <a:extLst>
              <a:ext uri="{FF2B5EF4-FFF2-40B4-BE49-F238E27FC236}">
                <a16:creationId xmlns:a16="http://schemas.microsoft.com/office/drawing/2014/main" id="{2ACBD4F2-94EB-27E4-9536-2E404FBDB5E0}"/>
              </a:ext>
            </a:extLst>
          </p:cNvPr>
          <p:cNvSpPr/>
          <p:nvPr/>
        </p:nvSpPr>
        <p:spPr>
          <a:xfrm>
            <a:off x="-262467" y="-228600"/>
            <a:ext cx="12716933" cy="7315200"/>
          </a:xfrm>
          <a:prstGeom prst="rect">
            <a:avLst/>
          </a:prstGeom>
          <a:gradFill>
            <a:gsLst>
              <a:gs pos="33000">
                <a:srgbClr val="26888A"/>
              </a:gs>
              <a:gs pos="22000">
                <a:srgbClr val="87B8B9"/>
              </a:gs>
              <a:gs pos="68000">
                <a:schemeClr val="tx1"/>
              </a:gs>
              <a:gs pos="5000">
                <a:schemeClr val="bg1"/>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1141F84D-FD0F-2BD9-B944-E5BA19A223B4}"/>
              </a:ext>
            </a:extLst>
          </p:cNvPr>
          <p:cNvSpPr>
            <a:spLocks noGrp="1"/>
          </p:cNvSpPr>
          <p:nvPr>
            <p:ph type="title"/>
          </p:nvPr>
        </p:nvSpPr>
        <p:spPr>
          <a:xfrm>
            <a:off x="1505654" y="165347"/>
            <a:ext cx="9180689" cy="1086227"/>
          </a:xfrm>
        </p:spPr>
        <p:txBody>
          <a:bodyPr>
            <a:noAutofit/>
          </a:bodyPr>
          <a:lstStyle/>
          <a:p>
            <a:r>
              <a:rPr lang="de-DE" sz="4800" b="1" dirty="0">
                <a:latin typeface="Calibri" panose="020F0502020204030204" pitchFamily="34" charset="0"/>
              </a:rPr>
              <a:t> </a:t>
            </a:r>
            <a:r>
              <a:rPr lang="de-DE" sz="4800" dirty="0">
                <a:latin typeface="Montserrat" panose="00000500000000000000" pitchFamily="2" charset="0"/>
              </a:rPr>
              <a:t>Personenkapazität je Stadt</a:t>
            </a:r>
          </a:p>
        </p:txBody>
      </p:sp>
      <p:sp>
        <p:nvSpPr>
          <p:cNvPr id="12" name="Rechteck 11">
            <a:extLst>
              <a:ext uri="{FF2B5EF4-FFF2-40B4-BE49-F238E27FC236}">
                <a16:creationId xmlns:a16="http://schemas.microsoft.com/office/drawing/2014/main" id="{C2AA29AE-7505-58D7-C400-C10D58CD3AE9}"/>
              </a:ext>
            </a:extLst>
          </p:cNvPr>
          <p:cNvSpPr/>
          <p:nvPr/>
        </p:nvSpPr>
        <p:spPr>
          <a:xfrm>
            <a:off x="248194" y="165347"/>
            <a:ext cx="11717383" cy="6527306"/>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595D19C0-8FE3-CDAF-05D6-D47990005874}"/>
              </a:ext>
            </a:extLst>
          </p:cNvPr>
          <p:cNvPicPr>
            <a:picLocks noChangeAspect="1"/>
          </p:cNvPicPr>
          <p:nvPr/>
        </p:nvPicPr>
        <p:blipFill>
          <a:blip r:embed="rId3"/>
          <a:stretch>
            <a:fillRect/>
          </a:stretch>
        </p:blipFill>
        <p:spPr>
          <a:xfrm>
            <a:off x="628738" y="1251574"/>
            <a:ext cx="10956293" cy="5177801"/>
          </a:xfrm>
          <a:prstGeom prst="rect">
            <a:avLst/>
          </a:prstGeom>
        </p:spPr>
      </p:pic>
      <p:sp>
        <p:nvSpPr>
          <p:cNvPr id="4" name="Foliennummernplatzhalter 3">
            <a:extLst>
              <a:ext uri="{FF2B5EF4-FFF2-40B4-BE49-F238E27FC236}">
                <a16:creationId xmlns:a16="http://schemas.microsoft.com/office/drawing/2014/main" id="{2959ECAF-F9D8-8562-11C2-081FCE99C194}"/>
              </a:ext>
            </a:extLst>
          </p:cNvPr>
          <p:cNvSpPr>
            <a:spLocks noGrp="1"/>
          </p:cNvSpPr>
          <p:nvPr>
            <p:ph type="sldNum" sz="quarter" idx="12"/>
          </p:nvPr>
        </p:nvSpPr>
        <p:spPr/>
        <p:txBody>
          <a:bodyPr/>
          <a:lstStyle/>
          <a:p>
            <a:fld id="{857995DA-8B72-4572-BCDF-0BE728073BE1}" type="slidenum">
              <a:rPr lang="de-DE" smtClean="0"/>
              <a:t>22</a:t>
            </a:fld>
            <a:endParaRPr lang="de-DE"/>
          </a:p>
        </p:txBody>
      </p:sp>
    </p:spTree>
    <p:extLst>
      <p:ext uri="{BB962C8B-B14F-4D97-AF65-F5344CB8AC3E}">
        <p14:creationId xmlns:p14="http://schemas.microsoft.com/office/powerpoint/2010/main" val="3753094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4CFBDE-761F-82A9-A57B-0705A9002DBE}"/>
            </a:ext>
          </a:extLst>
        </p:cNvPr>
        <p:cNvGrpSpPr/>
        <p:nvPr/>
      </p:nvGrpSpPr>
      <p:grpSpPr>
        <a:xfrm>
          <a:off x="0" y="0"/>
          <a:ext cx="0" cy="0"/>
          <a:chOff x="0" y="0"/>
          <a:chExt cx="0" cy="0"/>
        </a:xfrm>
      </p:grpSpPr>
      <p:grpSp>
        <p:nvGrpSpPr>
          <p:cNvPr id="24" name="Gruppieren 23">
            <a:extLst>
              <a:ext uri="{FF2B5EF4-FFF2-40B4-BE49-F238E27FC236}">
                <a16:creationId xmlns:a16="http://schemas.microsoft.com/office/drawing/2014/main" id="{371170C9-02A5-806C-4658-52E1CA349FAF}"/>
              </a:ext>
            </a:extLst>
          </p:cNvPr>
          <p:cNvGrpSpPr/>
          <p:nvPr/>
        </p:nvGrpSpPr>
        <p:grpSpPr>
          <a:xfrm>
            <a:off x="8021515" y="1589236"/>
            <a:ext cx="2584938" cy="2510258"/>
            <a:chOff x="7772400" y="2620108"/>
            <a:chExt cx="2584938" cy="2510258"/>
          </a:xfrm>
        </p:grpSpPr>
        <p:sp>
          <p:nvSpPr>
            <p:cNvPr id="22" name="Ellipse 21">
              <a:extLst>
                <a:ext uri="{FF2B5EF4-FFF2-40B4-BE49-F238E27FC236}">
                  <a16:creationId xmlns:a16="http://schemas.microsoft.com/office/drawing/2014/main" id="{04470368-0416-1BC8-5B20-0BB095598DE2}"/>
                </a:ext>
              </a:extLst>
            </p:cNvPr>
            <p:cNvSpPr/>
            <p:nvPr/>
          </p:nvSpPr>
          <p:spPr>
            <a:xfrm>
              <a:off x="7772400" y="2620108"/>
              <a:ext cx="2584938" cy="2510258"/>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descr="Eimer und Wischmopp mit einfarbiger Füllung">
              <a:extLst>
                <a:ext uri="{FF2B5EF4-FFF2-40B4-BE49-F238E27FC236}">
                  <a16:creationId xmlns:a16="http://schemas.microsoft.com/office/drawing/2014/main" id="{8BE4B5A5-20B1-7FF6-CCFB-8B0EA568B4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3199" y="2916452"/>
              <a:ext cx="1811431" cy="1759098"/>
            </a:xfrm>
            <a:prstGeom prst="rect">
              <a:avLst/>
            </a:prstGeom>
          </p:spPr>
        </p:pic>
      </p:grpSp>
      <p:sp>
        <p:nvSpPr>
          <p:cNvPr id="34" name="Rectangle 33">
            <a:extLst>
              <a:ext uri="{FF2B5EF4-FFF2-40B4-BE49-F238E27FC236}">
                <a16:creationId xmlns:a16="http://schemas.microsoft.com/office/drawing/2014/main" id="{947A5510-F712-85E0-C8B8-DE73D238A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hteck 4">
            <a:extLst>
              <a:ext uri="{FF2B5EF4-FFF2-40B4-BE49-F238E27FC236}">
                <a16:creationId xmlns:a16="http://schemas.microsoft.com/office/drawing/2014/main" id="{956B4AB4-54D1-1ED1-B2FD-F2C8448B664E}"/>
              </a:ext>
            </a:extLst>
          </p:cNvPr>
          <p:cNvSpPr/>
          <p:nvPr/>
        </p:nvSpPr>
        <p:spPr>
          <a:xfrm>
            <a:off x="0" y="558366"/>
            <a:ext cx="11001940" cy="4572000"/>
          </a:xfrm>
          <a:prstGeom prst="rect">
            <a:avLst/>
          </a:prstGeom>
          <a:solidFill>
            <a:srgbClr val="00B0F0">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a:extLst>
              <a:ext uri="{FF2B5EF4-FFF2-40B4-BE49-F238E27FC236}">
                <a16:creationId xmlns:a16="http://schemas.microsoft.com/office/drawing/2014/main" id="{2C0B74DE-CFD9-D7E6-B9F0-D384378190B8}"/>
              </a:ext>
            </a:extLst>
          </p:cNvPr>
          <p:cNvSpPr/>
          <p:nvPr/>
        </p:nvSpPr>
        <p:spPr>
          <a:xfrm>
            <a:off x="768029" y="-1085024"/>
            <a:ext cx="281615" cy="2407024"/>
          </a:xfrm>
          <a:prstGeom prst="rect">
            <a:avLst/>
          </a:prstGeom>
          <a:solidFill>
            <a:srgbClr val="2688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FFA7A1DE-955F-6996-5639-FF6AEFA919FB}"/>
              </a:ext>
            </a:extLst>
          </p:cNvPr>
          <p:cNvSpPr/>
          <p:nvPr/>
        </p:nvSpPr>
        <p:spPr>
          <a:xfrm>
            <a:off x="1339709" y="-1085024"/>
            <a:ext cx="281615" cy="2407024"/>
          </a:xfrm>
          <a:prstGeom prst="rect">
            <a:avLst/>
          </a:prstGeom>
          <a:solidFill>
            <a:srgbClr val="2688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AF2ED3C0-2805-E88C-3D9D-3C23A70FC5F5}"/>
              </a:ext>
            </a:extLst>
          </p:cNvPr>
          <p:cNvSpPr/>
          <p:nvPr/>
        </p:nvSpPr>
        <p:spPr>
          <a:xfrm>
            <a:off x="1919840" y="-1085024"/>
            <a:ext cx="281615" cy="2407024"/>
          </a:xfrm>
          <a:prstGeom prst="rect">
            <a:avLst/>
          </a:prstGeom>
          <a:solidFill>
            <a:srgbClr val="2688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E552BD55-0030-5AB8-F223-805485EE99DE}"/>
              </a:ext>
            </a:extLst>
          </p:cNvPr>
          <p:cNvSpPr txBox="1"/>
          <p:nvPr/>
        </p:nvSpPr>
        <p:spPr>
          <a:xfrm>
            <a:off x="402706" y="2133576"/>
            <a:ext cx="6275540" cy="2185214"/>
          </a:xfrm>
          <a:prstGeom prst="rect">
            <a:avLst/>
          </a:prstGeom>
          <a:noFill/>
          <a:effectLst/>
        </p:spPr>
        <p:txBody>
          <a:bodyPr wrap="square" rtlCol="0">
            <a:spAutoFit/>
          </a:bodyPr>
          <a:lstStyle/>
          <a:p>
            <a:r>
              <a:rPr lang="de-DE" sz="6800" b="1" dirty="0">
                <a:solidFill>
                  <a:srgbClr val="E1C29C"/>
                </a:solidFill>
                <a:latin typeface="Montserrat" panose="00000500000000000000" pitchFamily="2" charset="0"/>
              </a:rPr>
              <a:t>Sauberkeits </a:t>
            </a:r>
          </a:p>
          <a:p>
            <a:r>
              <a:rPr lang="de-DE" sz="6800" b="1" dirty="0">
                <a:solidFill>
                  <a:srgbClr val="E1C29C"/>
                </a:solidFill>
                <a:latin typeface="Montserrat" panose="00000500000000000000" pitchFamily="2" charset="0"/>
              </a:rPr>
              <a:t>Bewertung </a:t>
            </a:r>
          </a:p>
        </p:txBody>
      </p:sp>
      <p:sp>
        <p:nvSpPr>
          <p:cNvPr id="27" name="Ellipse 26">
            <a:extLst>
              <a:ext uri="{FF2B5EF4-FFF2-40B4-BE49-F238E27FC236}">
                <a16:creationId xmlns:a16="http://schemas.microsoft.com/office/drawing/2014/main" id="{727EA632-C4DA-9272-4869-53722856AAFE}"/>
              </a:ext>
            </a:extLst>
          </p:cNvPr>
          <p:cNvSpPr/>
          <p:nvPr/>
        </p:nvSpPr>
        <p:spPr>
          <a:xfrm>
            <a:off x="7388469" y="1207228"/>
            <a:ext cx="3373670" cy="327427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B0BE96DB-5780-EC92-3756-639D75B96E29}"/>
              </a:ext>
            </a:extLst>
          </p:cNvPr>
          <p:cNvSpPr/>
          <p:nvPr/>
        </p:nvSpPr>
        <p:spPr>
          <a:xfrm>
            <a:off x="6566419" y="759800"/>
            <a:ext cx="4285872" cy="4169131"/>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rafik 31" descr="Blasen mit einfarbiger Füllung">
            <a:extLst>
              <a:ext uri="{FF2B5EF4-FFF2-40B4-BE49-F238E27FC236}">
                <a16:creationId xmlns:a16="http://schemas.microsoft.com/office/drawing/2014/main" id="{53D3DB28-643A-040A-2799-B7F986EBE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959765">
            <a:off x="8499466" y="2451199"/>
            <a:ext cx="657224" cy="657224"/>
          </a:xfrm>
          <a:prstGeom prst="rect">
            <a:avLst/>
          </a:prstGeom>
        </p:spPr>
      </p:pic>
      <p:sp>
        <p:nvSpPr>
          <p:cNvPr id="6" name="Foliennummernplatzhalter 5">
            <a:extLst>
              <a:ext uri="{FF2B5EF4-FFF2-40B4-BE49-F238E27FC236}">
                <a16:creationId xmlns:a16="http://schemas.microsoft.com/office/drawing/2014/main" id="{7A8D0A33-34A8-94D1-11B5-8C8619119D3B}"/>
              </a:ext>
            </a:extLst>
          </p:cNvPr>
          <p:cNvSpPr>
            <a:spLocks noGrp="1"/>
          </p:cNvSpPr>
          <p:nvPr>
            <p:ph type="sldNum" sz="quarter" idx="12"/>
          </p:nvPr>
        </p:nvSpPr>
        <p:spPr/>
        <p:txBody>
          <a:bodyPr/>
          <a:lstStyle/>
          <a:p>
            <a:fld id="{857995DA-8B72-4572-BCDF-0BE728073BE1}" type="slidenum">
              <a:rPr lang="de-DE" smtClean="0"/>
              <a:t>23</a:t>
            </a:fld>
            <a:endParaRPr lang="de-DE"/>
          </a:p>
        </p:txBody>
      </p:sp>
    </p:spTree>
    <p:extLst>
      <p:ext uri="{BB962C8B-B14F-4D97-AF65-F5344CB8AC3E}">
        <p14:creationId xmlns:p14="http://schemas.microsoft.com/office/powerpoint/2010/main" val="97449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12B74D-7B37-C591-5886-3869BEF73A8D}"/>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2E336725-F7E5-0E06-415D-BA4E69CD3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Grafik 15" descr="Ein Bild, das Boden, Haushaltsreinigungsmittel, Werkzeug, Im Haus enthält.">
            <a:extLst>
              <a:ext uri="{FF2B5EF4-FFF2-40B4-BE49-F238E27FC236}">
                <a16:creationId xmlns:a16="http://schemas.microsoft.com/office/drawing/2014/main" id="{51D98477-99AF-AC9D-9CF5-0EF1276B0E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9193"/>
                    </a14:imgEffect>
                  </a14:imgLayer>
                </a14:imgProps>
              </a:ext>
              <a:ext uri="{28A0092B-C50C-407E-A947-70E740481C1C}">
                <a14:useLocalDpi xmlns:a14="http://schemas.microsoft.com/office/drawing/2010/main" val="0"/>
              </a:ext>
            </a:extLst>
          </a:blip>
          <a:srcRect t="15746"/>
          <a:stretch>
            <a:fillRect/>
          </a:stretch>
        </p:blipFill>
        <p:spPr>
          <a:xfrm>
            <a:off x="-282392" y="-613996"/>
            <a:ext cx="26551810" cy="14932627"/>
          </a:xfrm>
          <a:prstGeom prst="rect">
            <a:avLst/>
          </a:prstGeom>
          <a:ln>
            <a:solidFill>
              <a:srgbClr val="FFFFB9"/>
            </a:solidFill>
          </a:ln>
          <a:effectLst>
            <a:outerShdw blurRad="50800" dist="38100" dir="10800000" algn="r" rotWithShape="0">
              <a:prstClr val="black">
                <a:alpha val="36000"/>
              </a:prstClr>
            </a:outerShdw>
          </a:effectLst>
        </p:spPr>
      </p:pic>
      <p:sp>
        <p:nvSpPr>
          <p:cNvPr id="56" name="Rechteck 55">
            <a:extLst>
              <a:ext uri="{FF2B5EF4-FFF2-40B4-BE49-F238E27FC236}">
                <a16:creationId xmlns:a16="http://schemas.microsoft.com/office/drawing/2014/main" id="{5510BC9F-7498-F0CF-1D46-54AABD5E33B8}"/>
              </a:ext>
            </a:extLst>
          </p:cNvPr>
          <p:cNvSpPr/>
          <p:nvPr/>
        </p:nvSpPr>
        <p:spPr>
          <a:xfrm>
            <a:off x="-33705" y="0"/>
            <a:ext cx="12192000" cy="6858000"/>
          </a:xfrm>
          <a:prstGeom prst="rect">
            <a:avLst/>
          </a:prstGeom>
          <a:gradFill flip="none" rotWithShape="1">
            <a:gsLst>
              <a:gs pos="55000">
                <a:srgbClr val="26888A"/>
              </a:gs>
              <a:gs pos="11000">
                <a:srgbClr val="87B8B9"/>
              </a:gs>
              <a:gs pos="29000">
                <a:srgbClr val="87B8B9"/>
              </a:gs>
              <a:gs pos="88000">
                <a:schemeClr val="tx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F6917C84-A831-6CCE-A305-1F4495BC2C95}"/>
              </a:ext>
            </a:extLst>
          </p:cNvPr>
          <p:cNvSpPr txBox="1"/>
          <p:nvPr/>
        </p:nvSpPr>
        <p:spPr>
          <a:xfrm>
            <a:off x="3268167" y="3595272"/>
            <a:ext cx="8464731" cy="2431435"/>
          </a:xfrm>
          <a:prstGeom prst="rect">
            <a:avLst/>
          </a:prstGeom>
          <a:noFill/>
        </p:spPr>
        <p:txBody>
          <a:bodyPr wrap="square" rtlCol="0">
            <a:spAutoFit/>
          </a:bodyPr>
          <a:lstStyle/>
          <a:p>
            <a:endParaRPr lang="de-DE" sz="4000" dirty="0">
              <a:solidFill>
                <a:srgbClr val="E3C39D"/>
              </a:solidFill>
              <a:latin typeface="Montserrat" panose="00000500000000000000" pitchFamily="2" charset="0"/>
            </a:endParaRPr>
          </a:p>
          <a:p>
            <a:endParaRPr lang="de-DE" sz="4000" dirty="0">
              <a:solidFill>
                <a:srgbClr val="E3C39D"/>
              </a:solidFill>
              <a:latin typeface="Montserrat" panose="00000500000000000000" pitchFamily="2" charset="0"/>
            </a:endParaRPr>
          </a:p>
          <a:p>
            <a:r>
              <a:rPr lang="de-DE" sz="3200" dirty="0">
                <a:solidFill>
                  <a:srgbClr val="FFFFB9"/>
                </a:solidFill>
                <a:latin typeface="Montserrat" panose="00000500000000000000" pitchFamily="2" charset="0"/>
              </a:rPr>
              <a:t>Kein direkter Einfluss auf </a:t>
            </a:r>
          </a:p>
          <a:p>
            <a:r>
              <a:rPr lang="de-DE" sz="3200" dirty="0">
                <a:solidFill>
                  <a:srgbClr val="FFFFB9"/>
                </a:solidFill>
                <a:latin typeface="Montserrat" panose="00000500000000000000" pitchFamily="2" charset="0"/>
              </a:rPr>
              <a:t>den Preis</a:t>
            </a:r>
            <a:r>
              <a:rPr lang="de-DE" sz="4000" dirty="0">
                <a:solidFill>
                  <a:srgbClr val="FFFFB9"/>
                </a:solidFill>
                <a:latin typeface="Montserrat" panose="00000500000000000000" pitchFamily="2" charset="0"/>
              </a:rPr>
              <a:t> </a:t>
            </a:r>
          </a:p>
        </p:txBody>
      </p:sp>
      <p:pic>
        <p:nvPicPr>
          <p:cNvPr id="19" name="Grafik 18" descr="Eimer und Wischmopp mit einfarbiger Füllung">
            <a:extLst>
              <a:ext uri="{FF2B5EF4-FFF2-40B4-BE49-F238E27FC236}">
                <a16:creationId xmlns:a16="http://schemas.microsoft.com/office/drawing/2014/main" id="{8A0F44ED-29A3-C1D2-1FCF-D4002FC0B1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898" y="3011530"/>
            <a:ext cx="679014" cy="508173"/>
          </a:xfrm>
          <a:prstGeom prst="rect">
            <a:avLst/>
          </a:prstGeom>
        </p:spPr>
      </p:pic>
      <p:grpSp>
        <p:nvGrpSpPr>
          <p:cNvPr id="17" name="Gruppieren 16">
            <a:extLst>
              <a:ext uri="{FF2B5EF4-FFF2-40B4-BE49-F238E27FC236}">
                <a16:creationId xmlns:a16="http://schemas.microsoft.com/office/drawing/2014/main" id="{2426ADA9-62EF-1164-18A1-4CC9EBD0B2C7}"/>
              </a:ext>
            </a:extLst>
          </p:cNvPr>
          <p:cNvGrpSpPr/>
          <p:nvPr/>
        </p:nvGrpSpPr>
        <p:grpSpPr>
          <a:xfrm>
            <a:off x="927849" y="4966426"/>
            <a:ext cx="1056011" cy="925382"/>
            <a:chOff x="628490" y="8957064"/>
            <a:chExt cx="1339430" cy="1284215"/>
          </a:xfrm>
        </p:grpSpPr>
        <p:grpSp>
          <p:nvGrpSpPr>
            <p:cNvPr id="12" name="Gruppieren 11">
              <a:extLst>
                <a:ext uri="{FF2B5EF4-FFF2-40B4-BE49-F238E27FC236}">
                  <a16:creationId xmlns:a16="http://schemas.microsoft.com/office/drawing/2014/main" id="{02CD231B-DC39-049A-FE9D-AAB7D2E5059C}"/>
                </a:ext>
              </a:extLst>
            </p:cNvPr>
            <p:cNvGrpSpPr/>
            <p:nvPr/>
          </p:nvGrpSpPr>
          <p:grpSpPr>
            <a:xfrm flipV="1">
              <a:off x="628490" y="8957064"/>
              <a:ext cx="1339430" cy="1284215"/>
              <a:chOff x="750795" y="4579382"/>
              <a:chExt cx="1444954" cy="1417320"/>
            </a:xfrm>
          </p:grpSpPr>
          <p:sp>
            <p:nvSpPr>
              <p:cNvPr id="6" name="Rechteck: abgerundete Ecken 5">
                <a:extLst>
                  <a:ext uri="{FF2B5EF4-FFF2-40B4-BE49-F238E27FC236}">
                    <a16:creationId xmlns:a16="http://schemas.microsoft.com/office/drawing/2014/main" id="{7B14D377-D273-ADC8-532D-00BAD55F35E2}"/>
                  </a:ext>
                </a:extLst>
              </p:cNvPr>
              <p:cNvSpPr/>
              <p:nvPr/>
            </p:nvSpPr>
            <p:spPr>
              <a:xfrm>
                <a:off x="922590" y="4771610"/>
                <a:ext cx="1101367" cy="1032864"/>
              </a:xfrm>
              <a:prstGeom prst="roundRect">
                <a:avLst/>
              </a:prstGeom>
              <a:solidFill>
                <a:srgbClr val="FFFFB9">
                  <a:alpha val="42000"/>
                </a:srgbClr>
              </a:solid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abgerundete Ecken 6">
                <a:extLst>
                  <a:ext uri="{FF2B5EF4-FFF2-40B4-BE49-F238E27FC236}">
                    <a16:creationId xmlns:a16="http://schemas.microsoft.com/office/drawing/2014/main" id="{C2293D98-E334-8450-B1C6-E599A5C499D9}"/>
                  </a:ext>
                </a:extLst>
              </p:cNvPr>
              <p:cNvSpPr/>
              <p:nvPr/>
            </p:nvSpPr>
            <p:spPr>
              <a:xfrm>
                <a:off x="750795" y="4579382"/>
                <a:ext cx="1444954" cy="1417320"/>
              </a:xfrm>
              <a:prstGeom prst="round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26" name="Grafik 25" descr="Münzen Silhouette">
              <a:extLst>
                <a:ext uri="{FF2B5EF4-FFF2-40B4-BE49-F238E27FC236}">
                  <a16:creationId xmlns:a16="http://schemas.microsoft.com/office/drawing/2014/main" id="{19BBD991-4D4D-226D-2944-DFDD5C87FA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9041" y="9201056"/>
              <a:ext cx="751541" cy="751541"/>
            </a:xfrm>
            <a:prstGeom prst="rect">
              <a:avLst/>
            </a:prstGeom>
          </p:spPr>
        </p:pic>
      </p:grpSp>
      <p:sp>
        <p:nvSpPr>
          <p:cNvPr id="9" name="Textfeld 8">
            <a:extLst>
              <a:ext uri="{FF2B5EF4-FFF2-40B4-BE49-F238E27FC236}">
                <a16:creationId xmlns:a16="http://schemas.microsoft.com/office/drawing/2014/main" id="{2BB897D4-774E-4446-B1EE-EB37D4173082}"/>
              </a:ext>
            </a:extLst>
          </p:cNvPr>
          <p:cNvSpPr txBox="1"/>
          <p:nvPr/>
        </p:nvSpPr>
        <p:spPr>
          <a:xfrm>
            <a:off x="3189817" y="712197"/>
            <a:ext cx="6658764" cy="1077218"/>
          </a:xfrm>
          <a:prstGeom prst="rect">
            <a:avLst/>
          </a:prstGeom>
          <a:noFill/>
        </p:spPr>
        <p:txBody>
          <a:bodyPr wrap="square">
            <a:spAutoFit/>
          </a:bodyPr>
          <a:lstStyle/>
          <a:p>
            <a:r>
              <a:rPr lang="de-DE" sz="3200" dirty="0">
                <a:solidFill>
                  <a:srgbClr val="FFFFB9"/>
                </a:solidFill>
                <a:latin typeface="Montserrat" panose="00000500000000000000" pitchFamily="2" charset="0"/>
              </a:rPr>
              <a:t>Die meisten Unterkünfte liegen zwischen 8 und 10 Punkten</a:t>
            </a:r>
          </a:p>
        </p:txBody>
      </p:sp>
      <p:sp>
        <p:nvSpPr>
          <p:cNvPr id="11" name="Textfeld 10">
            <a:extLst>
              <a:ext uri="{FF2B5EF4-FFF2-40B4-BE49-F238E27FC236}">
                <a16:creationId xmlns:a16="http://schemas.microsoft.com/office/drawing/2014/main" id="{69811D63-8420-5C95-BAB3-DDD7A3D90824}"/>
              </a:ext>
            </a:extLst>
          </p:cNvPr>
          <p:cNvSpPr txBox="1"/>
          <p:nvPr/>
        </p:nvSpPr>
        <p:spPr>
          <a:xfrm>
            <a:off x="3189817" y="2771875"/>
            <a:ext cx="6697133" cy="1569660"/>
          </a:xfrm>
          <a:prstGeom prst="rect">
            <a:avLst/>
          </a:prstGeom>
          <a:noFill/>
        </p:spPr>
        <p:txBody>
          <a:bodyPr wrap="square">
            <a:spAutoFit/>
          </a:bodyPr>
          <a:lstStyle/>
          <a:p>
            <a:r>
              <a:rPr lang="de-DE" sz="3200" dirty="0">
                <a:solidFill>
                  <a:srgbClr val="FFFFB9"/>
                </a:solidFill>
                <a:latin typeface="Montserrat" panose="00000500000000000000" pitchFamily="2" charset="0"/>
              </a:rPr>
              <a:t>Sauberkeit ist ein wichtiges Qualitätskriterium</a:t>
            </a:r>
          </a:p>
          <a:p>
            <a:r>
              <a:rPr lang="de-DE" sz="3200" dirty="0">
                <a:solidFill>
                  <a:srgbClr val="FFFFB9"/>
                </a:solidFill>
                <a:latin typeface="Montserrat" panose="00000500000000000000" pitchFamily="2" charset="0"/>
              </a:rPr>
              <a:t> </a:t>
            </a:r>
          </a:p>
        </p:txBody>
      </p:sp>
      <p:grpSp>
        <p:nvGrpSpPr>
          <p:cNvPr id="38" name="Gruppieren 37">
            <a:extLst>
              <a:ext uri="{FF2B5EF4-FFF2-40B4-BE49-F238E27FC236}">
                <a16:creationId xmlns:a16="http://schemas.microsoft.com/office/drawing/2014/main" id="{F3470A4A-8B5F-0015-68AB-7BD16D4904B4}"/>
              </a:ext>
            </a:extLst>
          </p:cNvPr>
          <p:cNvGrpSpPr/>
          <p:nvPr/>
        </p:nvGrpSpPr>
        <p:grpSpPr>
          <a:xfrm>
            <a:off x="927849" y="712197"/>
            <a:ext cx="1024914" cy="925382"/>
            <a:chOff x="476280" y="673795"/>
            <a:chExt cx="1339430" cy="1284215"/>
          </a:xfrm>
        </p:grpSpPr>
        <p:sp>
          <p:nvSpPr>
            <p:cNvPr id="33" name="Rechteck: abgerundete Ecken 32">
              <a:extLst>
                <a:ext uri="{FF2B5EF4-FFF2-40B4-BE49-F238E27FC236}">
                  <a16:creationId xmlns:a16="http://schemas.microsoft.com/office/drawing/2014/main" id="{BCE2136E-284E-2447-F231-891BBD48918C}"/>
                </a:ext>
              </a:extLst>
            </p:cNvPr>
            <p:cNvSpPr/>
            <p:nvPr/>
          </p:nvSpPr>
          <p:spPr>
            <a:xfrm flipV="1">
              <a:off x="476280" y="673795"/>
              <a:ext cx="1339430" cy="1284215"/>
            </a:xfrm>
            <a:prstGeom prst="round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abgerundete Ecken 31">
              <a:extLst>
                <a:ext uri="{FF2B5EF4-FFF2-40B4-BE49-F238E27FC236}">
                  <a16:creationId xmlns:a16="http://schemas.microsoft.com/office/drawing/2014/main" id="{0E626FB4-1014-5B6E-0959-9803C6834363}"/>
                </a:ext>
              </a:extLst>
            </p:cNvPr>
            <p:cNvSpPr/>
            <p:nvPr/>
          </p:nvSpPr>
          <p:spPr>
            <a:xfrm flipV="1">
              <a:off x="607943" y="839259"/>
              <a:ext cx="1048643" cy="953287"/>
            </a:xfrm>
            <a:prstGeom prst="roundRect">
              <a:avLst/>
            </a:prstGeom>
            <a:solidFill>
              <a:srgbClr val="FFFFB9">
                <a:alpha val="42000"/>
              </a:srgbClr>
            </a:solid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pSp>
      <p:pic>
        <p:nvPicPr>
          <p:cNvPr id="28" name="Grafik 27" descr="Verbunden mit einfarbiger Füllung">
            <a:extLst>
              <a:ext uri="{FF2B5EF4-FFF2-40B4-BE49-F238E27FC236}">
                <a16:creationId xmlns:a16="http://schemas.microsoft.com/office/drawing/2014/main" id="{B0F3C1FF-67D4-7CEA-9E69-31E88DECFC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7700" y="888876"/>
            <a:ext cx="625212" cy="625212"/>
          </a:xfrm>
          <a:prstGeom prst="rect">
            <a:avLst/>
          </a:prstGeom>
        </p:spPr>
      </p:pic>
      <p:sp>
        <p:nvSpPr>
          <p:cNvPr id="43" name="Rechteck 42">
            <a:extLst>
              <a:ext uri="{FF2B5EF4-FFF2-40B4-BE49-F238E27FC236}">
                <a16:creationId xmlns:a16="http://schemas.microsoft.com/office/drawing/2014/main" id="{2F95A7B1-4A7C-2789-903F-F3A487749BD9}"/>
              </a:ext>
            </a:extLst>
          </p:cNvPr>
          <p:cNvSpPr/>
          <p:nvPr/>
        </p:nvSpPr>
        <p:spPr>
          <a:xfrm>
            <a:off x="9886950" y="-590550"/>
            <a:ext cx="761335" cy="8648700"/>
          </a:xfrm>
          <a:prstGeom prst="rect">
            <a:avLst/>
          </a:prstGeom>
          <a:solidFill>
            <a:srgbClr val="EB3055">
              <a:alpha val="46000"/>
            </a:srgbClr>
          </a:solidFill>
          <a:ln>
            <a:noFill/>
          </a:ln>
          <a:effectLst>
            <a:outerShdw blurRad="317500" dist="1524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abgerundete Ecken 35">
            <a:extLst>
              <a:ext uri="{FF2B5EF4-FFF2-40B4-BE49-F238E27FC236}">
                <a16:creationId xmlns:a16="http://schemas.microsoft.com/office/drawing/2014/main" id="{06ACA747-A8BE-7C14-5E1F-C05010934CE8}"/>
              </a:ext>
            </a:extLst>
          </p:cNvPr>
          <p:cNvSpPr/>
          <p:nvPr/>
        </p:nvSpPr>
        <p:spPr>
          <a:xfrm>
            <a:off x="2813104" y="388207"/>
            <a:ext cx="7492946" cy="1703153"/>
          </a:xfrm>
          <a:prstGeom prst="roundRect">
            <a:avLst/>
          </a:prstGeom>
          <a:noFill/>
          <a:ln w="57150">
            <a:solidFill>
              <a:srgbClr val="FFFFB9"/>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abgerundete Ecken 36">
            <a:extLst>
              <a:ext uri="{FF2B5EF4-FFF2-40B4-BE49-F238E27FC236}">
                <a16:creationId xmlns:a16="http://schemas.microsoft.com/office/drawing/2014/main" id="{C9865EA2-7252-7441-0E7F-BCA37FA5CE1D}"/>
              </a:ext>
            </a:extLst>
          </p:cNvPr>
          <p:cNvSpPr/>
          <p:nvPr/>
        </p:nvSpPr>
        <p:spPr>
          <a:xfrm>
            <a:off x="2819666" y="2474742"/>
            <a:ext cx="7492946" cy="1703153"/>
          </a:xfrm>
          <a:prstGeom prst="roundRect">
            <a:avLst/>
          </a:prstGeom>
          <a:noFill/>
          <a:ln w="57150">
            <a:solidFill>
              <a:srgbClr val="FFFFB9"/>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abgerundete Ecken 45">
            <a:extLst>
              <a:ext uri="{FF2B5EF4-FFF2-40B4-BE49-F238E27FC236}">
                <a16:creationId xmlns:a16="http://schemas.microsoft.com/office/drawing/2014/main" id="{2DF7D14E-A635-6414-C477-2A1D1D973566}"/>
              </a:ext>
            </a:extLst>
          </p:cNvPr>
          <p:cNvSpPr/>
          <p:nvPr/>
        </p:nvSpPr>
        <p:spPr>
          <a:xfrm flipV="1">
            <a:off x="1028596" y="2936115"/>
            <a:ext cx="802408" cy="686921"/>
          </a:xfrm>
          <a:prstGeom prst="roundRect">
            <a:avLst/>
          </a:prstGeom>
          <a:solidFill>
            <a:srgbClr val="FFFFB9">
              <a:alpha val="42000"/>
            </a:srgbClr>
          </a:solid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2" name="Rechteck: abgerundete Ecken 41">
            <a:extLst>
              <a:ext uri="{FF2B5EF4-FFF2-40B4-BE49-F238E27FC236}">
                <a16:creationId xmlns:a16="http://schemas.microsoft.com/office/drawing/2014/main" id="{2CF9B39B-570B-1014-7317-94F66250F13E}"/>
              </a:ext>
            </a:extLst>
          </p:cNvPr>
          <p:cNvSpPr/>
          <p:nvPr/>
        </p:nvSpPr>
        <p:spPr>
          <a:xfrm>
            <a:off x="2819666" y="4608342"/>
            <a:ext cx="7492946" cy="1703153"/>
          </a:xfrm>
          <a:prstGeom prst="roundRect">
            <a:avLst/>
          </a:prstGeom>
          <a:noFill/>
          <a:ln w="57150">
            <a:solidFill>
              <a:srgbClr val="FFFFB9"/>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abgerundete Ecken 44">
            <a:extLst>
              <a:ext uri="{FF2B5EF4-FFF2-40B4-BE49-F238E27FC236}">
                <a16:creationId xmlns:a16="http://schemas.microsoft.com/office/drawing/2014/main" id="{740D4347-7251-6143-D129-E72B8C36D31E}"/>
              </a:ext>
            </a:extLst>
          </p:cNvPr>
          <p:cNvSpPr/>
          <p:nvPr/>
        </p:nvSpPr>
        <p:spPr>
          <a:xfrm flipV="1">
            <a:off x="927849" y="2816885"/>
            <a:ext cx="1024914" cy="925382"/>
          </a:xfrm>
          <a:prstGeom prst="roundRect">
            <a:avLst/>
          </a:prstGeom>
          <a:noFill/>
          <a:ln>
            <a:solidFill>
              <a:srgbClr val="FF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8" name="Gerader Verbinder 47">
            <a:extLst>
              <a:ext uri="{FF2B5EF4-FFF2-40B4-BE49-F238E27FC236}">
                <a16:creationId xmlns:a16="http://schemas.microsoft.com/office/drawing/2014/main" id="{CDF8ACF0-DBCB-811F-C11D-343051D9FC8C}"/>
              </a:ext>
            </a:extLst>
          </p:cNvPr>
          <p:cNvCxnSpPr>
            <a:cxnSpLocks/>
            <a:endCxn id="45" idx="2"/>
          </p:cNvCxnSpPr>
          <p:nvPr/>
        </p:nvCxnSpPr>
        <p:spPr>
          <a:xfrm>
            <a:off x="1440306" y="1637579"/>
            <a:ext cx="0" cy="1179306"/>
          </a:xfrm>
          <a:prstGeom prst="line">
            <a:avLst/>
          </a:prstGeom>
          <a:ln>
            <a:solidFill>
              <a:srgbClr val="FFFFB9"/>
            </a:solidFill>
          </a:ln>
        </p:spPr>
        <p:style>
          <a:lnRef idx="2">
            <a:schemeClr val="accent1"/>
          </a:lnRef>
          <a:fillRef idx="0">
            <a:schemeClr val="accent1"/>
          </a:fillRef>
          <a:effectRef idx="1">
            <a:schemeClr val="accent1"/>
          </a:effectRef>
          <a:fontRef idx="minor">
            <a:schemeClr val="tx1"/>
          </a:fontRef>
        </p:style>
      </p:cxnSp>
      <p:cxnSp>
        <p:nvCxnSpPr>
          <p:cNvPr id="49" name="Gerader Verbinder 48">
            <a:extLst>
              <a:ext uri="{FF2B5EF4-FFF2-40B4-BE49-F238E27FC236}">
                <a16:creationId xmlns:a16="http://schemas.microsoft.com/office/drawing/2014/main" id="{8B0C266A-C764-5A86-CE90-24C7CDAC7158}"/>
              </a:ext>
            </a:extLst>
          </p:cNvPr>
          <p:cNvCxnSpPr/>
          <p:nvPr/>
        </p:nvCxnSpPr>
        <p:spPr>
          <a:xfrm>
            <a:off x="1440306" y="3742267"/>
            <a:ext cx="0" cy="1179306"/>
          </a:xfrm>
          <a:prstGeom prst="line">
            <a:avLst/>
          </a:prstGeom>
          <a:ln>
            <a:solidFill>
              <a:srgbClr val="FFFFB9"/>
            </a:solidFill>
          </a:ln>
        </p:spPr>
        <p:style>
          <a:lnRef idx="2">
            <a:schemeClr val="accent1"/>
          </a:lnRef>
          <a:fillRef idx="0">
            <a:schemeClr val="accent1"/>
          </a:fillRef>
          <a:effectRef idx="1">
            <a:schemeClr val="accent1"/>
          </a:effectRef>
          <a:fontRef idx="minor">
            <a:schemeClr val="tx1"/>
          </a:fontRef>
        </p:style>
      </p:cxnSp>
      <p:cxnSp>
        <p:nvCxnSpPr>
          <p:cNvPr id="52" name="Gerader Verbinder 51">
            <a:extLst>
              <a:ext uri="{FF2B5EF4-FFF2-40B4-BE49-F238E27FC236}">
                <a16:creationId xmlns:a16="http://schemas.microsoft.com/office/drawing/2014/main" id="{825DAD64-A638-C37B-6838-8FE6C4D80220}"/>
              </a:ext>
            </a:extLst>
          </p:cNvPr>
          <p:cNvCxnSpPr>
            <a:cxnSpLocks/>
          </p:cNvCxnSpPr>
          <p:nvPr/>
        </p:nvCxnSpPr>
        <p:spPr>
          <a:xfrm>
            <a:off x="1964486" y="1169206"/>
            <a:ext cx="828000" cy="0"/>
          </a:xfrm>
          <a:prstGeom prst="line">
            <a:avLst/>
          </a:prstGeom>
          <a:ln>
            <a:solidFill>
              <a:srgbClr val="FFFFB9"/>
            </a:solidFill>
          </a:ln>
        </p:spPr>
        <p:style>
          <a:lnRef idx="2">
            <a:schemeClr val="accent1"/>
          </a:lnRef>
          <a:fillRef idx="0">
            <a:schemeClr val="accent1"/>
          </a:fillRef>
          <a:effectRef idx="1">
            <a:schemeClr val="accent1"/>
          </a:effectRef>
          <a:fontRef idx="minor">
            <a:schemeClr val="tx1"/>
          </a:fontRef>
        </p:style>
      </p:cxnSp>
      <p:cxnSp>
        <p:nvCxnSpPr>
          <p:cNvPr id="54" name="Gerader Verbinder 53">
            <a:extLst>
              <a:ext uri="{FF2B5EF4-FFF2-40B4-BE49-F238E27FC236}">
                <a16:creationId xmlns:a16="http://schemas.microsoft.com/office/drawing/2014/main" id="{E9DE015B-E0A2-9D46-6FA3-B548ED69B6E7}"/>
              </a:ext>
            </a:extLst>
          </p:cNvPr>
          <p:cNvCxnSpPr>
            <a:cxnSpLocks/>
          </p:cNvCxnSpPr>
          <p:nvPr/>
        </p:nvCxnSpPr>
        <p:spPr>
          <a:xfrm>
            <a:off x="1964486" y="3302805"/>
            <a:ext cx="828000" cy="0"/>
          </a:xfrm>
          <a:prstGeom prst="line">
            <a:avLst/>
          </a:prstGeom>
          <a:ln>
            <a:solidFill>
              <a:srgbClr val="FFFFB9"/>
            </a:solidFill>
          </a:ln>
        </p:spPr>
        <p:style>
          <a:lnRef idx="2">
            <a:schemeClr val="accent1"/>
          </a:lnRef>
          <a:fillRef idx="0">
            <a:schemeClr val="accent1"/>
          </a:fillRef>
          <a:effectRef idx="1">
            <a:schemeClr val="accent1"/>
          </a:effectRef>
          <a:fontRef idx="minor">
            <a:schemeClr val="tx1"/>
          </a:fontRef>
        </p:style>
      </p:cxnSp>
      <p:cxnSp>
        <p:nvCxnSpPr>
          <p:cNvPr id="55" name="Gerader Verbinder 54">
            <a:extLst>
              <a:ext uri="{FF2B5EF4-FFF2-40B4-BE49-F238E27FC236}">
                <a16:creationId xmlns:a16="http://schemas.microsoft.com/office/drawing/2014/main" id="{65BE9F2D-886C-1FAC-2D30-91FB42A7EA46}"/>
              </a:ext>
            </a:extLst>
          </p:cNvPr>
          <p:cNvCxnSpPr>
            <a:cxnSpLocks/>
          </p:cNvCxnSpPr>
          <p:nvPr/>
        </p:nvCxnSpPr>
        <p:spPr>
          <a:xfrm>
            <a:off x="2003389" y="5448128"/>
            <a:ext cx="828000" cy="0"/>
          </a:xfrm>
          <a:prstGeom prst="line">
            <a:avLst/>
          </a:prstGeom>
          <a:ln>
            <a:solidFill>
              <a:srgbClr val="FFFFB9"/>
            </a:solidFill>
          </a:ln>
        </p:spPr>
        <p:style>
          <a:lnRef idx="2">
            <a:schemeClr val="accent1"/>
          </a:lnRef>
          <a:fillRef idx="0">
            <a:schemeClr val="accent1"/>
          </a:fillRef>
          <a:effectRef idx="1">
            <a:schemeClr val="accent1"/>
          </a:effectRef>
          <a:fontRef idx="minor">
            <a:schemeClr val="tx1"/>
          </a:fontRef>
        </p:style>
      </p:cxnSp>
      <p:sp>
        <p:nvSpPr>
          <p:cNvPr id="3" name="Foliennummernplatzhalter 2">
            <a:extLst>
              <a:ext uri="{FF2B5EF4-FFF2-40B4-BE49-F238E27FC236}">
                <a16:creationId xmlns:a16="http://schemas.microsoft.com/office/drawing/2014/main" id="{EFD7A81F-5A09-4535-0F74-17D7EB7990F9}"/>
              </a:ext>
            </a:extLst>
          </p:cNvPr>
          <p:cNvSpPr>
            <a:spLocks noGrp="1"/>
          </p:cNvSpPr>
          <p:nvPr>
            <p:ph type="sldNum" sz="quarter" idx="12"/>
          </p:nvPr>
        </p:nvSpPr>
        <p:spPr/>
        <p:txBody>
          <a:bodyPr/>
          <a:lstStyle/>
          <a:p>
            <a:fld id="{857995DA-8B72-4572-BCDF-0BE728073BE1}" type="slidenum">
              <a:rPr lang="de-DE" smtClean="0"/>
              <a:t>24</a:t>
            </a:fld>
            <a:endParaRPr lang="de-DE"/>
          </a:p>
        </p:txBody>
      </p:sp>
    </p:spTree>
    <p:extLst>
      <p:ext uri="{BB962C8B-B14F-4D97-AF65-F5344CB8AC3E}">
        <p14:creationId xmlns:p14="http://schemas.microsoft.com/office/powerpoint/2010/main" val="416483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03C6E6-FC21-1AE1-5570-B988E85EDFF2}"/>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773BD72D-0C78-CD12-455B-D07AC3D02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Grafik 15" descr="Ein Bild, das Boden, Haushaltsreinigungsmittel, Werkzeug, Im Haus enthält.">
            <a:extLst>
              <a:ext uri="{FF2B5EF4-FFF2-40B4-BE49-F238E27FC236}">
                <a16:creationId xmlns:a16="http://schemas.microsoft.com/office/drawing/2014/main" id="{DBF45DCB-40A7-16A3-A9A9-10D4769C9BE3}"/>
              </a:ext>
            </a:extLst>
          </p:cNvPr>
          <p:cNvPicPr>
            <a:picLocks noChangeAspect="1"/>
          </p:cNvPicPr>
          <p:nvPr/>
        </p:nvPicPr>
        <p:blipFill>
          <a:blip r:embed="rId3">
            <a:extLst>
              <a:ext uri="{28A0092B-C50C-407E-A947-70E740481C1C}">
                <a14:useLocalDpi xmlns:a14="http://schemas.microsoft.com/office/drawing/2010/main" val="0"/>
              </a:ext>
            </a:extLst>
          </a:blip>
          <a:srcRect t="15746"/>
          <a:stretch>
            <a:fillRect/>
          </a:stretch>
        </p:blipFill>
        <p:spPr>
          <a:xfrm>
            <a:off x="-408790" y="-694114"/>
            <a:ext cx="26551810" cy="14932627"/>
          </a:xfrm>
          <a:prstGeom prst="rect">
            <a:avLst/>
          </a:prstGeom>
        </p:spPr>
      </p:pic>
      <p:sp>
        <p:nvSpPr>
          <p:cNvPr id="2" name="Rechteck 1">
            <a:extLst>
              <a:ext uri="{FF2B5EF4-FFF2-40B4-BE49-F238E27FC236}">
                <a16:creationId xmlns:a16="http://schemas.microsoft.com/office/drawing/2014/main" id="{56247C3E-3791-E468-E430-675FA813DB41}"/>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Grafik 4">
            <a:extLst>
              <a:ext uri="{FF2B5EF4-FFF2-40B4-BE49-F238E27FC236}">
                <a16:creationId xmlns:a16="http://schemas.microsoft.com/office/drawing/2014/main" id="{92625D32-34AF-7DC5-F9AE-28335A5E4B2E}"/>
              </a:ext>
            </a:extLst>
          </p:cNvPr>
          <p:cNvPicPr>
            <a:picLocks noChangeAspect="1"/>
          </p:cNvPicPr>
          <p:nvPr/>
        </p:nvPicPr>
        <p:blipFill>
          <a:blip r:embed="rId4"/>
          <a:stretch>
            <a:fillRect/>
          </a:stretch>
        </p:blipFill>
        <p:spPr>
          <a:xfrm>
            <a:off x="888414" y="1217860"/>
            <a:ext cx="10415171" cy="5052410"/>
          </a:xfrm>
          <a:prstGeom prst="rect">
            <a:avLst/>
          </a:prstGeom>
          <a:ln w="57150">
            <a:solidFill>
              <a:schemeClr val="accent1">
                <a:lumMod val="50000"/>
              </a:schemeClr>
            </a:solidFill>
          </a:ln>
        </p:spPr>
      </p:pic>
      <p:sp>
        <p:nvSpPr>
          <p:cNvPr id="4" name="Textfeld 3">
            <a:extLst>
              <a:ext uri="{FF2B5EF4-FFF2-40B4-BE49-F238E27FC236}">
                <a16:creationId xmlns:a16="http://schemas.microsoft.com/office/drawing/2014/main" id="{3B7DC8FB-8EB6-B40E-8A63-8AABDF30D19D}"/>
              </a:ext>
            </a:extLst>
          </p:cNvPr>
          <p:cNvSpPr txBox="1"/>
          <p:nvPr/>
        </p:nvSpPr>
        <p:spPr>
          <a:xfrm>
            <a:off x="1457189" y="245409"/>
            <a:ext cx="10415172" cy="769441"/>
          </a:xfrm>
          <a:prstGeom prst="rect">
            <a:avLst/>
          </a:prstGeom>
          <a:noFill/>
        </p:spPr>
        <p:txBody>
          <a:bodyPr wrap="square" rtlCol="0">
            <a:spAutoFit/>
          </a:bodyPr>
          <a:lstStyle/>
          <a:p>
            <a:r>
              <a:rPr lang="de-DE" sz="4400" dirty="0">
                <a:solidFill>
                  <a:schemeClr val="accent1">
                    <a:lumMod val="50000"/>
                  </a:schemeClr>
                </a:solidFill>
                <a:latin typeface="Montserrat" panose="00000500000000000000" pitchFamily="2" charset="0"/>
              </a:rPr>
              <a:t>Preisverteilung nach Sauberkeit</a:t>
            </a:r>
          </a:p>
        </p:txBody>
      </p:sp>
      <p:sp>
        <p:nvSpPr>
          <p:cNvPr id="3" name="Foliennummernplatzhalter 2">
            <a:extLst>
              <a:ext uri="{FF2B5EF4-FFF2-40B4-BE49-F238E27FC236}">
                <a16:creationId xmlns:a16="http://schemas.microsoft.com/office/drawing/2014/main" id="{5C75E6CC-0942-863B-6289-3408C482156B}"/>
              </a:ext>
            </a:extLst>
          </p:cNvPr>
          <p:cNvSpPr>
            <a:spLocks noGrp="1"/>
          </p:cNvSpPr>
          <p:nvPr>
            <p:ph type="sldNum" sz="quarter" idx="12"/>
          </p:nvPr>
        </p:nvSpPr>
        <p:spPr/>
        <p:txBody>
          <a:bodyPr/>
          <a:lstStyle/>
          <a:p>
            <a:fld id="{857995DA-8B72-4572-BCDF-0BE728073BE1}" type="slidenum">
              <a:rPr lang="de-DE" smtClean="0"/>
              <a:t>25</a:t>
            </a:fld>
            <a:endParaRPr lang="de-DE"/>
          </a:p>
        </p:txBody>
      </p:sp>
    </p:spTree>
    <p:extLst>
      <p:ext uri="{BB962C8B-B14F-4D97-AF65-F5344CB8AC3E}">
        <p14:creationId xmlns:p14="http://schemas.microsoft.com/office/powerpoint/2010/main" val="20966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58B664B-A6C5-BA38-DB86-80DDDF07C6CD}"/>
              </a:ext>
            </a:extLst>
          </p:cNvPr>
          <p:cNvSpPr/>
          <p:nvPr/>
        </p:nvSpPr>
        <p:spPr>
          <a:xfrm>
            <a:off x="-262467" y="-140734"/>
            <a:ext cx="12716933" cy="7315200"/>
          </a:xfrm>
          <a:prstGeom prst="rect">
            <a:avLst/>
          </a:prstGeom>
          <a:gradFill>
            <a:gsLst>
              <a:gs pos="33000">
                <a:srgbClr val="26888A"/>
              </a:gs>
              <a:gs pos="15000">
                <a:srgbClr val="87B8B9"/>
              </a:gs>
              <a:gs pos="68000">
                <a:schemeClr val="tx1"/>
              </a:gs>
              <a:gs pos="0">
                <a:schemeClr val="bg1"/>
              </a:gs>
            </a:gsLst>
            <a:lin ang="5400000" scaled="1"/>
          </a:gradFill>
          <a:ln>
            <a:solidFill>
              <a:schemeClr val="bg1"/>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ED75D8C4-F7CC-EC89-22E5-255C8605447E}"/>
              </a:ext>
            </a:extLst>
          </p:cNvPr>
          <p:cNvSpPr>
            <a:spLocks noGrp="1"/>
          </p:cNvSpPr>
          <p:nvPr>
            <p:ph type="title"/>
          </p:nvPr>
        </p:nvSpPr>
        <p:spPr>
          <a:xfrm>
            <a:off x="1872534" y="4558637"/>
            <a:ext cx="5193993" cy="2336240"/>
          </a:xfrm>
        </p:spPr>
        <p:txBody>
          <a:bodyPr>
            <a:noAutofit/>
          </a:bodyPr>
          <a:lstStyle/>
          <a:p>
            <a:r>
              <a:rPr lang="de-DE" sz="5000" dirty="0">
                <a:solidFill>
                  <a:schemeClr val="bg1"/>
                </a:solidFill>
                <a:latin typeface="Montserrat" panose="00000500000000000000" pitchFamily="2" charset="0"/>
              </a:rPr>
              <a:t>Zentrum vs. Außenlage</a:t>
            </a:r>
            <a:br>
              <a:rPr lang="de-DE" sz="5000" dirty="0">
                <a:solidFill>
                  <a:schemeClr val="bg1"/>
                </a:solidFill>
                <a:latin typeface="Montserrat" panose="00000500000000000000" pitchFamily="2" charset="0"/>
              </a:rPr>
            </a:br>
            <a:r>
              <a:rPr lang="de-DE" sz="5000" dirty="0">
                <a:solidFill>
                  <a:schemeClr val="bg1"/>
                </a:solidFill>
                <a:latin typeface="Montserrat" panose="00000500000000000000" pitchFamily="2" charset="0"/>
              </a:rPr>
              <a:t>je Stadt</a:t>
            </a:r>
          </a:p>
        </p:txBody>
      </p:sp>
      <p:sp>
        <p:nvSpPr>
          <p:cNvPr id="14" name="Rechteck 13">
            <a:extLst>
              <a:ext uri="{FF2B5EF4-FFF2-40B4-BE49-F238E27FC236}">
                <a16:creationId xmlns:a16="http://schemas.microsoft.com/office/drawing/2014/main" id="{4ACBDF6D-35D1-CC59-E36A-B01A95E004CC}"/>
              </a:ext>
            </a:extLst>
          </p:cNvPr>
          <p:cNvSpPr/>
          <p:nvPr/>
        </p:nvSpPr>
        <p:spPr>
          <a:xfrm>
            <a:off x="1093387" y="992620"/>
            <a:ext cx="6493560" cy="460399"/>
          </a:xfrm>
          <a:prstGeom prst="rect">
            <a:avLst/>
          </a:prstGeom>
          <a:solidFill>
            <a:schemeClr val="bg1"/>
          </a:solidFill>
          <a:ln>
            <a:noFill/>
          </a:ln>
          <a:effectLst>
            <a:outerShdw blurRad="660400" dir="7680000" sx="56000" sy="56000" algn="r" rotWithShape="0">
              <a:prstClr val="black">
                <a:alpha val="8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Grafik 16" descr="Ein Bild, das draußen, Himmel, Fahrzeug, Uhr enthält.">
            <a:extLst>
              <a:ext uri="{FF2B5EF4-FFF2-40B4-BE49-F238E27FC236}">
                <a16:creationId xmlns:a16="http://schemas.microsoft.com/office/drawing/2014/main" id="{124D895F-A9B1-C979-D1B6-E142752F9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947" y="-228600"/>
            <a:ext cx="4867519" cy="7403066"/>
          </a:xfrm>
          <a:prstGeom prst="rect">
            <a:avLst/>
          </a:prstGeom>
          <a:effectLst>
            <a:outerShdw blurRad="50800" dist="38100" dir="8100000" algn="tr" rotWithShape="0">
              <a:prstClr val="black">
                <a:alpha val="40000"/>
              </a:prstClr>
            </a:outerShdw>
          </a:effectLst>
        </p:spPr>
      </p:pic>
      <p:sp>
        <p:nvSpPr>
          <p:cNvPr id="18" name="Rechteck 17">
            <a:extLst>
              <a:ext uri="{FF2B5EF4-FFF2-40B4-BE49-F238E27FC236}">
                <a16:creationId xmlns:a16="http://schemas.microsoft.com/office/drawing/2014/main" id="{8AF6C40A-35BC-AE93-40F6-A0D5951BF8FE}"/>
              </a:ext>
            </a:extLst>
          </p:cNvPr>
          <p:cNvSpPr/>
          <p:nvPr/>
        </p:nvSpPr>
        <p:spPr>
          <a:xfrm>
            <a:off x="333602" y="-228600"/>
            <a:ext cx="759785" cy="73012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draußen, Gebäude, Wasser, Himmel enthält.">
            <a:extLst>
              <a:ext uri="{FF2B5EF4-FFF2-40B4-BE49-F238E27FC236}">
                <a16:creationId xmlns:a16="http://schemas.microsoft.com/office/drawing/2014/main" id="{4C3FBEF4-6CD2-283B-EF62-BBA14F017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85" y="684855"/>
            <a:ext cx="2533110" cy="3377480"/>
          </a:xfrm>
          <a:prstGeom prst="rect">
            <a:avLst/>
          </a:prstGeom>
        </p:spPr>
      </p:pic>
      <p:sp>
        <p:nvSpPr>
          <p:cNvPr id="19" name="Rechteck 18">
            <a:extLst>
              <a:ext uri="{FF2B5EF4-FFF2-40B4-BE49-F238E27FC236}">
                <a16:creationId xmlns:a16="http://schemas.microsoft.com/office/drawing/2014/main" id="{5202646C-3A6E-155D-665A-8F046212127A}"/>
              </a:ext>
            </a:extLst>
          </p:cNvPr>
          <p:cNvSpPr/>
          <p:nvPr/>
        </p:nvSpPr>
        <p:spPr>
          <a:xfrm>
            <a:off x="603892" y="475989"/>
            <a:ext cx="2880000" cy="3826189"/>
          </a:xfrm>
          <a:prstGeom prst="rect">
            <a:avLst/>
          </a:prstGeom>
          <a:noFill/>
          <a:ln w="571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5" name="Gruppieren 24">
            <a:extLst>
              <a:ext uri="{FF2B5EF4-FFF2-40B4-BE49-F238E27FC236}">
                <a16:creationId xmlns:a16="http://schemas.microsoft.com/office/drawing/2014/main" id="{AE13F0F3-41E5-58A9-28E1-E7B3D72BBAF9}"/>
              </a:ext>
            </a:extLst>
          </p:cNvPr>
          <p:cNvGrpSpPr/>
          <p:nvPr/>
        </p:nvGrpSpPr>
        <p:grpSpPr>
          <a:xfrm>
            <a:off x="3927800" y="475989"/>
            <a:ext cx="2880000" cy="3826189"/>
            <a:chOff x="3283860" y="530249"/>
            <a:chExt cx="2920275" cy="3826189"/>
          </a:xfrm>
        </p:grpSpPr>
        <p:sp>
          <p:nvSpPr>
            <p:cNvPr id="20" name="Rechteck 19">
              <a:extLst>
                <a:ext uri="{FF2B5EF4-FFF2-40B4-BE49-F238E27FC236}">
                  <a16:creationId xmlns:a16="http://schemas.microsoft.com/office/drawing/2014/main" id="{5FDB710F-E3DF-D626-1E12-2DA8BEFD3D53}"/>
                </a:ext>
              </a:extLst>
            </p:cNvPr>
            <p:cNvSpPr/>
            <p:nvPr/>
          </p:nvSpPr>
          <p:spPr>
            <a:xfrm>
              <a:off x="3283860" y="530249"/>
              <a:ext cx="2920275" cy="3826189"/>
            </a:xfrm>
            <a:prstGeom prst="rect">
              <a:avLst/>
            </a:prstGeom>
            <a:noFill/>
            <a:ln w="571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3" name="Grafik 22" descr="Ein Bild, das Gebäude, draußen, Straßenbeleuchtung, Himmel enthält.">
              <a:extLst>
                <a:ext uri="{FF2B5EF4-FFF2-40B4-BE49-F238E27FC236}">
                  <a16:creationId xmlns:a16="http://schemas.microsoft.com/office/drawing/2014/main" id="{BAF19AE2-2D56-6EB0-A907-12CEA1D704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2741" y="739115"/>
              <a:ext cx="2542512" cy="3377480"/>
            </a:xfrm>
            <a:prstGeom prst="rect">
              <a:avLst/>
            </a:prstGeom>
          </p:spPr>
        </p:pic>
      </p:grpSp>
      <p:sp>
        <p:nvSpPr>
          <p:cNvPr id="4" name="Foliennummernplatzhalter 3">
            <a:extLst>
              <a:ext uri="{FF2B5EF4-FFF2-40B4-BE49-F238E27FC236}">
                <a16:creationId xmlns:a16="http://schemas.microsoft.com/office/drawing/2014/main" id="{6E66AFA2-6B7B-46E4-57E6-FEEB6DFFD5CC}"/>
              </a:ext>
            </a:extLst>
          </p:cNvPr>
          <p:cNvSpPr>
            <a:spLocks noGrp="1"/>
          </p:cNvSpPr>
          <p:nvPr>
            <p:ph type="sldNum" sz="quarter" idx="12"/>
          </p:nvPr>
        </p:nvSpPr>
        <p:spPr/>
        <p:txBody>
          <a:bodyPr/>
          <a:lstStyle/>
          <a:p>
            <a:fld id="{857995DA-8B72-4572-BCDF-0BE728073BE1}" type="slidenum">
              <a:rPr lang="de-DE" smtClean="0"/>
              <a:t>26</a:t>
            </a:fld>
            <a:endParaRPr lang="de-DE"/>
          </a:p>
        </p:txBody>
      </p:sp>
    </p:spTree>
    <p:extLst>
      <p:ext uri="{BB962C8B-B14F-4D97-AF65-F5344CB8AC3E}">
        <p14:creationId xmlns:p14="http://schemas.microsoft.com/office/powerpoint/2010/main" val="1580158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F2805-1438-2241-571E-F7333E5701AC}"/>
            </a:ext>
          </a:extLst>
        </p:cNvPr>
        <p:cNvGrpSpPr/>
        <p:nvPr/>
      </p:nvGrpSpPr>
      <p:grpSpPr>
        <a:xfrm>
          <a:off x="0" y="0"/>
          <a:ext cx="0" cy="0"/>
          <a:chOff x="0" y="0"/>
          <a:chExt cx="0" cy="0"/>
        </a:xfrm>
      </p:grpSpPr>
      <p:sp>
        <p:nvSpPr>
          <p:cNvPr id="3" name="Rechteck 2">
            <a:extLst>
              <a:ext uri="{FF2B5EF4-FFF2-40B4-BE49-F238E27FC236}">
                <a16:creationId xmlns:a16="http://schemas.microsoft.com/office/drawing/2014/main" id="{1F58015F-8ED0-2FB7-4CDC-11598C74D3A5}"/>
              </a:ext>
            </a:extLst>
          </p:cNvPr>
          <p:cNvSpPr/>
          <p:nvPr/>
        </p:nvSpPr>
        <p:spPr>
          <a:xfrm>
            <a:off x="-207818" y="-360217"/>
            <a:ext cx="12967853" cy="7398326"/>
          </a:xfrm>
          <a:prstGeom prst="rect">
            <a:avLst/>
          </a:prstGeom>
          <a:gradFill>
            <a:gsLst>
              <a:gs pos="33000">
                <a:srgbClr val="26888A"/>
              </a:gs>
              <a:gs pos="22000">
                <a:srgbClr val="87B8B9"/>
              </a:gs>
              <a:gs pos="68000">
                <a:schemeClr val="tx1"/>
              </a:gs>
              <a:gs pos="5000">
                <a:schemeClr val="bg1"/>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Gruppieren 4">
            <a:extLst>
              <a:ext uri="{FF2B5EF4-FFF2-40B4-BE49-F238E27FC236}">
                <a16:creationId xmlns:a16="http://schemas.microsoft.com/office/drawing/2014/main" id="{A0D93489-E6C7-058F-D3FF-D81D4CCE5F0E}"/>
              </a:ext>
            </a:extLst>
          </p:cNvPr>
          <p:cNvGrpSpPr/>
          <p:nvPr/>
        </p:nvGrpSpPr>
        <p:grpSpPr>
          <a:xfrm>
            <a:off x="1262059" y="1299575"/>
            <a:ext cx="9667880" cy="5158907"/>
            <a:chOff x="896112" y="310896"/>
            <a:chExt cx="9875520" cy="5925312"/>
          </a:xfrm>
        </p:grpSpPr>
        <p:pic>
          <p:nvPicPr>
            <p:cNvPr id="2" name="Grafik 1">
              <a:extLst>
                <a:ext uri="{FF2B5EF4-FFF2-40B4-BE49-F238E27FC236}">
                  <a16:creationId xmlns:a16="http://schemas.microsoft.com/office/drawing/2014/main" id="{81ED253C-69C0-B058-FA7D-3B45BCE3969B}"/>
                </a:ext>
              </a:extLst>
            </p:cNvPr>
            <p:cNvPicPr>
              <a:picLocks noChangeAspect="1"/>
            </p:cNvPicPr>
            <p:nvPr/>
          </p:nvPicPr>
          <p:blipFill>
            <a:blip r:embed="rId3">
              <a:alphaModFix/>
            </a:blip>
            <a:stretch>
              <a:fillRect/>
            </a:stretch>
          </p:blipFill>
          <p:spPr>
            <a:xfrm>
              <a:off x="1087832" y="449521"/>
              <a:ext cx="9511588" cy="5658671"/>
            </a:xfrm>
            <a:prstGeom prst="rect">
              <a:avLst/>
            </a:prstGeom>
          </p:spPr>
        </p:pic>
        <p:sp>
          <p:nvSpPr>
            <p:cNvPr id="4" name="Rechteck 3">
              <a:extLst>
                <a:ext uri="{FF2B5EF4-FFF2-40B4-BE49-F238E27FC236}">
                  <a16:creationId xmlns:a16="http://schemas.microsoft.com/office/drawing/2014/main" id="{A11EF157-D8DD-7D10-E239-460C0DA60E04}"/>
                </a:ext>
              </a:extLst>
            </p:cNvPr>
            <p:cNvSpPr/>
            <p:nvPr/>
          </p:nvSpPr>
          <p:spPr>
            <a:xfrm>
              <a:off x="896112" y="310896"/>
              <a:ext cx="9875520" cy="592531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Textfeld 5">
            <a:extLst>
              <a:ext uri="{FF2B5EF4-FFF2-40B4-BE49-F238E27FC236}">
                <a16:creationId xmlns:a16="http://schemas.microsoft.com/office/drawing/2014/main" id="{E3F24352-D528-DEB9-5281-6E87423C4B42}"/>
              </a:ext>
            </a:extLst>
          </p:cNvPr>
          <p:cNvSpPr txBox="1"/>
          <p:nvPr/>
        </p:nvSpPr>
        <p:spPr>
          <a:xfrm>
            <a:off x="1114816" y="482760"/>
            <a:ext cx="11348581" cy="584775"/>
          </a:xfrm>
          <a:prstGeom prst="rect">
            <a:avLst/>
          </a:prstGeom>
          <a:noFill/>
        </p:spPr>
        <p:txBody>
          <a:bodyPr wrap="square" rtlCol="0">
            <a:spAutoFit/>
          </a:bodyPr>
          <a:lstStyle/>
          <a:p>
            <a:r>
              <a:rPr lang="de-DE" sz="3200" dirty="0">
                <a:solidFill>
                  <a:schemeClr val="accent1">
                    <a:lumMod val="50000"/>
                  </a:schemeClr>
                </a:solidFill>
                <a:latin typeface="Montserrat" panose="00000500000000000000" pitchFamily="2" charset="0"/>
              </a:rPr>
              <a:t>Preisgestaltung nach Entfernung zum Zentrum</a:t>
            </a:r>
          </a:p>
        </p:txBody>
      </p:sp>
      <p:sp>
        <p:nvSpPr>
          <p:cNvPr id="7" name="Foliennummernplatzhalter 6">
            <a:extLst>
              <a:ext uri="{FF2B5EF4-FFF2-40B4-BE49-F238E27FC236}">
                <a16:creationId xmlns:a16="http://schemas.microsoft.com/office/drawing/2014/main" id="{25077603-89DC-1CF0-DF50-8C5CC2DA43C6}"/>
              </a:ext>
            </a:extLst>
          </p:cNvPr>
          <p:cNvSpPr>
            <a:spLocks noGrp="1"/>
          </p:cNvSpPr>
          <p:nvPr>
            <p:ph type="sldNum" sz="quarter" idx="12"/>
          </p:nvPr>
        </p:nvSpPr>
        <p:spPr/>
        <p:txBody>
          <a:bodyPr/>
          <a:lstStyle/>
          <a:p>
            <a:fld id="{857995DA-8B72-4572-BCDF-0BE728073BE1}" type="slidenum">
              <a:rPr lang="de-DE" smtClean="0"/>
              <a:t>27</a:t>
            </a:fld>
            <a:endParaRPr lang="de-DE"/>
          </a:p>
        </p:txBody>
      </p:sp>
    </p:spTree>
    <p:extLst>
      <p:ext uri="{BB962C8B-B14F-4D97-AF65-F5344CB8AC3E}">
        <p14:creationId xmlns:p14="http://schemas.microsoft.com/office/powerpoint/2010/main" val="130991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BB3A401-B638-8FE5-9178-CC308952791B}"/>
              </a:ext>
            </a:extLst>
          </p:cNvPr>
          <p:cNvSpPr/>
          <p:nvPr/>
        </p:nvSpPr>
        <p:spPr>
          <a:xfrm>
            <a:off x="-262467" y="-228600"/>
            <a:ext cx="12716933" cy="7315200"/>
          </a:xfrm>
          <a:prstGeom prst="rect">
            <a:avLst/>
          </a:prstGeom>
          <a:gradFill>
            <a:gsLst>
              <a:gs pos="33000">
                <a:srgbClr val="26888A"/>
              </a:gs>
              <a:gs pos="22000">
                <a:srgbClr val="87B8B9"/>
              </a:gs>
              <a:gs pos="68000">
                <a:schemeClr val="tx1"/>
              </a:gs>
              <a:gs pos="5000">
                <a:schemeClr val="bg1"/>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 name="Gruppieren 5">
            <a:extLst>
              <a:ext uri="{FF2B5EF4-FFF2-40B4-BE49-F238E27FC236}">
                <a16:creationId xmlns:a16="http://schemas.microsoft.com/office/drawing/2014/main" id="{64ABF234-DD14-CF55-8ED9-6E4BA0F8A613}"/>
              </a:ext>
            </a:extLst>
          </p:cNvPr>
          <p:cNvGrpSpPr/>
          <p:nvPr/>
        </p:nvGrpSpPr>
        <p:grpSpPr>
          <a:xfrm>
            <a:off x="1265129" y="1402916"/>
            <a:ext cx="9482203" cy="5123144"/>
            <a:chOff x="2016690" y="1691014"/>
            <a:chExt cx="7565721" cy="4697260"/>
          </a:xfrm>
        </p:grpSpPr>
        <p:pic>
          <p:nvPicPr>
            <p:cNvPr id="3" name="Grafik 2">
              <a:extLst>
                <a:ext uri="{FF2B5EF4-FFF2-40B4-BE49-F238E27FC236}">
                  <a16:creationId xmlns:a16="http://schemas.microsoft.com/office/drawing/2014/main" id="{83699396-26A7-6405-8B86-E16343131941}"/>
                </a:ext>
              </a:extLst>
            </p:cNvPr>
            <p:cNvPicPr>
              <a:picLocks noChangeAspect="1"/>
            </p:cNvPicPr>
            <p:nvPr/>
          </p:nvPicPr>
          <p:blipFill>
            <a:blip r:embed="rId3"/>
            <a:stretch>
              <a:fillRect/>
            </a:stretch>
          </p:blipFill>
          <p:spPr>
            <a:xfrm>
              <a:off x="2229633" y="1908484"/>
              <a:ext cx="7114783" cy="4259622"/>
            </a:xfrm>
            <a:prstGeom prst="rect">
              <a:avLst/>
            </a:prstGeom>
          </p:spPr>
        </p:pic>
        <p:sp>
          <p:nvSpPr>
            <p:cNvPr id="5" name="Rechteck 4">
              <a:extLst>
                <a:ext uri="{FF2B5EF4-FFF2-40B4-BE49-F238E27FC236}">
                  <a16:creationId xmlns:a16="http://schemas.microsoft.com/office/drawing/2014/main" id="{11524112-106B-3A68-5433-DDA19CEA55E5}"/>
                </a:ext>
              </a:extLst>
            </p:cNvPr>
            <p:cNvSpPr/>
            <p:nvPr/>
          </p:nvSpPr>
          <p:spPr>
            <a:xfrm>
              <a:off x="2016690" y="1691014"/>
              <a:ext cx="7565721" cy="4697260"/>
            </a:xfrm>
            <a:prstGeom prst="rect">
              <a:avLst/>
            </a:prstGeom>
            <a:no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Textfeld 6">
            <a:extLst>
              <a:ext uri="{FF2B5EF4-FFF2-40B4-BE49-F238E27FC236}">
                <a16:creationId xmlns:a16="http://schemas.microsoft.com/office/drawing/2014/main" id="{11C6B8DB-9843-64C7-8A9F-3F9F5D713A79}"/>
              </a:ext>
            </a:extLst>
          </p:cNvPr>
          <p:cNvSpPr txBox="1"/>
          <p:nvPr/>
        </p:nvSpPr>
        <p:spPr>
          <a:xfrm>
            <a:off x="1060536" y="679981"/>
            <a:ext cx="10070926" cy="584775"/>
          </a:xfrm>
          <a:prstGeom prst="rect">
            <a:avLst/>
          </a:prstGeom>
          <a:noFill/>
        </p:spPr>
        <p:txBody>
          <a:bodyPr wrap="square" rtlCol="0">
            <a:spAutoFit/>
          </a:bodyPr>
          <a:lstStyle/>
          <a:p>
            <a:r>
              <a:rPr lang="de-DE" sz="3200" dirty="0">
                <a:latin typeface="Montserrat" panose="00000500000000000000" pitchFamily="2" charset="0"/>
              </a:rPr>
              <a:t>Durchschnittspreis nach Lagekategorie je Stadt </a:t>
            </a:r>
          </a:p>
        </p:txBody>
      </p:sp>
      <p:sp>
        <p:nvSpPr>
          <p:cNvPr id="2" name="Foliennummernplatzhalter 1">
            <a:extLst>
              <a:ext uri="{FF2B5EF4-FFF2-40B4-BE49-F238E27FC236}">
                <a16:creationId xmlns:a16="http://schemas.microsoft.com/office/drawing/2014/main" id="{28405877-B1D2-C949-5790-D48D18B86888}"/>
              </a:ext>
            </a:extLst>
          </p:cNvPr>
          <p:cNvSpPr>
            <a:spLocks noGrp="1"/>
          </p:cNvSpPr>
          <p:nvPr>
            <p:ph type="sldNum" sz="quarter" idx="12"/>
          </p:nvPr>
        </p:nvSpPr>
        <p:spPr/>
        <p:txBody>
          <a:bodyPr/>
          <a:lstStyle/>
          <a:p>
            <a:fld id="{857995DA-8B72-4572-BCDF-0BE728073BE1}" type="slidenum">
              <a:rPr lang="de-DE" smtClean="0"/>
              <a:t>28</a:t>
            </a:fld>
            <a:endParaRPr lang="de-DE"/>
          </a:p>
        </p:txBody>
      </p:sp>
    </p:spTree>
    <p:extLst>
      <p:ext uri="{BB962C8B-B14F-4D97-AF65-F5344CB8AC3E}">
        <p14:creationId xmlns:p14="http://schemas.microsoft.com/office/powerpoint/2010/main" val="396470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1E609D-AABF-AE4E-4BA4-1B0003701B85}"/>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8C8E9DF0-5557-A1F6-BD13-647DCFE34CDB}"/>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Ein Bild, das draußen, Wolke, Himmel, Straßenbeleuchtung enthält.">
            <a:extLst>
              <a:ext uri="{FF2B5EF4-FFF2-40B4-BE49-F238E27FC236}">
                <a16:creationId xmlns:a16="http://schemas.microsoft.com/office/drawing/2014/main" id="{4EDF7936-92D5-78DB-CDE4-0E1841496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759798" cy="6858000"/>
          </a:xfrm>
          <a:prstGeom prst="rect">
            <a:avLst/>
          </a:prstGeom>
        </p:spPr>
      </p:pic>
      <p:sp>
        <p:nvSpPr>
          <p:cNvPr id="6" name="Rechteck 5">
            <a:extLst>
              <a:ext uri="{FF2B5EF4-FFF2-40B4-BE49-F238E27FC236}">
                <a16:creationId xmlns:a16="http://schemas.microsoft.com/office/drawing/2014/main" id="{DBF45134-6E1A-FC2A-76B0-01FE65DA4864}"/>
              </a:ext>
            </a:extLst>
          </p:cNvPr>
          <p:cNvSpPr/>
          <p:nvPr/>
        </p:nvSpPr>
        <p:spPr>
          <a:xfrm>
            <a:off x="10342605" y="2113601"/>
            <a:ext cx="1849395" cy="207979"/>
          </a:xfrm>
          <a:prstGeom prst="rect">
            <a:avLst/>
          </a:prstGeom>
          <a:solidFill>
            <a:srgbClr val="FF000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71F17D31-F60E-65FA-8BDC-F87E74641D72}"/>
              </a:ext>
            </a:extLst>
          </p:cNvPr>
          <p:cNvSpPr/>
          <p:nvPr/>
        </p:nvSpPr>
        <p:spPr>
          <a:xfrm>
            <a:off x="5141025" y="3429000"/>
            <a:ext cx="6005706" cy="2770910"/>
          </a:xfrm>
          <a:prstGeom prst="rect">
            <a:avLst/>
          </a:prstGeom>
          <a:solidFill>
            <a:srgbClr val="FF0000">
              <a:alpha val="45000"/>
            </a:srgbClr>
          </a:solidFill>
          <a:ln>
            <a:noFill/>
          </a:ln>
          <a:effectLst>
            <a:outerShdw blurRad="12700" dist="38100" dir="16200000" sx="104000" sy="104000" rotWithShape="0">
              <a:schemeClr val="tx1">
                <a:alpha val="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FA552F0F-5862-E16B-1AD0-3A0B8E64A6D0}"/>
              </a:ext>
            </a:extLst>
          </p:cNvPr>
          <p:cNvSpPr txBox="1"/>
          <p:nvPr/>
        </p:nvSpPr>
        <p:spPr>
          <a:xfrm>
            <a:off x="6096000" y="157533"/>
            <a:ext cx="5419271" cy="1938992"/>
          </a:xfrm>
          <a:prstGeom prst="rect">
            <a:avLst/>
          </a:prstGeom>
          <a:noFill/>
        </p:spPr>
        <p:txBody>
          <a:bodyPr wrap="square" rtlCol="0">
            <a:spAutoFit/>
          </a:bodyPr>
          <a:lstStyle/>
          <a:p>
            <a:r>
              <a:rPr lang="de-DE" sz="6000" dirty="0">
                <a:solidFill>
                  <a:schemeClr val="accent1">
                    <a:lumMod val="50000"/>
                  </a:schemeClr>
                </a:solidFill>
                <a:latin typeface="Montserrat" panose="00000500000000000000" pitchFamily="2" charset="0"/>
              </a:rPr>
              <a:t>Metro nah vs Metro fern</a:t>
            </a:r>
          </a:p>
        </p:txBody>
      </p:sp>
      <p:sp>
        <p:nvSpPr>
          <p:cNvPr id="13" name="Textfeld 12">
            <a:extLst>
              <a:ext uri="{FF2B5EF4-FFF2-40B4-BE49-F238E27FC236}">
                <a16:creationId xmlns:a16="http://schemas.microsoft.com/office/drawing/2014/main" id="{AB11A7F2-001F-BE60-599B-39D220AB3617}"/>
              </a:ext>
            </a:extLst>
          </p:cNvPr>
          <p:cNvSpPr txBox="1"/>
          <p:nvPr/>
        </p:nvSpPr>
        <p:spPr>
          <a:xfrm>
            <a:off x="6262785" y="3844959"/>
            <a:ext cx="4638038" cy="1938992"/>
          </a:xfrm>
          <a:prstGeom prst="rect">
            <a:avLst/>
          </a:prstGeom>
          <a:noFill/>
        </p:spPr>
        <p:txBody>
          <a:bodyPr wrap="square" rtlCol="0">
            <a:spAutoFit/>
          </a:bodyPr>
          <a:lstStyle/>
          <a:p>
            <a:r>
              <a:rPr lang="de-DE" sz="4000" dirty="0">
                <a:solidFill>
                  <a:srgbClr val="E19E31"/>
                </a:solidFill>
                <a:latin typeface="Montserrat" panose="00000500000000000000" pitchFamily="2" charset="0"/>
              </a:rPr>
              <a:t>London bis zu 45%  Preiszuschlag</a:t>
            </a:r>
          </a:p>
        </p:txBody>
      </p:sp>
      <p:sp>
        <p:nvSpPr>
          <p:cNvPr id="20" name="Rechteck 19">
            <a:extLst>
              <a:ext uri="{FF2B5EF4-FFF2-40B4-BE49-F238E27FC236}">
                <a16:creationId xmlns:a16="http://schemas.microsoft.com/office/drawing/2014/main" id="{9134B9B1-1EE9-F226-38EC-1A4244D4F50B}"/>
              </a:ext>
            </a:extLst>
          </p:cNvPr>
          <p:cNvSpPr/>
          <p:nvPr/>
        </p:nvSpPr>
        <p:spPr>
          <a:xfrm>
            <a:off x="9780000" y="2450794"/>
            <a:ext cx="2412000" cy="207979"/>
          </a:xfrm>
          <a:prstGeom prst="rect">
            <a:avLst/>
          </a:prstGeom>
          <a:solidFill>
            <a:srgbClr val="FF000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Rechteck 20">
            <a:extLst>
              <a:ext uri="{FF2B5EF4-FFF2-40B4-BE49-F238E27FC236}">
                <a16:creationId xmlns:a16="http://schemas.microsoft.com/office/drawing/2014/main" id="{4C3DD0EB-BC33-4031-7DD5-09173C546C01}"/>
              </a:ext>
            </a:extLst>
          </p:cNvPr>
          <p:cNvSpPr/>
          <p:nvPr/>
        </p:nvSpPr>
        <p:spPr>
          <a:xfrm>
            <a:off x="9168000" y="2805062"/>
            <a:ext cx="3024000" cy="207979"/>
          </a:xfrm>
          <a:prstGeom prst="rect">
            <a:avLst/>
          </a:prstGeom>
          <a:solidFill>
            <a:srgbClr val="FF000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Rechteck 21">
            <a:extLst>
              <a:ext uri="{FF2B5EF4-FFF2-40B4-BE49-F238E27FC236}">
                <a16:creationId xmlns:a16="http://schemas.microsoft.com/office/drawing/2014/main" id="{4999ED32-5F67-1CA0-4C00-A71A80E36EB2}"/>
              </a:ext>
            </a:extLst>
          </p:cNvPr>
          <p:cNvSpPr/>
          <p:nvPr/>
        </p:nvSpPr>
        <p:spPr>
          <a:xfrm>
            <a:off x="6216873" y="1127029"/>
            <a:ext cx="2263351" cy="2770911"/>
          </a:xfrm>
          <a:prstGeom prst="rect">
            <a:avLst/>
          </a:prstGeom>
          <a:solidFill>
            <a:srgbClr val="FFFFB9">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a:extLst>
              <a:ext uri="{FF2B5EF4-FFF2-40B4-BE49-F238E27FC236}">
                <a16:creationId xmlns:a16="http://schemas.microsoft.com/office/drawing/2014/main" id="{2DAE1A0F-A686-3A05-7106-3A69A54679C3}"/>
              </a:ext>
            </a:extLst>
          </p:cNvPr>
          <p:cNvSpPr>
            <a:spLocks noGrp="1"/>
          </p:cNvSpPr>
          <p:nvPr>
            <p:ph type="sldNum" sz="quarter" idx="12"/>
          </p:nvPr>
        </p:nvSpPr>
        <p:spPr/>
        <p:txBody>
          <a:bodyPr/>
          <a:lstStyle/>
          <a:p>
            <a:fld id="{857995DA-8B72-4572-BCDF-0BE728073BE1}" type="slidenum">
              <a:rPr lang="de-DE" smtClean="0"/>
              <a:t>29</a:t>
            </a:fld>
            <a:endParaRPr lang="de-DE"/>
          </a:p>
        </p:txBody>
      </p:sp>
    </p:spTree>
    <p:extLst>
      <p:ext uri="{BB962C8B-B14F-4D97-AF65-F5344CB8AC3E}">
        <p14:creationId xmlns:p14="http://schemas.microsoft.com/office/powerpoint/2010/main" val="1512621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19E6C-5236-279D-811C-D9098BB10A76}"/>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D7406E2F-BDD9-4D01-12EE-AD7B42E516E1}"/>
              </a:ext>
            </a:extLst>
          </p:cNvPr>
          <p:cNvSpPr/>
          <p:nvPr/>
        </p:nvSpPr>
        <p:spPr>
          <a:xfrm>
            <a:off x="-1" y="-64477"/>
            <a:ext cx="12454759" cy="6986954"/>
          </a:xfrm>
          <a:prstGeom prst="rect">
            <a:avLst/>
          </a:prstGeom>
          <a:gradFill flip="none" rotWithShape="1">
            <a:gsLst>
              <a:gs pos="50000">
                <a:srgbClr val="26888A"/>
              </a:gs>
              <a:gs pos="33000">
                <a:srgbClr val="87B8B9"/>
              </a:gs>
              <a:gs pos="88000">
                <a:schemeClr val="tx1"/>
              </a:gs>
              <a:gs pos="5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3EC5A44D-3B57-D167-837A-E784BD23743F}"/>
              </a:ext>
            </a:extLst>
          </p:cNvPr>
          <p:cNvSpPr txBox="1"/>
          <p:nvPr/>
        </p:nvSpPr>
        <p:spPr>
          <a:xfrm>
            <a:off x="2002266" y="2792153"/>
            <a:ext cx="11125741" cy="1446550"/>
          </a:xfrm>
          <a:prstGeom prst="rect">
            <a:avLst/>
          </a:prstGeom>
          <a:noFill/>
        </p:spPr>
        <p:txBody>
          <a:bodyPr wrap="square" rtlCol="0">
            <a:spAutoFit/>
          </a:bodyPr>
          <a:lstStyle/>
          <a:p>
            <a:r>
              <a:rPr lang="de-DE" sz="4000"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Teil 1  : Vorstellung der Präsentation</a:t>
            </a:r>
          </a:p>
          <a:p>
            <a:endParaRPr lang="de-DE" sz="4800" dirty="0">
              <a:solidFill>
                <a:schemeClr val="bg1"/>
              </a:solidFill>
              <a:ea typeface="Calibri Light" panose="020F0302020204030204" pitchFamily="34" charset="0"/>
              <a:cs typeface="Calibri Light" panose="020F0302020204030204" pitchFamily="34" charset="0"/>
            </a:endParaRPr>
          </a:p>
        </p:txBody>
      </p:sp>
      <p:grpSp>
        <p:nvGrpSpPr>
          <p:cNvPr id="23" name="Gruppieren 22">
            <a:extLst>
              <a:ext uri="{FF2B5EF4-FFF2-40B4-BE49-F238E27FC236}">
                <a16:creationId xmlns:a16="http://schemas.microsoft.com/office/drawing/2014/main" id="{DE52BB3A-236F-A80B-F2E9-97A24EF9B553}"/>
              </a:ext>
            </a:extLst>
          </p:cNvPr>
          <p:cNvGrpSpPr/>
          <p:nvPr/>
        </p:nvGrpSpPr>
        <p:grpSpPr>
          <a:xfrm>
            <a:off x="766009" y="2634606"/>
            <a:ext cx="1090500" cy="1078411"/>
            <a:chOff x="-240790" y="2792896"/>
            <a:chExt cx="1460799" cy="1486769"/>
          </a:xfrm>
        </p:grpSpPr>
        <p:sp>
          <p:nvSpPr>
            <p:cNvPr id="20" name="Ellipse 19">
              <a:extLst>
                <a:ext uri="{FF2B5EF4-FFF2-40B4-BE49-F238E27FC236}">
                  <a16:creationId xmlns:a16="http://schemas.microsoft.com/office/drawing/2014/main" id="{F87C7DAE-A292-C408-543C-2607D456A7EB}"/>
                </a:ext>
              </a:extLst>
            </p:cNvPr>
            <p:cNvSpPr/>
            <p:nvPr/>
          </p:nvSpPr>
          <p:spPr>
            <a:xfrm>
              <a:off x="-1" y="3059668"/>
              <a:ext cx="979223" cy="953226"/>
            </a:xfrm>
            <a:prstGeom prst="ellipse">
              <a:avLst/>
            </a:prstGeom>
            <a:solidFill>
              <a:srgbClr val="FFC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Ellipse 20">
              <a:extLst>
                <a:ext uri="{FF2B5EF4-FFF2-40B4-BE49-F238E27FC236}">
                  <a16:creationId xmlns:a16="http://schemas.microsoft.com/office/drawing/2014/main" id="{2F9C9A47-74E3-0B97-4159-28B2DD29B728}"/>
                </a:ext>
              </a:extLst>
            </p:cNvPr>
            <p:cNvSpPr/>
            <p:nvPr/>
          </p:nvSpPr>
          <p:spPr>
            <a:xfrm>
              <a:off x="-240790" y="2792896"/>
              <a:ext cx="1460799" cy="148676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1" name="Grafik 10" descr="Haus mit einfarbiger Füllung">
            <a:extLst>
              <a:ext uri="{FF2B5EF4-FFF2-40B4-BE49-F238E27FC236}">
                <a16:creationId xmlns:a16="http://schemas.microsoft.com/office/drawing/2014/main" id="{71B40942-56B5-32A3-9FA7-933A6C5D63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054" y="2792153"/>
            <a:ext cx="678409" cy="678409"/>
          </a:xfrm>
          <a:prstGeom prst="rect">
            <a:avLst/>
          </a:prstGeom>
        </p:spPr>
      </p:pic>
      <p:sp>
        <p:nvSpPr>
          <p:cNvPr id="5" name="Ellipse 4">
            <a:extLst>
              <a:ext uri="{FF2B5EF4-FFF2-40B4-BE49-F238E27FC236}">
                <a16:creationId xmlns:a16="http://schemas.microsoft.com/office/drawing/2014/main" id="{78B5A6FA-1BBB-C878-F646-8B886DC55362}"/>
              </a:ext>
            </a:extLst>
          </p:cNvPr>
          <p:cNvSpPr/>
          <p:nvPr/>
        </p:nvSpPr>
        <p:spPr>
          <a:xfrm>
            <a:off x="2642028" y="4495160"/>
            <a:ext cx="922084" cy="92208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3BB14C40-A620-F9B9-8059-436E33890584}"/>
              </a:ext>
            </a:extLst>
          </p:cNvPr>
          <p:cNvSpPr/>
          <p:nvPr/>
        </p:nvSpPr>
        <p:spPr>
          <a:xfrm>
            <a:off x="3770301" y="4495160"/>
            <a:ext cx="922084" cy="92208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EE504856-8D28-8941-A761-043B70332310}"/>
              </a:ext>
            </a:extLst>
          </p:cNvPr>
          <p:cNvSpPr/>
          <p:nvPr/>
        </p:nvSpPr>
        <p:spPr>
          <a:xfrm>
            <a:off x="4898574" y="4495160"/>
            <a:ext cx="922084" cy="92208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AF861D85-218C-B258-B52C-7998D3D4E1A7}"/>
              </a:ext>
            </a:extLst>
          </p:cNvPr>
          <p:cNvSpPr/>
          <p:nvPr/>
        </p:nvSpPr>
        <p:spPr>
          <a:xfrm>
            <a:off x="6026847" y="4495160"/>
            <a:ext cx="922084" cy="92208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B15ABCA4-CCD9-B187-6B27-9CD32405388D}"/>
              </a:ext>
            </a:extLst>
          </p:cNvPr>
          <p:cNvSpPr/>
          <p:nvPr/>
        </p:nvSpPr>
        <p:spPr>
          <a:xfrm>
            <a:off x="8283393" y="4495160"/>
            <a:ext cx="922084" cy="92208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AC180B06-2302-C268-2D69-90B52B2C9B8A}"/>
              </a:ext>
            </a:extLst>
          </p:cNvPr>
          <p:cNvSpPr/>
          <p:nvPr/>
        </p:nvSpPr>
        <p:spPr>
          <a:xfrm>
            <a:off x="9411666" y="4495160"/>
            <a:ext cx="922084" cy="92208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9240B3FA-74A5-8D4F-8A0B-E89E6A667C6A}"/>
              </a:ext>
            </a:extLst>
          </p:cNvPr>
          <p:cNvSpPr/>
          <p:nvPr/>
        </p:nvSpPr>
        <p:spPr>
          <a:xfrm>
            <a:off x="10539939" y="4495160"/>
            <a:ext cx="922084" cy="92208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40B444A4-A7AF-4AB1-FF04-3F58FC3200FA}"/>
              </a:ext>
            </a:extLst>
          </p:cNvPr>
          <p:cNvSpPr/>
          <p:nvPr/>
        </p:nvSpPr>
        <p:spPr>
          <a:xfrm>
            <a:off x="1509208" y="4495160"/>
            <a:ext cx="922084" cy="92208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Grafik 14" descr="Goldener Schnitt mit einfarbiger Füllung">
            <a:extLst>
              <a:ext uri="{FF2B5EF4-FFF2-40B4-BE49-F238E27FC236}">
                <a16:creationId xmlns:a16="http://schemas.microsoft.com/office/drawing/2014/main" id="{EDF8DFE5-CB00-59F4-5889-DE17E4794E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9944" y="4705896"/>
            <a:ext cx="500612" cy="500612"/>
          </a:xfrm>
          <a:prstGeom prst="rect">
            <a:avLst/>
          </a:prstGeom>
        </p:spPr>
      </p:pic>
      <p:sp>
        <p:nvSpPr>
          <p:cNvPr id="18" name="Ellipse 17">
            <a:extLst>
              <a:ext uri="{FF2B5EF4-FFF2-40B4-BE49-F238E27FC236}">
                <a16:creationId xmlns:a16="http://schemas.microsoft.com/office/drawing/2014/main" id="{E1BC879B-1355-6C09-4425-C7E832124F6F}"/>
              </a:ext>
            </a:extLst>
          </p:cNvPr>
          <p:cNvSpPr/>
          <p:nvPr/>
        </p:nvSpPr>
        <p:spPr>
          <a:xfrm>
            <a:off x="1618353" y="4618104"/>
            <a:ext cx="703794" cy="676195"/>
          </a:xfrm>
          <a:prstGeom prst="ellipse">
            <a:avLst/>
          </a:prstGeom>
          <a:noFill/>
          <a:ln w="28575">
            <a:solidFill>
              <a:srgbClr val="F8BB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4283ABB5-D733-90E6-86C1-A2CFEE76736B}"/>
              </a:ext>
            </a:extLst>
          </p:cNvPr>
          <p:cNvSpPr/>
          <p:nvPr/>
        </p:nvSpPr>
        <p:spPr>
          <a:xfrm>
            <a:off x="2751173" y="4618103"/>
            <a:ext cx="703794" cy="676195"/>
          </a:xfrm>
          <a:prstGeom prst="ellipse">
            <a:avLst/>
          </a:prstGeom>
          <a:noFill/>
          <a:ln w="28575">
            <a:solidFill>
              <a:srgbClr val="F8BB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8CA42932-2BA4-0E66-7AC9-C2A80CA37642}"/>
              </a:ext>
            </a:extLst>
          </p:cNvPr>
          <p:cNvSpPr/>
          <p:nvPr/>
        </p:nvSpPr>
        <p:spPr>
          <a:xfrm>
            <a:off x="3883993" y="4618102"/>
            <a:ext cx="703794" cy="676195"/>
          </a:xfrm>
          <a:prstGeom prst="ellipse">
            <a:avLst/>
          </a:prstGeom>
          <a:noFill/>
          <a:ln w="28575">
            <a:solidFill>
              <a:srgbClr val="F8BB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98F3FD2F-5F3E-4960-C223-7A4ABDBE816F}"/>
              </a:ext>
            </a:extLst>
          </p:cNvPr>
          <p:cNvSpPr/>
          <p:nvPr/>
        </p:nvSpPr>
        <p:spPr>
          <a:xfrm>
            <a:off x="5016813" y="4618101"/>
            <a:ext cx="703794" cy="676195"/>
          </a:xfrm>
          <a:prstGeom prst="ellipse">
            <a:avLst/>
          </a:prstGeom>
          <a:noFill/>
          <a:ln w="28575">
            <a:solidFill>
              <a:srgbClr val="F8BB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ECE74BA9-1FEF-F270-6700-B381EBC64093}"/>
              </a:ext>
            </a:extLst>
          </p:cNvPr>
          <p:cNvSpPr/>
          <p:nvPr/>
        </p:nvSpPr>
        <p:spPr>
          <a:xfrm>
            <a:off x="6138087" y="4618089"/>
            <a:ext cx="703794" cy="676195"/>
          </a:xfrm>
          <a:prstGeom prst="ellipse">
            <a:avLst/>
          </a:prstGeom>
          <a:noFill/>
          <a:ln w="28575">
            <a:solidFill>
              <a:srgbClr val="F8BB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DF4F9B15-94D4-9A51-3E00-FE8FDCC4A812}"/>
              </a:ext>
            </a:extLst>
          </p:cNvPr>
          <p:cNvSpPr/>
          <p:nvPr/>
        </p:nvSpPr>
        <p:spPr>
          <a:xfrm>
            <a:off x="8392221" y="4618098"/>
            <a:ext cx="703794" cy="676195"/>
          </a:xfrm>
          <a:prstGeom prst="ellipse">
            <a:avLst/>
          </a:prstGeom>
          <a:noFill/>
          <a:ln w="28575">
            <a:solidFill>
              <a:srgbClr val="F8BB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E21F1DC8-CB59-0614-B752-0A846D9B2873}"/>
              </a:ext>
            </a:extLst>
          </p:cNvPr>
          <p:cNvSpPr/>
          <p:nvPr/>
        </p:nvSpPr>
        <p:spPr>
          <a:xfrm>
            <a:off x="9517357" y="4625781"/>
            <a:ext cx="703794" cy="676195"/>
          </a:xfrm>
          <a:prstGeom prst="ellipse">
            <a:avLst/>
          </a:prstGeom>
          <a:noFill/>
          <a:ln w="28575">
            <a:solidFill>
              <a:srgbClr val="F8BB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Ellipse 28">
            <a:extLst>
              <a:ext uri="{FF2B5EF4-FFF2-40B4-BE49-F238E27FC236}">
                <a16:creationId xmlns:a16="http://schemas.microsoft.com/office/drawing/2014/main" id="{AB65DFAF-FEA0-6CEC-B72B-F3F9C0A10638}"/>
              </a:ext>
            </a:extLst>
          </p:cNvPr>
          <p:cNvSpPr/>
          <p:nvPr/>
        </p:nvSpPr>
        <p:spPr>
          <a:xfrm>
            <a:off x="10670865" y="4608048"/>
            <a:ext cx="676089" cy="676195"/>
          </a:xfrm>
          <a:prstGeom prst="ellipse">
            <a:avLst/>
          </a:prstGeom>
          <a:noFill/>
          <a:ln w="28575">
            <a:solidFill>
              <a:srgbClr val="F8BB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1" name="Grafik 30" descr="Geld mit einfarbiger Füllung">
            <a:extLst>
              <a:ext uri="{FF2B5EF4-FFF2-40B4-BE49-F238E27FC236}">
                <a16:creationId xmlns:a16="http://schemas.microsoft.com/office/drawing/2014/main" id="{ECBF3DE0-98CB-3BCE-9D75-D9FECFFBDD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0545" y="4692737"/>
            <a:ext cx="497726" cy="497726"/>
          </a:xfrm>
          <a:prstGeom prst="rect">
            <a:avLst/>
          </a:prstGeom>
        </p:spPr>
      </p:pic>
      <p:pic>
        <p:nvPicPr>
          <p:cNvPr id="33" name="Grafik 32" descr="Start mit einfarbiger Füllung">
            <a:extLst>
              <a:ext uri="{FF2B5EF4-FFF2-40B4-BE49-F238E27FC236}">
                <a16:creationId xmlns:a16="http://schemas.microsoft.com/office/drawing/2014/main" id="{129027D3-76A4-778C-6930-EF71674C8E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61510" y="4616226"/>
            <a:ext cx="614400" cy="614400"/>
          </a:xfrm>
          <a:prstGeom prst="rect">
            <a:avLst/>
          </a:prstGeom>
        </p:spPr>
      </p:pic>
      <p:pic>
        <p:nvPicPr>
          <p:cNvPr id="37" name="Grafik 36" descr="Medaille mit einfarbiger Füllung">
            <a:extLst>
              <a:ext uri="{FF2B5EF4-FFF2-40B4-BE49-F238E27FC236}">
                <a16:creationId xmlns:a16="http://schemas.microsoft.com/office/drawing/2014/main" id="{7343AB5F-0D18-A339-90DF-2BD13C8A8D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2045" y="4713548"/>
            <a:ext cx="520832" cy="520832"/>
          </a:xfrm>
          <a:prstGeom prst="rect">
            <a:avLst/>
          </a:prstGeom>
        </p:spPr>
      </p:pic>
      <p:pic>
        <p:nvPicPr>
          <p:cNvPr id="39" name="Grafik 38" descr="Besprechung mit einfarbiger Füllung">
            <a:extLst>
              <a:ext uri="{FF2B5EF4-FFF2-40B4-BE49-F238E27FC236}">
                <a16:creationId xmlns:a16="http://schemas.microsoft.com/office/drawing/2014/main" id="{E1EC3F09-6B49-7211-1F9E-D28E964A81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6217" y="4703025"/>
            <a:ext cx="503483" cy="503483"/>
          </a:xfrm>
          <a:prstGeom prst="rect">
            <a:avLst/>
          </a:prstGeom>
        </p:spPr>
      </p:pic>
      <p:sp>
        <p:nvSpPr>
          <p:cNvPr id="9" name="Ellipse 8">
            <a:extLst>
              <a:ext uri="{FF2B5EF4-FFF2-40B4-BE49-F238E27FC236}">
                <a16:creationId xmlns:a16="http://schemas.microsoft.com/office/drawing/2014/main" id="{0AAE19C7-5FCF-F4BF-C967-2ABEA53C3524}"/>
              </a:ext>
            </a:extLst>
          </p:cNvPr>
          <p:cNvSpPr/>
          <p:nvPr/>
        </p:nvSpPr>
        <p:spPr>
          <a:xfrm>
            <a:off x="7155120" y="4480558"/>
            <a:ext cx="922084" cy="922084"/>
          </a:xfrm>
          <a:prstGeom prst="ellipse">
            <a:avLst/>
          </a:prstGeom>
          <a:solidFill>
            <a:srgbClr val="26888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descr="Eimer und Wischmopp mit einfarbiger Füllung">
            <a:extLst>
              <a:ext uri="{FF2B5EF4-FFF2-40B4-BE49-F238E27FC236}">
                <a16:creationId xmlns:a16="http://schemas.microsoft.com/office/drawing/2014/main" id="{B2A03281-4B9F-CE10-29A9-2D121C98300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22658" y="4680948"/>
            <a:ext cx="484956" cy="484956"/>
          </a:xfrm>
          <a:prstGeom prst="rect">
            <a:avLst/>
          </a:prstGeom>
        </p:spPr>
      </p:pic>
      <p:pic>
        <p:nvPicPr>
          <p:cNvPr id="43" name="Grafik 42" descr="Nudeln mit einfarbiger Füllung">
            <a:extLst>
              <a:ext uri="{FF2B5EF4-FFF2-40B4-BE49-F238E27FC236}">
                <a16:creationId xmlns:a16="http://schemas.microsoft.com/office/drawing/2014/main" id="{1848ECDF-970B-5464-C1B9-A88BC23891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45115" y="4713548"/>
            <a:ext cx="490922" cy="490922"/>
          </a:xfrm>
          <a:prstGeom prst="rect">
            <a:avLst/>
          </a:prstGeom>
        </p:spPr>
      </p:pic>
      <p:pic>
        <p:nvPicPr>
          <p:cNvPr id="55" name="Grafik 54" descr="Zug mit einfarbiger Füllung">
            <a:extLst>
              <a:ext uri="{FF2B5EF4-FFF2-40B4-BE49-F238E27FC236}">
                <a16:creationId xmlns:a16="http://schemas.microsoft.com/office/drawing/2014/main" id="{BA621C05-0B2F-5204-EB81-6E1CDC30F7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8346" y="4713548"/>
            <a:ext cx="481815" cy="481815"/>
          </a:xfrm>
          <a:prstGeom prst="rect">
            <a:avLst/>
          </a:prstGeom>
        </p:spPr>
      </p:pic>
      <p:pic>
        <p:nvPicPr>
          <p:cNvPr id="56" name="Grafik 55" descr="Server mit einfarbiger Füllung">
            <a:extLst>
              <a:ext uri="{FF2B5EF4-FFF2-40B4-BE49-F238E27FC236}">
                <a16:creationId xmlns:a16="http://schemas.microsoft.com/office/drawing/2014/main" id="{377F23A4-2EF5-B77C-9403-687D829605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02980" y="4732826"/>
            <a:ext cx="482275" cy="482275"/>
          </a:xfrm>
          <a:prstGeom prst="rect">
            <a:avLst/>
          </a:prstGeom>
        </p:spPr>
      </p:pic>
      <p:sp>
        <p:nvSpPr>
          <p:cNvPr id="26" name="Ellipse 25">
            <a:extLst>
              <a:ext uri="{FF2B5EF4-FFF2-40B4-BE49-F238E27FC236}">
                <a16:creationId xmlns:a16="http://schemas.microsoft.com/office/drawing/2014/main" id="{337162F1-8253-8C73-596B-269CAE20627B}"/>
              </a:ext>
            </a:extLst>
          </p:cNvPr>
          <p:cNvSpPr/>
          <p:nvPr/>
        </p:nvSpPr>
        <p:spPr>
          <a:xfrm>
            <a:off x="7264265" y="4608048"/>
            <a:ext cx="703794" cy="676195"/>
          </a:xfrm>
          <a:prstGeom prst="ellipse">
            <a:avLst/>
          </a:prstGeom>
          <a:noFill/>
          <a:ln w="28575">
            <a:solidFill>
              <a:srgbClr val="F8BB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Foliennummernplatzhalter 13">
            <a:extLst>
              <a:ext uri="{FF2B5EF4-FFF2-40B4-BE49-F238E27FC236}">
                <a16:creationId xmlns:a16="http://schemas.microsoft.com/office/drawing/2014/main" id="{E010F65A-8447-363D-BDA8-51CA5D7290B9}"/>
              </a:ext>
            </a:extLst>
          </p:cNvPr>
          <p:cNvSpPr>
            <a:spLocks noGrp="1"/>
          </p:cNvSpPr>
          <p:nvPr>
            <p:ph type="sldNum" sz="quarter" idx="12"/>
          </p:nvPr>
        </p:nvSpPr>
        <p:spPr/>
        <p:txBody>
          <a:bodyPr/>
          <a:lstStyle/>
          <a:p>
            <a:fld id="{857995DA-8B72-4572-BCDF-0BE728073BE1}" type="slidenum">
              <a:rPr lang="de-DE" smtClean="0"/>
              <a:t>3</a:t>
            </a:fld>
            <a:endParaRPr lang="de-DE"/>
          </a:p>
        </p:txBody>
      </p:sp>
    </p:spTree>
    <p:extLst>
      <p:ext uri="{BB962C8B-B14F-4D97-AF65-F5344CB8AC3E}">
        <p14:creationId xmlns:p14="http://schemas.microsoft.com/office/powerpoint/2010/main" val="2331739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36249B-BD1F-FCF9-AADC-D709D1DE2571}"/>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1CB6B8EE-0E0C-2794-D5DA-13FB7D9C5D59}"/>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 name="Gruppieren 9">
            <a:extLst>
              <a:ext uri="{FF2B5EF4-FFF2-40B4-BE49-F238E27FC236}">
                <a16:creationId xmlns:a16="http://schemas.microsoft.com/office/drawing/2014/main" id="{D1128066-09B8-6804-E292-CEFFBE62239B}"/>
              </a:ext>
            </a:extLst>
          </p:cNvPr>
          <p:cNvGrpSpPr/>
          <p:nvPr/>
        </p:nvGrpSpPr>
        <p:grpSpPr>
          <a:xfrm>
            <a:off x="1210962" y="1050324"/>
            <a:ext cx="9774195" cy="5407433"/>
            <a:chOff x="1025236" y="249383"/>
            <a:chExt cx="10141528" cy="6262254"/>
          </a:xfrm>
        </p:grpSpPr>
        <p:pic>
          <p:nvPicPr>
            <p:cNvPr id="4" name="Grafik 3">
              <a:extLst>
                <a:ext uri="{FF2B5EF4-FFF2-40B4-BE49-F238E27FC236}">
                  <a16:creationId xmlns:a16="http://schemas.microsoft.com/office/drawing/2014/main" id="{0442F7B2-751F-F57B-0240-C7D4E05301C8}"/>
                </a:ext>
              </a:extLst>
            </p:cNvPr>
            <p:cNvPicPr>
              <a:picLocks noChangeAspect="1"/>
            </p:cNvPicPr>
            <p:nvPr/>
          </p:nvPicPr>
          <p:blipFill>
            <a:blip r:embed="rId3">
              <a:alphaModFix amt="85000"/>
            </a:blip>
            <a:stretch>
              <a:fillRect/>
            </a:stretch>
          </p:blipFill>
          <p:spPr>
            <a:xfrm>
              <a:off x="1376569" y="609600"/>
              <a:ext cx="9438862" cy="5638800"/>
            </a:xfrm>
            <a:prstGeom prst="rect">
              <a:avLst/>
            </a:prstGeom>
          </p:spPr>
        </p:pic>
        <p:sp>
          <p:nvSpPr>
            <p:cNvPr id="7" name="Rechteck 6">
              <a:extLst>
                <a:ext uri="{FF2B5EF4-FFF2-40B4-BE49-F238E27FC236}">
                  <a16:creationId xmlns:a16="http://schemas.microsoft.com/office/drawing/2014/main" id="{EF014EEE-0711-9F93-E0E1-79A5B27782AC}"/>
                </a:ext>
              </a:extLst>
            </p:cNvPr>
            <p:cNvSpPr/>
            <p:nvPr/>
          </p:nvSpPr>
          <p:spPr>
            <a:xfrm>
              <a:off x="1025236" y="249383"/>
              <a:ext cx="10141528" cy="6262254"/>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 name="Textfeld 10">
            <a:extLst>
              <a:ext uri="{FF2B5EF4-FFF2-40B4-BE49-F238E27FC236}">
                <a16:creationId xmlns:a16="http://schemas.microsoft.com/office/drawing/2014/main" id="{286E0028-7F39-8DE8-874B-3C3FBD5AB451}"/>
              </a:ext>
            </a:extLst>
          </p:cNvPr>
          <p:cNvSpPr txBox="1"/>
          <p:nvPr/>
        </p:nvSpPr>
        <p:spPr>
          <a:xfrm>
            <a:off x="919547" y="299800"/>
            <a:ext cx="10555761" cy="523220"/>
          </a:xfrm>
          <a:prstGeom prst="rect">
            <a:avLst/>
          </a:prstGeom>
          <a:noFill/>
        </p:spPr>
        <p:txBody>
          <a:bodyPr wrap="square" rtlCol="0">
            <a:spAutoFit/>
          </a:bodyPr>
          <a:lstStyle/>
          <a:p>
            <a:r>
              <a:rPr lang="de-DE" sz="2800" dirty="0">
                <a:latin typeface="Montserrat" panose="00000500000000000000" pitchFamily="2" charset="0"/>
              </a:rPr>
              <a:t>Durchschnittspreise  Metro – nah vs. Metro – fern je Stadt</a:t>
            </a:r>
          </a:p>
        </p:txBody>
      </p:sp>
      <p:sp>
        <p:nvSpPr>
          <p:cNvPr id="2" name="Foliennummernplatzhalter 1">
            <a:extLst>
              <a:ext uri="{FF2B5EF4-FFF2-40B4-BE49-F238E27FC236}">
                <a16:creationId xmlns:a16="http://schemas.microsoft.com/office/drawing/2014/main" id="{3F88E52B-9017-B3D7-0628-99896A9F9D2B}"/>
              </a:ext>
            </a:extLst>
          </p:cNvPr>
          <p:cNvSpPr>
            <a:spLocks noGrp="1"/>
          </p:cNvSpPr>
          <p:nvPr>
            <p:ph type="sldNum" sz="quarter" idx="12"/>
          </p:nvPr>
        </p:nvSpPr>
        <p:spPr/>
        <p:txBody>
          <a:bodyPr/>
          <a:lstStyle/>
          <a:p>
            <a:fld id="{857995DA-8B72-4572-BCDF-0BE728073BE1}" type="slidenum">
              <a:rPr lang="de-DE" smtClean="0"/>
              <a:t>30</a:t>
            </a:fld>
            <a:endParaRPr lang="de-DE"/>
          </a:p>
        </p:txBody>
      </p:sp>
    </p:spTree>
    <p:extLst>
      <p:ext uri="{BB962C8B-B14F-4D97-AF65-F5344CB8AC3E}">
        <p14:creationId xmlns:p14="http://schemas.microsoft.com/office/powerpoint/2010/main" val="357758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911B282C-A164-98AC-E9F1-D1609B41B8BE}"/>
              </a:ext>
            </a:extLst>
          </p:cNvPr>
          <p:cNvSpPr/>
          <p:nvPr/>
        </p:nvSpPr>
        <p:spPr>
          <a:xfrm>
            <a:off x="-419725" y="0"/>
            <a:ext cx="12861561" cy="7150308"/>
          </a:xfrm>
          <a:prstGeom prst="rect">
            <a:avLst/>
          </a:prstGeom>
          <a:gradFill>
            <a:gsLst>
              <a:gs pos="33000">
                <a:srgbClr val="26888A"/>
              </a:gs>
              <a:gs pos="22000">
                <a:srgbClr val="87B8B9"/>
              </a:gs>
              <a:gs pos="68000">
                <a:schemeClr val="tx1"/>
              </a:gs>
              <a:gs pos="5000">
                <a:schemeClr val="bg1"/>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0B02E672-C095-62DB-08CC-6BEFE0B34F3C}"/>
              </a:ext>
            </a:extLst>
          </p:cNvPr>
          <p:cNvSpPr/>
          <p:nvPr/>
        </p:nvSpPr>
        <p:spPr>
          <a:xfrm>
            <a:off x="-419725" y="1109272"/>
            <a:ext cx="12843669" cy="2596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Ein Bild, das Geschirr, Unterteller, Kaffeetasse, Serviergeschirr enthält.&#10;&#10;KI-generierte Inhalte können fehlerhaft sein.">
            <a:extLst>
              <a:ext uri="{FF2B5EF4-FFF2-40B4-BE49-F238E27FC236}">
                <a16:creationId xmlns:a16="http://schemas.microsoft.com/office/drawing/2014/main" id="{C6E5C1CB-98EF-709A-0C70-7645544AE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60" y="437367"/>
            <a:ext cx="3366730" cy="5983265"/>
          </a:xfrm>
          <a:prstGeom prst="rect">
            <a:avLst/>
          </a:prstGeom>
          <a:effectLst>
            <a:outerShdw blurRad="50800" dist="38100" dir="13500000" algn="br" rotWithShape="0">
              <a:prstClr val="black">
                <a:alpha val="40000"/>
              </a:prstClr>
            </a:outerShdw>
          </a:effectLst>
        </p:spPr>
      </p:pic>
      <p:pic>
        <p:nvPicPr>
          <p:cNvPr id="21" name="Grafik 20" descr="Ein Bild, das Person, Kleidung, Im Haus, Geschirr enthält.">
            <a:extLst>
              <a:ext uri="{FF2B5EF4-FFF2-40B4-BE49-F238E27FC236}">
                <a16:creationId xmlns:a16="http://schemas.microsoft.com/office/drawing/2014/main" id="{E6127C3F-6959-8CB8-4895-022609724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738" y="437367"/>
            <a:ext cx="3458134" cy="6147794"/>
          </a:xfrm>
          <a:prstGeom prst="rect">
            <a:avLst/>
          </a:prstGeom>
          <a:effectLst>
            <a:outerShdw blurRad="50800" dist="38100" dir="8100000" algn="tr" rotWithShape="0">
              <a:prstClr val="black">
                <a:alpha val="40000"/>
              </a:prstClr>
            </a:outerShdw>
          </a:effectLst>
        </p:spPr>
      </p:pic>
      <p:pic>
        <p:nvPicPr>
          <p:cNvPr id="29" name="Grafik 28" descr="Ein Bild, das Essen, Gebäude, Fastfood, Pizza enthält.">
            <a:extLst>
              <a:ext uri="{FF2B5EF4-FFF2-40B4-BE49-F238E27FC236}">
                <a16:creationId xmlns:a16="http://schemas.microsoft.com/office/drawing/2014/main" id="{AEE1C053-6A67-394C-7DAC-6D4345492C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5678" y="437367"/>
            <a:ext cx="3814972" cy="6038644"/>
          </a:xfrm>
          <a:prstGeom prst="rect">
            <a:avLst/>
          </a:prstGeom>
          <a:effectLst>
            <a:outerShdw blurRad="50800" dist="38100" dir="8100000" algn="tr" rotWithShape="0">
              <a:prstClr val="black">
                <a:alpha val="40000"/>
              </a:prstClr>
            </a:outerShdw>
          </a:effectLst>
        </p:spPr>
      </p:pic>
      <p:sp>
        <p:nvSpPr>
          <p:cNvPr id="30" name="Rechteck 29">
            <a:extLst>
              <a:ext uri="{FF2B5EF4-FFF2-40B4-BE49-F238E27FC236}">
                <a16:creationId xmlns:a16="http://schemas.microsoft.com/office/drawing/2014/main" id="{1BDA1325-CE8E-9BB2-4A90-8A9E24A6AA75}"/>
              </a:ext>
            </a:extLst>
          </p:cNvPr>
          <p:cNvSpPr/>
          <p:nvPr/>
        </p:nvSpPr>
        <p:spPr>
          <a:xfrm>
            <a:off x="-437617" y="4032354"/>
            <a:ext cx="12861561" cy="3117954"/>
          </a:xfrm>
          <a:prstGeom prst="rect">
            <a:avLst/>
          </a:prstGeom>
          <a:gradFill flip="none" rotWithShape="1">
            <a:gsLst>
              <a:gs pos="100000">
                <a:srgbClr val="26888A">
                  <a:alpha val="0"/>
                </a:srgbClr>
              </a:gs>
              <a:gs pos="67000">
                <a:schemeClr val="tx1">
                  <a:alpha val="56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E612183D-5DFD-B345-29D8-62F097415E82}"/>
              </a:ext>
            </a:extLst>
          </p:cNvPr>
          <p:cNvSpPr txBox="1"/>
          <p:nvPr/>
        </p:nvSpPr>
        <p:spPr>
          <a:xfrm>
            <a:off x="1241685" y="5507943"/>
            <a:ext cx="10644455" cy="1077218"/>
          </a:xfrm>
          <a:prstGeom prst="rect">
            <a:avLst/>
          </a:prstGeom>
          <a:noFill/>
        </p:spPr>
        <p:txBody>
          <a:bodyPr wrap="square" rtlCol="0">
            <a:spAutoFit/>
          </a:bodyPr>
          <a:lstStyle/>
          <a:p>
            <a:r>
              <a:rPr lang="de-DE" sz="3200" dirty="0">
                <a:solidFill>
                  <a:srgbClr val="FCBB04"/>
                </a:solidFill>
                <a:latin typeface="Montserrat" panose="00000500000000000000" pitchFamily="2" charset="0"/>
              </a:rPr>
              <a:t>Städte wie Rom, Barcelona,Paris punkten mit hohen Attraktivitäts – und Restaurant – Werten </a:t>
            </a:r>
          </a:p>
        </p:txBody>
      </p:sp>
      <p:sp>
        <p:nvSpPr>
          <p:cNvPr id="2" name="Foliennummernplatzhalter 1">
            <a:extLst>
              <a:ext uri="{FF2B5EF4-FFF2-40B4-BE49-F238E27FC236}">
                <a16:creationId xmlns:a16="http://schemas.microsoft.com/office/drawing/2014/main" id="{3BC2808C-6137-D548-CFC1-4FF44A167769}"/>
              </a:ext>
            </a:extLst>
          </p:cNvPr>
          <p:cNvSpPr>
            <a:spLocks noGrp="1"/>
          </p:cNvSpPr>
          <p:nvPr>
            <p:ph type="sldNum" sz="quarter" idx="12"/>
          </p:nvPr>
        </p:nvSpPr>
        <p:spPr/>
        <p:txBody>
          <a:bodyPr/>
          <a:lstStyle/>
          <a:p>
            <a:fld id="{857995DA-8B72-4572-BCDF-0BE728073BE1}" type="slidenum">
              <a:rPr lang="de-DE" smtClean="0"/>
              <a:t>31</a:t>
            </a:fld>
            <a:endParaRPr lang="de-DE"/>
          </a:p>
        </p:txBody>
      </p:sp>
    </p:spTree>
    <p:extLst>
      <p:ext uri="{BB962C8B-B14F-4D97-AF65-F5344CB8AC3E}">
        <p14:creationId xmlns:p14="http://schemas.microsoft.com/office/powerpoint/2010/main" val="52018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C25CC-1F4F-427F-3E8B-83DBEDFD362C}"/>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2401E6F4-19E1-C947-4928-5986AADC7A05}"/>
              </a:ext>
            </a:extLst>
          </p:cNvPr>
          <p:cNvSpPr/>
          <p:nvPr/>
        </p:nvSpPr>
        <p:spPr>
          <a:xfrm>
            <a:off x="-262467" y="-228600"/>
            <a:ext cx="12716933" cy="7315200"/>
          </a:xfrm>
          <a:prstGeom prst="rect">
            <a:avLst/>
          </a:prstGeom>
          <a:gradFill>
            <a:gsLst>
              <a:gs pos="33000">
                <a:srgbClr val="26888A"/>
              </a:gs>
              <a:gs pos="22000">
                <a:srgbClr val="87B8B9"/>
              </a:gs>
              <a:gs pos="68000">
                <a:schemeClr val="tx1"/>
              </a:gs>
              <a:gs pos="5000">
                <a:schemeClr val="bg1"/>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E899143C-9C51-1353-DAEF-084BE227E4F5}"/>
              </a:ext>
            </a:extLst>
          </p:cNvPr>
          <p:cNvPicPr>
            <a:picLocks noChangeAspect="1"/>
          </p:cNvPicPr>
          <p:nvPr/>
        </p:nvPicPr>
        <p:blipFill>
          <a:blip r:embed="rId3"/>
          <a:stretch>
            <a:fillRect/>
          </a:stretch>
        </p:blipFill>
        <p:spPr>
          <a:xfrm>
            <a:off x="1465546" y="1338005"/>
            <a:ext cx="9674268" cy="4782166"/>
          </a:xfrm>
          <a:prstGeom prst="rect">
            <a:avLst/>
          </a:prstGeom>
        </p:spPr>
      </p:pic>
      <p:sp>
        <p:nvSpPr>
          <p:cNvPr id="6" name="Textfeld 5">
            <a:extLst>
              <a:ext uri="{FF2B5EF4-FFF2-40B4-BE49-F238E27FC236}">
                <a16:creationId xmlns:a16="http://schemas.microsoft.com/office/drawing/2014/main" id="{49ECA58D-C851-444D-47C6-2C6D0D660898}"/>
              </a:ext>
            </a:extLst>
          </p:cNvPr>
          <p:cNvSpPr txBox="1"/>
          <p:nvPr/>
        </p:nvSpPr>
        <p:spPr>
          <a:xfrm>
            <a:off x="2091846" y="252799"/>
            <a:ext cx="8705589" cy="646331"/>
          </a:xfrm>
          <a:prstGeom prst="rect">
            <a:avLst/>
          </a:prstGeom>
          <a:noFill/>
        </p:spPr>
        <p:txBody>
          <a:bodyPr wrap="square" rtlCol="0">
            <a:spAutoFit/>
          </a:bodyPr>
          <a:lstStyle/>
          <a:p>
            <a:r>
              <a:rPr lang="de-DE" sz="3600" dirty="0">
                <a:solidFill>
                  <a:schemeClr val="accent1">
                    <a:lumMod val="50000"/>
                  </a:schemeClr>
                </a:solidFill>
                <a:latin typeface="Montserrat" panose="00000500000000000000" pitchFamily="2" charset="0"/>
              </a:rPr>
              <a:t>Attraktivität und Restaurant Index</a:t>
            </a:r>
          </a:p>
        </p:txBody>
      </p:sp>
      <p:sp>
        <p:nvSpPr>
          <p:cNvPr id="7" name="Rechteck 6">
            <a:extLst>
              <a:ext uri="{FF2B5EF4-FFF2-40B4-BE49-F238E27FC236}">
                <a16:creationId xmlns:a16="http://schemas.microsoft.com/office/drawing/2014/main" id="{74103889-C716-00CE-BA59-5AE9BAD36CBD}"/>
              </a:ext>
            </a:extLst>
          </p:cNvPr>
          <p:cNvSpPr/>
          <p:nvPr/>
        </p:nvSpPr>
        <p:spPr>
          <a:xfrm>
            <a:off x="1242165" y="1095491"/>
            <a:ext cx="10121030" cy="5267195"/>
          </a:xfrm>
          <a:prstGeom prst="rect">
            <a:avLst/>
          </a:prstGeom>
          <a:no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a:extLst>
              <a:ext uri="{FF2B5EF4-FFF2-40B4-BE49-F238E27FC236}">
                <a16:creationId xmlns:a16="http://schemas.microsoft.com/office/drawing/2014/main" id="{830F46CC-3058-4895-B0FA-856B377B9A98}"/>
              </a:ext>
            </a:extLst>
          </p:cNvPr>
          <p:cNvSpPr>
            <a:spLocks noGrp="1"/>
          </p:cNvSpPr>
          <p:nvPr>
            <p:ph type="sldNum" sz="quarter" idx="12"/>
          </p:nvPr>
        </p:nvSpPr>
        <p:spPr/>
        <p:txBody>
          <a:bodyPr/>
          <a:lstStyle/>
          <a:p>
            <a:fld id="{857995DA-8B72-4572-BCDF-0BE728073BE1}" type="slidenum">
              <a:rPr lang="de-DE" smtClean="0"/>
              <a:t>32</a:t>
            </a:fld>
            <a:endParaRPr lang="de-DE"/>
          </a:p>
        </p:txBody>
      </p:sp>
    </p:spTree>
    <p:extLst>
      <p:ext uri="{BB962C8B-B14F-4D97-AF65-F5344CB8AC3E}">
        <p14:creationId xmlns:p14="http://schemas.microsoft.com/office/powerpoint/2010/main" val="56867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4C139-D15D-FCA6-7DE8-7B04A3071F5B}"/>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3474B3A7-FCA2-A1E8-A0CD-9EC72E8AA029}"/>
              </a:ext>
            </a:extLst>
          </p:cNvPr>
          <p:cNvSpPr/>
          <p:nvPr/>
        </p:nvSpPr>
        <p:spPr>
          <a:xfrm>
            <a:off x="-479258" y="-615430"/>
            <a:ext cx="13150516" cy="7519737"/>
          </a:xfrm>
          <a:prstGeom prst="rect">
            <a:avLst/>
          </a:prstGeom>
          <a:gradFill>
            <a:gsLst>
              <a:gs pos="46000">
                <a:srgbClr val="26888A"/>
              </a:gs>
              <a:gs pos="9000">
                <a:srgbClr val="87B8B9"/>
              </a:gs>
              <a:gs pos="88000">
                <a:schemeClr val="tx1"/>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Foliennummernplatzhalter 1">
            <a:extLst>
              <a:ext uri="{FF2B5EF4-FFF2-40B4-BE49-F238E27FC236}">
                <a16:creationId xmlns:a16="http://schemas.microsoft.com/office/drawing/2014/main" id="{8D7D6681-0B70-2D4D-0019-A114BCCDF072}"/>
              </a:ext>
            </a:extLst>
          </p:cNvPr>
          <p:cNvSpPr>
            <a:spLocks noGrp="1"/>
          </p:cNvSpPr>
          <p:nvPr>
            <p:ph type="sldNum" sz="quarter" idx="12"/>
          </p:nvPr>
        </p:nvSpPr>
        <p:spPr/>
        <p:txBody>
          <a:bodyPr/>
          <a:lstStyle/>
          <a:p>
            <a:fld id="{857995DA-8B72-4572-BCDF-0BE728073BE1}" type="slidenum">
              <a:rPr lang="de-DE" smtClean="0"/>
              <a:t>33</a:t>
            </a:fld>
            <a:endParaRPr lang="de-DE"/>
          </a:p>
        </p:txBody>
      </p:sp>
      <p:sp>
        <p:nvSpPr>
          <p:cNvPr id="8" name="Ellipse 7">
            <a:extLst>
              <a:ext uri="{FF2B5EF4-FFF2-40B4-BE49-F238E27FC236}">
                <a16:creationId xmlns:a16="http://schemas.microsoft.com/office/drawing/2014/main" id="{DB6AE55C-1B5E-A3B2-9172-1692E514340C}"/>
              </a:ext>
            </a:extLst>
          </p:cNvPr>
          <p:cNvSpPr/>
          <p:nvPr/>
        </p:nvSpPr>
        <p:spPr>
          <a:xfrm>
            <a:off x="9198971" y="-280955"/>
            <a:ext cx="2880000" cy="2880000"/>
          </a:xfrm>
          <a:prstGeom prst="ellipse">
            <a:avLst/>
          </a:prstGeom>
          <a:solidFill>
            <a:srgbClr val="0E3334">
              <a:alpha val="50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83E12068-C0CB-CE96-E9E4-60ABCFD93B4D}"/>
              </a:ext>
            </a:extLst>
          </p:cNvPr>
          <p:cNvSpPr/>
          <p:nvPr/>
        </p:nvSpPr>
        <p:spPr>
          <a:xfrm>
            <a:off x="1250163" y="902367"/>
            <a:ext cx="2196000" cy="21960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ED5BAAC3-69B8-D89D-9D39-4DFD4F74EEDD}"/>
              </a:ext>
            </a:extLst>
          </p:cNvPr>
          <p:cNvSpPr txBox="1"/>
          <p:nvPr/>
        </p:nvSpPr>
        <p:spPr>
          <a:xfrm>
            <a:off x="216364" y="895928"/>
            <a:ext cx="5010116" cy="923330"/>
          </a:xfrm>
          <a:prstGeom prst="rect">
            <a:avLst/>
          </a:prstGeom>
          <a:noFill/>
        </p:spPr>
        <p:txBody>
          <a:bodyPr wrap="square" rtlCol="0">
            <a:spAutoFit/>
          </a:bodyPr>
          <a:lstStyle/>
          <a:p>
            <a:r>
              <a:rPr lang="de-DE" sz="5400" dirty="0">
                <a:solidFill>
                  <a:schemeClr val="bg1"/>
                </a:solidFill>
                <a:latin typeface="Montserrat" panose="00000500000000000000" pitchFamily="2" charset="0"/>
              </a:rPr>
              <a:t>Preisstruktur</a:t>
            </a:r>
            <a:endParaRPr lang="de-DE" sz="6000" dirty="0">
              <a:solidFill>
                <a:schemeClr val="bg1"/>
              </a:solidFill>
              <a:latin typeface="Montserrat" panose="00000500000000000000" pitchFamily="2" charset="0"/>
            </a:endParaRPr>
          </a:p>
        </p:txBody>
      </p:sp>
      <p:sp>
        <p:nvSpPr>
          <p:cNvPr id="49" name="Ellipse 48">
            <a:extLst>
              <a:ext uri="{FF2B5EF4-FFF2-40B4-BE49-F238E27FC236}">
                <a16:creationId xmlns:a16="http://schemas.microsoft.com/office/drawing/2014/main" id="{B5B63B86-5A6D-8B2E-ED73-F4DDB77D57C7}"/>
              </a:ext>
            </a:extLst>
          </p:cNvPr>
          <p:cNvSpPr/>
          <p:nvPr/>
        </p:nvSpPr>
        <p:spPr>
          <a:xfrm>
            <a:off x="7685667" y="2188956"/>
            <a:ext cx="4140000" cy="4140000"/>
          </a:xfrm>
          <a:prstGeom prst="ellipse">
            <a:avLst/>
          </a:prstGeom>
          <a:solidFill>
            <a:srgbClr val="0E33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A23334F2-AACB-1CEF-D083-EE4284A327DC}"/>
              </a:ext>
            </a:extLst>
          </p:cNvPr>
          <p:cNvSpPr/>
          <p:nvPr/>
        </p:nvSpPr>
        <p:spPr>
          <a:xfrm>
            <a:off x="-1158107" y="2475388"/>
            <a:ext cx="3407287" cy="3300988"/>
          </a:xfrm>
          <a:prstGeom prst="ellipse">
            <a:avLst/>
          </a:prstGeom>
          <a:solidFill>
            <a:srgbClr val="0E3334">
              <a:alpha val="50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5FAFAD4-F078-B91D-1F52-895878950CCA}"/>
              </a:ext>
            </a:extLst>
          </p:cNvPr>
          <p:cNvSpPr/>
          <p:nvPr/>
        </p:nvSpPr>
        <p:spPr>
          <a:xfrm>
            <a:off x="-1242401" y="1819258"/>
            <a:ext cx="6365546" cy="128159"/>
          </a:xfrm>
          <a:prstGeom prst="rect">
            <a:avLst/>
          </a:prstGeom>
          <a:solidFill>
            <a:schemeClr val="tx1">
              <a:alpha val="56000"/>
            </a:schemeClr>
          </a:solidFill>
          <a:ln>
            <a:noFill/>
          </a:ln>
          <a:effectLst>
            <a:outerShdw blurRad="1524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9" name="Gruppieren 88">
            <a:extLst>
              <a:ext uri="{FF2B5EF4-FFF2-40B4-BE49-F238E27FC236}">
                <a16:creationId xmlns:a16="http://schemas.microsoft.com/office/drawing/2014/main" id="{DF7AA216-8BB6-886D-DB3A-EB6F47F399F6}"/>
              </a:ext>
            </a:extLst>
          </p:cNvPr>
          <p:cNvGrpSpPr/>
          <p:nvPr/>
        </p:nvGrpSpPr>
        <p:grpSpPr>
          <a:xfrm>
            <a:off x="1370738" y="2599045"/>
            <a:ext cx="8611462" cy="3712981"/>
            <a:chOff x="379442" y="1361607"/>
            <a:chExt cx="8611462" cy="3712981"/>
          </a:xfrm>
        </p:grpSpPr>
        <p:grpSp>
          <p:nvGrpSpPr>
            <p:cNvPr id="50" name="Gruppieren 49">
              <a:extLst>
                <a:ext uri="{FF2B5EF4-FFF2-40B4-BE49-F238E27FC236}">
                  <a16:creationId xmlns:a16="http://schemas.microsoft.com/office/drawing/2014/main" id="{9C8D7FBA-80DD-F6A7-2316-C82E998675F5}"/>
                </a:ext>
              </a:extLst>
            </p:cNvPr>
            <p:cNvGrpSpPr/>
            <p:nvPr/>
          </p:nvGrpSpPr>
          <p:grpSpPr>
            <a:xfrm rot="15701549">
              <a:off x="2614077" y="1419415"/>
              <a:ext cx="3502496" cy="3554277"/>
              <a:chOff x="1274597" y="1778558"/>
              <a:chExt cx="1440000" cy="1440000"/>
            </a:xfrm>
            <a:gradFill>
              <a:gsLst>
                <a:gs pos="68000">
                  <a:srgbClr val="26888A"/>
                </a:gs>
                <a:gs pos="14000">
                  <a:srgbClr val="87B8B9"/>
                </a:gs>
                <a:gs pos="100000">
                  <a:schemeClr val="tx1"/>
                </a:gs>
              </a:gsLst>
              <a:lin ang="5400000" scaled="1"/>
            </a:gradFill>
            <a:effectLst>
              <a:outerShdw blurRad="50800" dist="38100" dir="5400000" algn="t" rotWithShape="0">
                <a:prstClr val="black">
                  <a:alpha val="40000"/>
                </a:prstClr>
              </a:outerShdw>
            </a:effectLst>
          </p:grpSpPr>
          <p:grpSp>
            <p:nvGrpSpPr>
              <p:cNvPr id="51" name="Gruppieren 50">
                <a:extLst>
                  <a:ext uri="{FF2B5EF4-FFF2-40B4-BE49-F238E27FC236}">
                    <a16:creationId xmlns:a16="http://schemas.microsoft.com/office/drawing/2014/main" id="{F202D761-3073-2B8D-BFE0-515F7E6DF1CD}"/>
                  </a:ext>
                </a:extLst>
              </p:cNvPr>
              <p:cNvGrpSpPr/>
              <p:nvPr/>
            </p:nvGrpSpPr>
            <p:grpSpPr>
              <a:xfrm>
                <a:off x="1274597" y="1778558"/>
                <a:ext cx="1440000" cy="1440000"/>
                <a:chOff x="1274597" y="1778558"/>
                <a:chExt cx="1440000" cy="1440000"/>
              </a:xfrm>
              <a:grpFill/>
            </p:grpSpPr>
            <p:grpSp>
              <p:nvGrpSpPr>
                <p:cNvPr id="54" name="Gruppieren 53">
                  <a:extLst>
                    <a:ext uri="{FF2B5EF4-FFF2-40B4-BE49-F238E27FC236}">
                      <a16:creationId xmlns:a16="http://schemas.microsoft.com/office/drawing/2014/main" id="{1DCE3A1B-3D39-96A1-A152-83A3A59481CE}"/>
                    </a:ext>
                  </a:extLst>
                </p:cNvPr>
                <p:cNvGrpSpPr/>
                <p:nvPr/>
              </p:nvGrpSpPr>
              <p:grpSpPr>
                <a:xfrm>
                  <a:off x="1274597" y="1778558"/>
                  <a:ext cx="1440000" cy="1440000"/>
                  <a:chOff x="1274597" y="1778558"/>
                  <a:chExt cx="1440000" cy="1440000"/>
                </a:xfrm>
                <a:grpFill/>
              </p:grpSpPr>
              <p:sp>
                <p:nvSpPr>
                  <p:cNvPr id="57" name="Freihandform: Form 56">
                    <a:extLst>
                      <a:ext uri="{FF2B5EF4-FFF2-40B4-BE49-F238E27FC236}">
                        <a16:creationId xmlns:a16="http://schemas.microsoft.com/office/drawing/2014/main" id="{0F6C16BA-20D6-C21E-41AC-8C5A2E85F5C4}"/>
                      </a:ext>
                    </a:extLst>
                  </p:cNvPr>
                  <p:cNvSpPr/>
                  <p:nvPr/>
                </p:nvSpPr>
                <p:spPr>
                  <a:xfrm>
                    <a:off x="1634597" y="2138558"/>
                    <a:ext cx="720000" cy="720000"/>
                  </a:xfrm>
                  <a:custGeom>
                    <a:avLst/>
                    <a:gdLst>
                      <a:gd name="connsiteX0" fmla="*/ 360000 w 720000"/>
                      <a:gd name="connsiteY0" fmla="*/ 0 h 720000"/>
                      <a:gd name="connsiteX1" fmla="*/ 720000 w 720000"/>
                      <a:gd name="connsiteY1" fmla="*/ 360000 h 720000"/>
                      <a:gd name="connsiteX2" fmla="*/ 575460 w 720000"/>
                      <a:gd name="connsiteY2" fmla="*/ 360000 h 720000"/>
                      <a:gd name="connsiteX3" fmla="*/ 360000 w 720000"/>
                      <a:gd name="connsiteY3" fmla="*/ 575460 h 720000"/>
                      <a:gd name="connsiteX4" fmla="*/ 360000 w 720000"/>
                      <a:gd name="connsiteY4" fmla="*/ 720000 h 720000"/>
                      <a:gd name="connsiteX5" fmla="*/ 0 w 720000"/>
                      <a:gd name="connsiteY5" fmla="*/ 360000 h 720000"/>
                      <a:gd name="connsiteX6" fmla="*/ 144540 w 720000"/>
                      <a:gd name="connsiteY6" fmla="*/ 360000 h 720000"/>
                      <a:gd name="connsiteX7" fmla="*/ 360000 w 720000"/>
                      <a:gd name="connsiteY7" fmla="*/ 144540 h 720000"/>
                      <a:gd name="connsiteX8" fmla="*/ 360000 w 720000"/>
                      <a:gd name="connsiteY8"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360000" y="0"/>
                        </a:moveTo>
                        <a:cubicBezTo>
                          <a:pt x="360000" y="198823"/>
                          <a:pt x="521177" y="360000"/>
                          <a:pt x="720000" y="360000"/>
                        </a:cubicBezTo>
                        <a:lnTo>
                          <a:pt x="575460" y="360000"/>
                        </a:lnTo>
                        <a:cubicBezTo>
                          <a:pt x="456465" y="360000"/>
                          <a:pt x="360000" y="456465"/>
                          <a:pt x="360000" y="575460"/>
                        </a:cubicBezTo>
                        <a:lnTo>
                          <a:pt x="360000" y="720000"/>
                        </a:lnTo>
                        <a:cubicBezTo>
                          <a:pt x="360000" y="521177"/>
                          <a:pt x="198823" y="360000"/>
                          <a:pt x="0" y="360000"/>
                        </a:cubicBezTo>
                        <a:lnTo>
                          <a:pt x="144540" y="360000"/>
                        </a:lnTo>
                        <a:cubicBezTo>
                          <a:pt x="263535" y="360000"/>
                          <a:pt x="360000" y="263535"/>
                          <a:pt x="360000" y="144540"/>
                        </a:cubicBezTo>
                        <a:lnTo>
                          <a:pt x="360000" y="0"/>
                        </a:lnTo>
                        <a:close/>
                      </a:path>
                    </a:pathLst>
                  </a:cu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8" name="Freihandform: Form 57">
                    <a:extLst>
                      <a:ext uri="{FF2B5EF4-FFF2-40B4-BE49-F238E27FC236}">
                        <a16:creationId xmlns:a16="http://schemas.microsoft.com/office/drawing/2014/main" id="{8EBECD0B-BE16-F26F-CBBA-D7B29FA893BA}"/>
                      </a:ext>
                    </a:extLst>
                  </p:cNvPr>
                  <p:cNvSpPr/>
                  <p:nvPr/>
                </p:nvSpPr>
                <p:spPr>
                  <a:xfrm>
                    <a:off x="1994597" y="177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9" name="Freihandform: Form 58">
                    <a:extLst>
                      <a:ext uri="{FF2B5EF4-FFF2-40B4-BE49-F238E27FC236}">
                        <a16:creationId xmlns:a16="http://schemas.microsoft.com/office/drawing/2014/main" id="{C004A619-77E7-2E46-4BB8-04B709D2A05A}"/>
                      </a:ext>
                    </a:extLst>
                  </p:cNvPr>
                  <p:cNvSpPr/>
                  <p:nvPr/>
                </p:nvSpPr>
                <p:spPr>
                  <a:xfrm>
                    <a:off x="1274597" y="249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55" name="Ellipse 54">
                  <a:extLst>
                    <a:ext uri="{FF2B5EF4-FFF2-40B4-BE49-F238E27FC236}">
                      <a16:creationId xmlns:a16="http://schemas.microsoft.com/office/drawing/2014/main" id="{A66863D8-9B32-F963-D8C5-AECD9A93DED9}"/>
                    </a:ext>
                  </a:extLst>
                </p:cNvPr>
                <p:cNvSpPr/>
                <p:nvPr/>
              </p:nvSpPr>
              <p:spPr>
                <a:xfrm>
                  <a:off x="1994597" y="177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Ellipse 55">
                  <a:extLst>
                    <a:ext uri="{FF2B5EF4-FFF2-40B4-BE49-F238E27FC236}">
                      <a16:creationId xmlns:a16="http://schemas.microsoft.com/office/drawing/2014/main" id="{B54B36CF-8700-0C56-2804-4DAB63DA930D}"/>
                    </a:ext>
                  </a:extLst>
                </p:cNvPr>
                <p:cNvSpPr/>
                <p:nvPr/>
              </p:nvSpPr>
              <p:spPr>
                <a:xfrm>
                  <a:off x="1274597" y="249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2" name="Ellipse 51">
                <a:extLst>
                  <a:ext uri="{FF2B5EF4-FFF2-40B4-BE49-F238E27FC236}">
                    <a16:creationId xmlns:a16="http://schemas.microsoft.com/office/drawing/2014/main" id="{5B7925DC-BD52-44A7-5589-38C22B41AB00}"/>
                  </a:ext>
                </a:extLst>
              </p:cNvPr>
              <p:cNvSpPr/>
              <p:nvPr/>
            </p:nvSpPr>
            <p:spPr>
              <a:xfrm>
                <a:off x="2066597" y="185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3" name="Ellipse 52">
                <a:extLst>
                  <a:ext uri="{FF2B5EF4-FFF2-40B4-BE49-F238E27FC236}">
                    <a16:creationId xmlns:a16="http://schemas.microsoft.com/office/drawing/2014/main" id="{8E2FC2C2-BE89-251F-7794-0259A047C98B}"/>
                  </a:ext>
                </a:extLst>
              </p:cNvPr>
              <p:cNvSpPr/>
              <p:nvPr/>
            </p:nvSpPr>
            <p:spPr>
              <a:xfrm>
                <a:off x="1346597" y="257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0" name="Gruppieren 59">
              <a:extLst>
                <a:ext uri="{FF2B5EF4-FFF2-40B4-BE49-F238E27FC236}">
                  <a16:creationId xmlns:a16="http://schemas.microsoft.com/office/drawing/2014/main" id="{E25DBA67-9818-72DC-03CF-8C4B6CD99830}"/>
                </a:ext>
              </a:extLst>
            </p:cNvPr>
            <p:cNvGrpSpPr/>
            <p:nvPr/>
          </p:nvGrpSpPr>
          <p:grpSpPr>
            <a:xfrm rot="380348">
              <a:off x="647656" y="1439626"/>
              <a:ext cx="3502496" cy="3554277"/>
              <a:chOff x="1274597" y="1778558"/>
              <a:chExt cx="1440000" cy="1440000"/>
            </a:xfrm>
            <a:gradFill>
              <a:gsLst>
                <a:gs pos="68000">
                  <a:srgbClr val="26888A"/>
                </a:gs>
                <a:gs pos="14000">
                  <a:srgbClr val="87B8B9"/>
                </a:gs>
                <a:gs pos="100000">
                  <a:schemeClr val="tx1"/>
                </a:gs>
              </a:gsLst>
              <a:lin ang="5400000" scaled="1"/>
            </a:gradFill>
            <a:effectLst>
              <a:outerShdw blurRad="50800" dist="38100" dir="5400000" algn="t" rotWithShape="0">
                <a:prstClr val="black">
                  <a:alpha val="40000"/>
                </a:prstClr>
              </a:outerShdw>
            </a:effectLst>
          </p:grpSpPr>
          <p:grpSp>
            <p:nvGrpSpPr>
              <p:cNvPr id="61" name="Gruppieren 60">
                <a:extLst>
                  <a:ext uri="{FF2B5EF4-FFF2-40B4-BE49-F238E27FC236}">
                    <a16:creationId xmlns:a16="http://schemas.microsoft.com/office/drawing/2014/main" id="{8F026E48-C423-C452-0641-37840503AC7D}"/>
                  </a:ext>
                </a:extLst>
              </p:cNvPr>
              <p:cNvGrpSpPr/>
              <p:nvPr/>
            </p:nvGrpSpPr>
            <p:grpSpPr>
              <a:xfrm>
                <a:off x="1274597" y="1778558"/>
                <a:ext cx="1440000" cy="1440000"/>
                <a:chOff x="1274597" y="1778558"/>
                <a:chExt cx="1440000" cy="1440000"/>
              </a:xfrm>
              <a:grpFill/>
            </p:grpSpPr>
            <p:grpSp>
              <p:nvGrpSpPr>
                <p:cNvPr id="64" name="Gruppieren 63">
                  <a:extLst>
                    <a:ext uri="{FF2B5EF4-FFF2-40B4-BE49-F238E27FC236}">
                      <a16:creationId xmlns:a16="http://schemas.microsoft.com/office/drawing/2014/main" id="{61628DBB-A223-39D6-A3B4-115099888D25}"/>
                    </a:ext>
                  </a:extLst>
                </p:cNvPr>
                <p:cNvGrpSpPr/>
                <p:nvPr/>
              </p:nvGrpSpPr>
              <p:grpSpPr>
                <a:xfrm>
                  <a:off x="1274597" y="1778558"/>
                  <a:ext cx="1440000" cy="1440000"/>
                  <a:chOff x="1274597" y="1778558"/>
                  <a:chExt cx="1440000" cy="1440000"/>
                </a:xfrm>
                <a:grpFill/>
              </p:grpSpPr>
              <p:sp>
                <p:nvSpPr>
                  <p:cNvPr id="67" name="Freihandform: Form 66">
                    <a:extLst>
                      <a:ext uri="{FF2B5EF4-FFF2-40B4-BE49-F238E27FC236}">
                        <a16:creationId xmlns:a16="http://schemas.microsoft.com/office/drawing/2014/main" id="{7F747E2C-AB61-2071-A38C-E97B9CFE6D55}"/>
                      </a:ext>
                    </a:extLst>
                  </p:cNvPr>
                  <p:cNvSpPr/>
                  <p:nvPr/>
                </p:nvSpPr>
                <p:spPr>
                  <a:xfrm>
                    <a:off x="1634597" y="2138558"/>
                    <a:ext cx="720000" cy="720000"/>
                  </a:xfrm>
                  <a:custGeom>
                    <a:avLst/>
                    <a:gdLst>
                      <a:gd name="connsiteX0" fmla="*/ 360000 w 720000"/>
                      <a:gd name="connsiteY0" fmla="*/ 0 h 720000"/>
                      <a:gd name="connsiteX1" fmla="*/ 720000 w 720000"/>
                      <a:gd name="connsiteY1" fmla="*/ 360000 h 720000"/>
                      <a:gd name="connsiteX2" fmla="*/ 575460 w 720000"/>
                      <a:gd name="connsiteY2" fmla="*/ 360000 h 720000"/>
                      <a:gd name="connsiteX3" fmla="*/ 360000 w 720000"/>
                      <a:gd name="connsiteY3" fmla="*/ 575460 h 720000"/>
                      <a:gd name="connsiteX4" fmla="*/ 360000 w 720000"/>
                      <a:gd name="connsiteY4" fmla="*/ 720000 h 720000"/>
                      <a:gd name="connsiteX5" fmla="*/ 0 w 720000"/>
                      <a:gd name="connsiteY5" fmla="*/ 360000 h 720000"/>
                      <a:gd name="connsiteX6" fmla="*/ 144540 w 720000"/>
                      <a:gd name="connsiteY6" fmla="*/ 360000 h 720000"/>
                      <a:gd name="connsiteX7" fmla="*/ 360000 w 720000"/>
                      <a:gd name="connsiteY7" fmla="*/ 144540 h 720000"/>
                      <a:gd name="connsiteX8" fmla="*/ 360000 w 720000"/>
                      <a:gd name="connsiteY8"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360000" y="0"/>
                        </a:moveTo>
                        <a:cubicBezTo>
                          <a:pt x="360000" y="198823"/>
                          <a:pt x="521177" y="360000"/>
                          <a:pt x="720000" y="360000"/>
                        </a:cubicBezTo>
                        <a:lnTo>
                          <a:pt x="575460" y="360000"/>
                        </a:lnTo>
                        <a:cubicBezTo>
                          <a:pt x="456465" y="360000"/>
                          <a:pt x="360000" y="456465"/>
                          <a:pt x="360000" y="575460"/>
                        </a:cubicBezTo>
                        <a:lnTo>
                          <a:pt x="360000" y="720000"/>
                        </a:lnTo>
                        <a:cubicBezTo>
                          <a:pt x="360000" y="521177"/>
                          <a:pt x="198823" y="360000"/>
                          <a:pt x="0" y="360000"/>
                        </a:cubicBezTo>
                        <a:lnTo>
                          <a:pt x="144540" y="360000"/>
                        </a:lnTo>
                        <a:cubicBezTo>
                          <a:pt x="263535" y="360000"/>
                          <a:pt x="360000" y="263535"/>
                          <a:pt x="360000" y="144540"/>
                        </a:cubicBezTo>
                        <a:lnTo>
                          <a:pt x="360000" y="0"/>
                        </a:lnTo>
                        <a:close/>
                      </a:path>
                    </a:pathLst>
                  </a:cu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8" name="Freihandform: Form 67">
                    <a:extLst>
                      <a:ext uri="{FF2B5EF4-FFF2-40B4-BE49-F238E27FC236}">
                        <a16:creationId xmlns:a16="http://schemas.microsoft.com/office/drawing/2014/main" id="{B94A7DF1-7016-4318-5C33-E2FD130EDD86}"/>
                      </a:ext>
                    </a:extLst>
                  </p:cNvPr>
                  <p:cNvSpPr/>
                  <p:nvPr/>
                </p:nvSpPr>
                <p:spPr>
                  <a:xfrm>
                    <a:off x="1994597" y="177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9" name="Freihandform: Form 68">
                    <a:extLst>
                      <a:ext uri="{FF2B5EF4-FFF2-40B4-BE49-F238E27FC236}">
                        <a16:creationId xmlns:a16="http://schemas.microsoft.com/office/drawing/2014/main" id="{88D26602-9BD6-74B7-583E-06418A176E38}"/>
                      </a:ext>
                    </a:extLst>
                  </p:cNvPr>
                  <p:cNvSpPr/>
                  <p:nvPr/>
                </p:nvSpPr>
                <p:spPr>
                  <a:xfrm>
                    <a:off x="1274597" y="249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65" name="Ellipse 64">
                  <a:extLst>
                    <a:ext uri="{FF2B5EF4-FFF2-40B4-BE49-F238E27FC236}">
                      <a16:creationId xmlns:a16="http://schemas.microsoft.com/office/drawing/2014/main" id="{6D860081-6CCF-0E97-C5A9-F68DB69A9874}"/>
                    </a:ext>
                  </a:extLst>
                </p:cNvPr>
                <p:cNvSpPr/>
                <p:nvPr/>
              </p:nvSpPr>
              <p:spPr>
                <a:xfrm>
                  <a:off x="1994597" y="177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E10FA046-F470-8443-46CA-9E2C8061EA10}"/>
                    </a:ext>
                  </a:extLst>
                </p:cNvPr>
                <p:cNvSpPr/>
                <p:nvPr/>
              </p:nvSpPr>
              <p:spPr>
                <a:xfrm>
                  <a:off x="1274597" y="249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2" name="Ellipse 61">
                <a:extLst>
                  <a:ext uri="{FF2B5EF4-FFF2-40B4-BE49-F238E27FC236}">
                    <a16:creationId xmlns:a16="http://schemas.microsoft.com/office/drawing/2014/main" id="{74C6BB3D-8088-987E-53AA-3790D09E8E90}"/>
                  </a:ext>
                </a:extLst>
              </p:cNvPr>
              <p:cNvSpPr/>
              <p:nvPr/>
            </p:nvSpPr>
            <p:spPr>
              <a:xfrm>
                <a:off x="2066597" y="185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Ellipse 62">
                <a:extLst>
                  <a:ext uri="{FF2B5EF4-FFF2-40B4-BE49-F238E27FC236}">
                    <a16:creationId xmlns:a16="http://schemas.microsoft.com/office/drawing/2014/main" id="{A5AD5369-0E84-48B5-3586-073D0E144A66}"/>
                  </a:ext>
                </a:extLst>
              </p:cNvPr>
              <p:cNvSpPr/>
              <p:nvPr/>
            </p:nvSpPr>
            <p:spPr>
              <a:xfrm>
                <a:off x="1346597" y="257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0" name="Textfeld 69">
              <a:extLst>
                <a:ext uri="{FF2B5EF4-FFF2-40B4-BE49-F238E27FC236}">
                  <a16:creationId xmlns:a16="http://schemas.microsoft.com/office/drawing/2014/main" id="{CF160D4C-C2D4-1B3C-174B-052938095F69}"/>
                </a:ext>
              </a:extLst>
            </p:cNvPr>
            <p:cNvSpPr txBox="1"/>
            <p:nvPr/>
          </p:nvSpPr>
          <p:spPr>
            <a:xfrm>
              <a:off x="7831829" y="3844727"/>
              <a:ext cx="1159075" cy="1229861"/>
            </a:xfrm>
            <a:prstGeom prst="rect">
              <a:avLst/>
            </a:prstGeom>
            <a:noFill/>
          </p:spPr>
          <p:txBody>
            <a:bodyPr wrap="square" rtlCol="0">
              <a:spAutoFit/>
            </a:bodyPr>
            <a:lstStyle/>
            <a:p>
              <a:endParaRPr lang="de-DE" sz="3200" dirty="0">
                <a:solidFill>
                  <a:srgbClr val="EAEC9C"/>
                </a:solidFill>
                <a:latin typeface="Haettenschweiler" panose="020B0706040902060204" pitchFamily="34" charset="0"/>
              </a:endParaRPr>
            </a:p>
          </p:txBody>
        </p:sp>
        <p:grpSp>
          <p:nvGrpSpPr>
            <p:cNvPr id="71" name="Gruppieren 70">
              <a:extLst>
                <a:ext uri="{FF2B5EF4-FFF2-40B4-BE49-F238E27FC236}">
                  <a16:creationId xmlns:a16="http://schemas.microsoft.com/office/drawing/2014/main" id="{0A5952D5-FE43-FBBC-9989-5CB216CA5DE0}"/>
                </a:ext>
              </a:extLst>
            </p:cNvPr>
            <p:cNvGrpSpPr/>
            <p:nvPr/>
          </p:nvGrpSpPr>
          <p:grpSpPr>
            <a:xfrm rot="11073234">
              <a:off x="4592818" y="1361607"/>
              <a:ext cx="3502496" cy="3554277"/>
              <a:chOff x="1274597" y="1778558"/>
              <a:chExt cx="1440000" cy="1440000"/>
            </a:xfrm>
            <a:gradFill>
              <a:gsLst>
                <a:gs pos="68000">
                  <a:srgbClr val="26888A"/>
                </a:gs>
                <a:gs pos="14000">
                  <a:srgbClr val="87B8B9"/>
                </a:gs>
                <a:gs pos="100000">
                  <a:schemeClr val="tx1"/>
                </a:gs>
              </a:gsLst>
              <a:lin ang="5400000" scaled="1"/>
            </a:gradFill>
            <a:effectLst>
              <a:outerShdw blurRad="50800" dist="38100" dir="5400000" algn="t" rotWithShape="0">
                <a:prstClr val="black">
                  <a:alpha val="40000"/>
                </a:prstClr>
              </a:outerShdw>
            </a:effectLst>
          </p:grpSpPr>
          <p:grpSp>
            <p:nvGrpSpPr>
              <p:cNvPr id="72" name="Gruppieren 71">
                <a:extLst>
                  <a:ext uri="{FF2B5EF4-FFF2-40B4-BE49-F238E27FC236}">
                    <a16:creationId xmlns:a16="http://schemas.microsoft.com/office/drawing/2014/main" id="{2DA1698D-B16B-769E-E828-F724481808DB}"/>
                  </a:ext>
                </a:extLst>
              </p:cNvPr>
              <p:cNvGrpSpPr/>
              <p:nvPr/>
            </p:nvGrpSpPr>
            <p:grpSpPr>
              <a:xfrm>
                <a:off x="1274597" y="1778558"/>
                <a:ext cx="1440000" cy="1440000"/>
                <a:chOff x="1274597" y="1778558"/>
                <a:chExt cx="1440000" cy="1440000"/>
              </a:xfrm>
              <a:grpFill/>
            </p:grpSpPr>
            <p:grpSp>
              <p:nvGrpSpPr>
                <p:cNvPr id="75" name="Gruppieren 74">
                  <a:extLst>
                    <a:ext uri="{FF2B5EF4-FFF2-40B4-BE49-F238E27FC236}">
                      <a16:creationId xmlns:a16="http://schemas.microsoft.com/office/drawing/2014/main" id="{A3167486-4622-9A0A-2C94-4D7AF67B8E77}"/>
                    </a:ext>
                  </a:extLst>
                </p:cNvPr>
                <p:cNvGrpSpPr/>
                <p:nvPr/>
              </p:nvGrpSpPr>
              <p:grpSpPr>
                <a:xfrm>
                  <a:off x="1274597" y="1778558"/>
                  <a:ext cx="1440000" cy="1440000"/>
                  <a:chOff x="1274597" y="1778558"/>
                  <a:chExt cx="1440000" cy="1440000"/>
                </a:xfrm>
                <a:grpFill/>
              </p:grpSpPr>
              <p:sp>
                <p:nvSpPr>
                  <p:cNvPr id="78" name="Freihandform: Form 77">
                    <a:extLst>
                      <a:ext uri="{FF2B5EF4-FFF2-40B4-BE49-F238E27FC236}">
                        <a16:creationId xmlns:a16="http://schemas.microsoft.com/office/drawing/2014/main" id="{EC91CEC7-7DC0-6659-F400-AD5D71FBD2A3}"/>
                      </a:ext>
                    </a:extLst>
                  </p:cNvPr>
                  <p:cNvSpPr/>
                  <p:nvPr/>
                </p:nvSpPr>
                <p:spPr>
                  <a:xfrm>
                    <a:off x="1634597" y="2138558"/>
                    <a:ext cx="720000" cy="720000"/>
                  </a:xfrm>
                  <a:custGeom>
                    <a:avLst/>
                    <a:gdLst>
                      <a:gd name="connsiteX0" fmla="*/ 360000 w 720000"/>
                      <a:gd name="connsiteY0" fmla="*/ 0 h 720000"/>
                      <a:gd name="connsiteX1" fmla="*/ 720000 w 720000"/>
                      <a:gd name="connsiteY1" fmla="*/ 360000 h 720000"/>
                      <a:gd name="connsiteX2" fmla="*/ 575460 w 720000"/>
                      <a:gd name="connsiteY2" fmla="*/ 360000 h 720000"/>
                      <a:gd name="connsiteX3" fmla="*/ 360000 w 720000"/>
                      <a:gd name="connsiteY3" fmla="*/ 575460 h 720000"/>
                      <a:gd name="connsiteX4" fmla="*/ 360000 w 720000"/>
                      <a:gd name="connsiteY4" fmla="*/ 720000 h 720000"/>
                      <a:gd name="connsiteX5" fmla="*/ 0 w 720000"/>
                      <a:gd name="connsiteY5" fmla="*/ 360000 h 720000"/>
                      <a:gd name="connsiteX6" fmla="*/ 144540 w 720000"/>
                      <a:gd name="connsiteY6" fmla="*/ 360000 h 720000"/>
                      <a:gd name="connsiteX7" fmla="*/ 360000 w 720000"/>
                      <a:gd name="connsiteY7" fmla="*/ 144540 h 720000"/>
                      <a:gd name="connsiteX8" fmla="*/ 360000 w 720000"/>
                      <a:gd name="connsiteY8"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360000" y="0"/>
                        </a:moveTo>
                        <a:cubicBezTo>
                          <a:pt x="360000" y="198823"/>
                          <a:pt x="521177" y="360000"/>
                          <a:pt x="720000" y="360000"/>
                        </a:cubicBezTo>
                        <a:lnTo>
                          <a:pt x="575460" y="360000"/>
                        </a:lnTo>
                        <a:cubicBezTo>
                          <a:pt x="456465" y="360000"/>
                          <a:pt x="360000" y="456465"/>
                          <a:pt x="360000" y="575460"/>
                        </a:cubicBezTo>
                        <a:lnTo>
                          <a:pt x="360000" y="720000"/>
                        </a:lnTo>
                        <a:cubicBezTo>
                          <a:pt x="360000" y="521177"/>
                          <a:pt x="198823" y="360000"/>
                          <a:pt x="0" y="360000"/>
                        </a:cubicBezTo>
                        <a:lnTo>
                          <a:pt x="144540" y="360000"/>
                        </a:lnTo>
                        <a:cubicBezTo>
                          <a:pt x="263535" y="360000"/>
                          <a:pt x="360000" y="263535"/>
                          <a:pt x="360000" y="144540"/>
                        </a:cubicBezTo>
                        <a:lnTo>
                          <a:pt x="360000" y="0"/>
                        </a:lnTo>
                        <a:close/>
                      </a:path>
                    </a:pathLst>
                  </a:cu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79" name="Freihandform: Form 78">
                    <a:extLst>
                      <a:ext uri="{FF2B5EF4-FFF2-40B4-BE49-F238E27FC236}">
                        <a16:creationId xmlns:a16="http://schemas.microsoft.com/office/drawing/2014/main" id="{85C70431-252A-F722-BB80-CC3A99C5011E}"/>
                      </a:ext>
                    </a:extLst>
                  </p:cNvPr>
                  <p:cNvSpPr/>
                  <p:nvPr/>
                </p:nvSpPr>
                <p:spPr>
                  <a:xfrm>
                    <a:off x="1994597" y="177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80" name="Freihandform: Form 79">
                    <a:extLst>
                      <a:ext uri="{FF2B5EF4-FFF2-40B4-BE49-F238E27FC236}">
                        <a16:creationId xmlns:a16="http://schemas.microsoft.com/office/drawing/2014/main" id="{C0EA3130-B67F-057C-1239-523321F258C0}"/>
                      </a:ext>
                    </a:extLst>
                  </p:cNvPr>
                  <p:cNvSpPr/>
                  <p:nvPr/>
                </p:nvSpPr>
                <p:spPr>
                  <a:xfrm>
                    <a:off x="1274597" y="249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76" name="Ellipse 75">
                  <a:extLst>
                    <a:ext uri="{FF2B5EF4-FFF2-40B4-BE49-F238E27FC236}">
                      <a16:creationId xmlns:a16="http://schemas.microsoft.com/office/drawing/2014/main" id="{B454DF15-A093-B490-41C6-BB9D5EC9A6CF}"/>
                    </a:ext>
                  </a:extLst>
                </p:cNvPr>
                <p:cNvSpPr/>
                <p:nvPr/>
              </p:nvSpPr>
              <p:spPr>
                <a:xfrm>
                  <a:off x="1994597" y="177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76">
                  <a:extLst>
                    <a:ext uri="{FF2B5EF4-FFF2-40B4-BE49-F238E27FC236}">
                      <a16:creationId xmlns:a16="http://schemas.microsoft.com/office/drawing/2014/main" id="{DAFD69C1-2820-AF38-BE41-DA5B9D74EFDE}"/>
                    </a:ext>
                  </a:extLst>
                </p:cNvPr>
                <p:cNvSpPr/>
                <p:nvPr/>
              </p:nvSpPr>
              <p:spPr>
                <a:xfrm>
                  <a:off x="1274597" y="249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3" name="Ellipse 72">
                <a:extLst>
                  <a:ext uri="{FF2B5EF4-FFF2-40B4-BE49-F238E27FC236}">
                    <a16:creationId xmlns:a16="http://schemas.microsoft.com/office/drawing/2014/main" id="{3096AD95-EE92-1DE7-E862-745A49373879}"/>
                  </a:ext>
                </a:extLst>
              </p:cNvPr>
              <p:cNvSpPr/>
              <p:nvPr/>
            </p:nvSpPr>
            <p:spPr>
              <a:xfrm>
                <a:off x="2066597" y="185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Ellipse 73">
                <a:extLst>
                  <a:ext uri="{FF2B5EF4-FFF2-40B4-BE49-F238E27FC236}">
                    <a16:creationId xmlns:a16="http://schemas.microsoft.com/office/drawing/2014/main" id="{7F954964-33B1-4AD7-EFE3-DB3D0CB4A8A3}"/>
                  </a:ext>
                </a:extLst>
              </p:cNvPr>
              <p:cNvSpPr/>
              <p:nvPr/>
            </p:nvSpPr>
            <p:spPr>
              <a:xfrm>
                <a:off x="1346597" y="257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1" name="Textfeld 80">
              <a:extLst>
                <a:ext uri="{FF2B5EF4-FFF2-40B4-BE49-F238E27FC236}">
                  <a16:creationId xmlns:a16="http://schemas.microsoft.com/office/drawing/2014/main" id="{0795BC81-83EF-ECC4-D7C4-2F445429B54A}"/>
                </a:ext>
              </a:extLst>
            </p:cNvPr>
            <p:cNvSpPr txBox="1"/>
            <p:nvPr/>
          </p:nvSpPr>
          <p:spPr>
            <a:xfrm>
              <a:off x="1067993" y="3443994"/>
              <a:ext cx="898457" cy="1015663"/>
            </a:xfrm>
            <a:prstGeom prst="rect">
              <a:avLst/>
            </a:prstGeom>
            <a:noFill/>
          </p:spPr>
          <p:txBody>
            <a:bodyPr wrap="square">
              <a:spAutoFit/>
            </a:bodyPr>
            <a:lstStyle/>
            <a:p>
              <a:r>
                <a:rPr lang="de-DE" sz="6000" dirty="0">
                  <a:solidFill>
                    <a:schemeClr val="bg1">
                      <a:lumMod val="65000"/>
                    </a:schemeClr>
                  </a:solidFill>
                  <a:latin typeface="Haettenschweiler" panose="020B0706040902060204" pitchFamily="34" charset="0"/>
                </a:rPr>
                <a:t>01</a:t>
              </a:r>
            </a:p>
          </p:txBody>
        </p:sp>
        <p:sp>
          <p:nvSpPr>
            <p:cNvPr id="82" name="Textfeld 81">
              <a:extLst>
                <a:ext uri="{FF2B5EF4-FFF2-40B4-BE49-F238E27FC236}">
                  <a16:creationId xmlns:a16="http://schemas.microsoft.com/office/drawing/2014/main" id="{41B2A883-383B-B3C6-DCED-BD6E574D8AAA}"/>
                </a:ext>
              </a:extLst>
            </p:cNvPr>
            <p:cNvSpPr txBox="1"/>
            <p:nvPr/>
          </p:nvSpPr>
          <p:spPr>
            <a:xfrm>
              <a:off x="2968771" y="1880918"/>
              <a:ext cx="1581049" cy="1015663"/>
            </a:xfrm>
            <a:prstGeom prst="rect">
              <a:avLst/>
            </a:prstGeom>
            <a:noFill/>
          </p:spPr>
          <p:txBody>
            <a:bodyPr wrap="square">
              <a:spAutoFit/>
            </a:bodyPr>
            <a:lstStyle/>
            <a:p>
              <a:r>
                <a:rPr lang="de-DE" sz="6000" dirty="0">
                  <a:solidFill>
                    <a:schemeClr val="bg1">
                      <a:lumMod val="65000"/>
                    </a:schemeClr>
                  </a:solidFill>
                  <a:latin typeface="Haettenschweiler" panose="020B0706040902060204" pitchFamily="34" charset="0"/>
                </a:rPr>
                <a:t>02</a:t>
              </a:r>
            </a:p>
          </p:txBody>
        </p:sp>
        <p:sp>
          <p:nvSpPr>
            <p:cNvPr id="83" name="Textfeld 82">
              <a:extLst>
                <a:ext uri="{FF2B5EF4-FFF2-40B4-BE49-F238E27FC236}">
                  <a16:creationId xmlns:a16="http://schemas.microsoft.com/office/drawing/2014/main" id="{7F4B5430-21F9-5CB7-3AF9-A63FE8DFF94A}"/>
                </a:ext>
              </a:extLst>
            </p:cNvPr>
            <p:cNvSpPr txBox="1"/>
            <p:nvPr/>
          </p:nvSpPr>
          <p:spPr>
            <a:xfrm>
              <a:off x="4981747" y="3392403"/>
              <a:ext cx="1047541" cy="1015663"/>
            </a:xfrm>
            <a:prstGeom prst="rect">
              <a:avLst/>
            </a:prstGeom>
            <a:noFill/>
          </p:spPr>
          <p:txBody>
            <a:bodyPr wrap="square" rtlCol="0">
              <a:spAutoFit/>
            </a:bodyPr>
            <a:lstStyle/>
            <a:p>
              <a:r>
                <a:rPr lang="de-DE" sz="6000" dirty="0">
                  <a:solidFill>
                    <a:schemeClr val="bg1">
                      <a:lumMod val="65000"/>
                    </a:schemeClr>
                  </a:solidFill>
                  <a:latin typeface="Haettenschweiler" panose="020B0706040902060204" pitchFamily="34" charset="0"/>
                </a:rPr>
                <a:t>03</a:t>
              </a:r>
              <a:endParaRPr lang="de-DE" sz="2000" dirty="0">
                <a:solidFill>
                  <a:schemeClr val="bg1">
                    <a:lumMod val="65000"/>
                  </a:schemeClr>
                </a:solidFill>
                <a:latin typeface="Haettenschweiler" panose="020B0706040902060204" pitchFamily="34" charset="0"/>
              </a:endParaRPr>
            </a:p>
          </p:txBody>
        </p:sp>
        <p:sp>
          <p:nvSpPr>
            <p:cNvPr id="84" name="Textfeld 83">
              <a:extLst>
                <a:ext uri="{FF2B5EF4-FFF2-40B4-BE49-F238E27FC236}">
                  <a16:creationId xmlns:a16="http://schemas.microsoft.com/office/drawing/2014/main" id="{40C1434C-9A3A-05E9-6CD5-849294118CBF}"/>
                </a:ext>
              </a:extLst>
            </p:cNvPr>
            <p:cNvSpPr txBox="1"/>
            <p:nvPr/>
          </p:nvSpPr>
          <p:spPr>
            <a:xfrm>
              <a:off x="6890358" y="1722968"/>
              <a:ext cx="1047541" cy="1015663"/>
            </a:xfrm>
            <a:prstGeom prst="rect">
              <a:avLst/>
            </a:prstGeom>
            <a:noFill/>
          </p:spPr>
          <p:txBody>
            <a:bodyPr wrap="square" rtlCol="0">
              <a:spAutoFit/>
            </a:bodyPr>
            <a:lstStyle/>
            <a:p>
              <a:r>
                <a:rPr lang="de-DE" sz="6000" dirty="0">
                  <a:solidFill>
                    <a:schemeClr val="bg1">
                      <a:lumMod val="65000"/>
                    </a:schemeClr>
                  </a:solidFill>
                  <a:latin typeface="Haettenschweiler" panose="020B0706040902060204" pitchFamily="34" charset="0"/>
                </a:rPr>
                <a:t>04</a:t>
              </a:r>
            </a:p>
          </p:txBody>
        </p:sp>
        <p:sp>
          <p:nvSpPr>
            <p:cNvPr id="85" name="Textfeld 84">
              <a:extLst>
                <a:ext uri="{FF2B5EF4-FFF2-40B4-BE49-F238E27FC236}">
                  <a16:creationId xmlns:a16="http://schemas.microsoft.com/office/drawing/2014/main" id="{6BEFCB8D-C779-C3BE-D44F-687AA4B5EC5D}"/>
                </a:ext>
              </a:extLst>
            </p:cNvPr>
            <p:cNvSpPr txBox="1"/>
            <p:nvPr/>
          </p:nvSpPr>
          <p:spPr>
            <a:xfrm>
              <a:off x="379442" y="1450491"/>
              <a:ext cx="2087380" cy="1508105"/>
            </a:xfrm>
            <a:prstGeom prst="rect">
              <a:avLst/>
            </a:prstGeom>
            <a:noFill/>
          </p:spPr>
          <p:txBody>
            <a:bodyPr wrap="square">
              <a:spAutoFit/>
            </a:bodyPr>
            <a:lstStyle/>
            <a:p>
              <a:r>
                <a:rPr lang="de-DE" sz="1800" dirty="0">
                  <a:solidFill>
                    <a:schemeClr val="bg1"/>
                  </a:solidFill>
                  <a:latin typeface="Montserrat" panose="00000500000000000000" pitchFamily="2" charset="0"/>
                </a:rPr>
                <a:t>Der Median liegt zwischen 100-150 € ,</a:t>
              </a:r>
            </a:p>
            <a:p>
              <a:r>
                <a:rPr lang="de-DE" sz="1800" dirty="0">
                  <a:solidFill>
                    <a:schemeClr val="bg1"/>
                  </a:solidFill>
                  <a:latin typeface="Montserrat" panose="00000500000000000000" pitchFamily="2" charset="0"/>
                </a:rPr>
                <a:t>abhängig  von Stadt </a:t>
              </a:r>
              <a:r>
                <a:rPr lang="de-DE" sz="2000" dirty="0">
                  <a:solidFill>
                    <a:schemeClr val="bg1"/>
                  </a:solidFill>
                  <a:latin typeface="Montserrat" panose="00000500000000000000" pitchFamily="2" charset="0"/>
                </a:rPr>
                <a:t>und</a:t>
              </a:r>
              <a:r>
                <a:rPr lang="de-DE" sz="1800" dirty="0">
                  <a:solidFill>
                    <a:schemeClr val="bg1"/>
                  </a:solidFill>
                  <a:latin typeface="Montserrat" panose="00000500000000000000" pitchFamily="2" charset="0"/>
                </a:rPr>
                <a:t> Lage</a:t>
              </a:r>
            </a:p>
          </p:txBody>
        </p:sp>
        <p:sp>
          <p:nvSpPr>
            <p:cNvPr id="86" name="Textfeld 85">
              <a:extLst>
                <a:ext uri="{FF2B5EF4-FFF2-40B4-BE49-F238E27FC236}">
                  <a16:creationId xmlns:a16="http://schemas.microsoft.com/office/drawing/2014/main" id="{9A9374A1-9934-DC4A-6866-8E362F36E31B}"/>
                </a:ext>
              </a:extLst>
            </p:cNvPr>
            <p:cNvSpPr txBox="1"/>
            <p:nvPr/>
          </p:nvSpPr>
          <p:spPr>
            <a:xfrm>
              <a:off x="2635223" y="3592900"/>
              <a:ext cx="1733454" cy="1200329"/>
            </a:xfrm>
            <a:prstGeom prst="rect">
              <a:avLst/>
            </a:prstGeom>
            <a:noFill/>
          </p:spPr>
          <p:txBody>
            <a:bodyPr wrap="square">
              <a:spAutoFit/>
            </a:bodyPr>
            <a:lstStyle/>
            <a:p>
              <a:r>
                <a:rPr lang="de-DE" sz="1800" dirty="0">
                  <a:solidFill>
                    <a:schemeClr val="bg1"/>
                  </a:solidFill>
                  <a:latin typeface="Montserrat" panose="00000500000000000000" pitchFamily="2" charset="0"/>
                </a:rPr>
                <a:t>Preise unter 50 € und </a:t>
              </a:r>
            </a:p>
            <a:p>
              <a:r>
                <a:rPr lang="de-DE" sz="1800" dirty="0">
                  <a:solidFill>
                    <a:schemeClr val="bg1"/>
                  </a:solidFill>
                  <a:latin typeface="Montserrat" panose="00000500000000000000" pitchFamily="2" charset="0"/>
                </a:rPr>
                <a:t>weit über 1000 €</a:t>
              </a:r>
            </a:p>
          </p:txBody>
        </p:sp>
        <p:sp>
          <p:nvSpPr>
            <p:cNvPr id="87" name="Textfeld 86">
              <a:extLst>
                <a:ext uri="{FF2B5EF4-FFF2-40B4-BE49-F238E27FC236}">
                  <a16:creationId xmlns:a16="http://schemas.microsoft.com/office/drawing/2014/main" id="{8504B809-7BED-3649-EDA2-06ADB1A58E9C}"/>
                </a:ext>
              </a:extLst>
            </p:cNvPr>
            <p:cNvSpPr txBox="1"/>
            <p:nvPr/>
          </p:nvSpPr>
          <p:spPr>
            <a:xfrm>
              <a:off x="6753353" y="3490160"/>
              <a:ext cx="1612599" cy="923330"/>
            </a:xfrm>
            <a:prstGeom prst="rect">
              <a:avLst/>
            </a:prstGeom>
            <a:noFill/>
          </p:spPr>
          <p:txBody>
            <a:bodyPr wrap="square">
              <a:spAutoFit/>
            </a:bodyPr>
            <a:lstStyle/>
            <a:p>
              <a:r>
                <a:rPr lang="de-DE" sz="1800" dirty="0">
                  <a:solidFill>
                    <a:schemeClr val="bg1"/>
                  </a:solidFill>
                  <a:latin typeface="Montserrat" panose="00000500000000000000" pitchFamily="2" charset="0"/>
                </a:rPr>
                <a:t>Hohe Personen kapazitäten</a:t>
              </a:r>
            </a:p>
          </p:txBody>
        </p:sp>
        <p:sp>
          <p:nvSpPr>
            <p:cNvPr id="88" name="Textfeld 87">
              <a:extLst>
                <a:ext uri="{FF2B5EF4-FFF2-40B4-BE49-F238E27FC236}">
                  <a16:creationId xmlns:a16="http://schemas.microsoft.com/office/drawing/2014/main" id="{3568E6B0-AA0F-ECE0-40E7-CBD688B3AD3C}"/>
                </a:ext>
              </a:extLst>
            </p:cNvPr>
            <p:cNvSpPr txBox="1"/>
            <p:nvPr/>
          </p:nvSpPr>
          <p:spPr>
            <a:xfrm>
              <a:off x="4453459" y="1807295"/>
              <a:ext cx="1936762" cy="923330"/>
            </a:xfrm>
            <a:prstGeom prst="rect">
              <a:avLst/>
            </a:prstGeom>
            <a:noFill/>
          </p:spPr>
          <p:txBody>
            <a:bodyPr wrap="square">
              <a:spAutoFit/>
            </a:bodyPr>
            <a:lstStyle/>
            <a:p>
              <a:r>
                <a:rPr lang="de-DE" sz="1800" dirty="0">
                  <a:solidFill>
                    <a:schemeClr val="bg1"/>
                  </a:solidFill>
                  <a:latin typeface="Montserrat" panose="00000500000000000000" pitchFamily="2" charset="0"/>
                </a:rPr>
                <a:t>Zentrale Lagen </a:t>
              </a:r>
            </a:p>
            <a:p>
              <a:r>
                <a:rPr lang="de-DE" sz="1800" dirty="0">
                  <a:solidFill>
                    <a:schemeClr val="bg1"/>
                  </a:solidFill>
                  <a:latin typeface="Montserrat" panose="00000500000000000000" pitchFamily="2" charset="0"/>
                </a:rPr>
                <a:t>Nördliche Städte</a:t>
              </a:r>
            </a:p>
          </p:txBody>
        </p:sp>
      </p:grpSp>
    </p:spTree>
    <p:extLst>
      <p:ext uri="{BB962C8B-B14F-4D97-AF65-F5344CB8AC3E}">
        <p14:creationId xmlns:p14="http://schemas.microsoft.com/office/powerpoint/2010/main" val="3046148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3A8FF-4273-2000-B737-3313917D40B9}"/>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59A9622D-9C9B-B31F-F0B5-AEE95B363F06}"/>
              </a:ext>
            </a:extLst>
          </p:cNvPr>
          <p:cNvSpPr/>
          <p:nvPr/>
        </p:nvSpPr>
        <p:spPr>
          <a:xfrm>
            <a:off x="-479258" y="-615430"/>
            <a:ext cx="13150516" cy="7519737"/>
          </a:xfrm>
          <a:prstGeom prst="rect">
            <a:avLst/>
          </a:prstGeom>
          <a:gradFill>
            <a:gsLst>
              <a:gs pos="46000">
                <a:srgbClr val="26888A"/>
              </a:gs>
              <a:gs pos="9000">
                <a:srgbClr val="87B8B9"/>
              </a:gs>
              <a:gs pos="88000">
                <a:schemeClr val="tx1"/>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Foliennummernplatzhalter 1">
            <a:extLst>
              <a:ext uri="{FF2B5EF4-FFF2-40B4-BE49-F238E27FC236}">
                <a16:creationId xmlns:a16="http://schemas.microsoft.com/office/drawing/2014/main" id="{1D95B42E-852C-9610-19E4-3D1B162ADBDE}"/>
              </a:ext>
            </a:extLst>
          </p:cNvPr>
          <p:cNvSpPr>
            <a:spLocks noGrp="1"/>
          </p:cNvSpPr>
          <p:nvPr>
            <p:ph type="sldNum" sz="quarter" idx="12"/>
          </p:nvPr>
        </p:nvSpPr>
        <p:spPr/>
        <p:txBody>
          <a:bodyPr/>
          <a:lstStyle/>
          <a:p>
            <a:fld id="{857995DA-8B72-4572-BCDF-0BE728073BE1}" type="slidenum">
              <a:rPr lang="de-DE" smtClean="0"/>
              <a:t>34</a:t>
            </a:fld>
            <a:endParaRPr lang="de-DE"/>
          </a:p>
        </p:txBody>
      </p:sp>
      <p:sp>
        <p:nvSpPr>
          <p:cNvPr id="8" name="Ellipse 7">
            <a:extLst>
              <a:ext uri="{FF2B5EF4-FFF2-40B4-BE49-F238E27FC236}">
                <a16:creationId xmlns:a16="http://schemas.microsoft.com/office/drawing/2014/main" id="{F563D094-841D-FCE9-5794-D951722CDB5C}"/>
              </a:ext>
            </a:extLst>
          </p:cNvPr>
          <p:cNvSpPr/>
          <p:nvPr/>
        </p:nvSpPr>
        <p:spPr>
          <a:xfrm>
            <a:off x="9198971" y="-280955"/>
            <a:ext cx="2880000" cy="2880000"/>
          </a:xfrm>
          <a:prstGeom prst="ellipse">
            <a:avLst/>
          </a:prstGeom>
          <a:solidFill>
            <a:srgbClr val="0E3334">
              <a:alpha val="50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5FF06E3A-13C2-2CC9-5573-DBE45AD9C052}"/>
              </a:ext>
            </a:extLst>
          </p:cNvPr>
          <p:cNvSpPr/>
          <p:nvPr/>
        </p:nvSpPr>
        <p:spPr>
          <a:xfrm>
            <a:off x="1250163" y="902367"/>
            <a:ext cx="2196000" cy="21960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A09A6EBB-1A73-F9AE-4856-0C7E0A044881}"/>
              </a:ext>
            </a:extLst>
          </p:cNvPr>
          <p:cNvSpPr txBox="1"/>
          <p:nvPr/>
        </p:nvSpPr>
        <p:spPr>
          <a:xfrm>
            <a:off x="216364" y="895928"/>
            <a:ext cx="5010116" cy="923330"/>
          </a:xfrm>
          <a:prstGeom prst="rect">
            <a:avLst/>
          </a:prstGeom>
          <a:noFill/>
        </p:spPr>
        <p:txBody>
          <a:bodyPr wrap="square" rtlCol="0">
            <a:spAutoFit/>
          </a:bodyPr>
          <a:lstStyle/>
          <a:p>
            <a:r>
              <a:rPr lang="de-DE" sz="5400" dirty="0">
                <a:solidFill>
                  <a:schemeClr val="bg1"/>
                </a:solidFill>
                <a:latin typeface="Montserrat" panose="00000500000000000000" pitchFamily="2" charset="0"/>
              </a:rPr>
              <a:t>Preistreiber</a:t>
            </a:r>
            <a:endParaRPr lang="de-DE" sz="6000" dirty="0">
              <a:solidFill>
                <a:schemeClr val="bg1"/>
              </a:solidFill>
              <a:latin typeface="Montserrat" panose="00000500000000000000" pitchFamily="2" charset="0"/>
            </a:endParaRPr>
          </a:p>
        </p:txBody>
      </p:sp>
      <p:sp>
        <p:nvSpPr>
          <p:cNvPr id="49" name="Ellipse 48">
            <a:extLst>
              <a:ext uri="{FF2B5EF4-FFF2-40B4-BE49-F238E27FC236}">
                <a16:creationId xmlns:a16="http://schemas.microsoft.com/office/drawing/2014/main" id="{8B3D47EF-CC0C-D6D8-013E-739AD910C63E}"/>
              </a:ext>
            </a:extLst>
          </p:cNvPr>
          <p:cNvSpPr/>
          <p:nvPr/>
        </p:nvSpPr>
        <p:spPr>
          <a:xfrm>
            <a:off x="7685667" y="2188956"/>
            <a:ext cx="4140000" cy="4140000"/>
          </a:xfrm>
          <a:prstGeom prst="ellipse">
            <a:avLst/>
          </a:prstGeom>
          <a:solidFill>
            <a:srgbClr val="0E33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72A0C61B-66EB-E67A-5C12-B338DD489B5F}"/>
              </a:ext>
            </a:extLst>
          </p:cNvPr>
          <p:cNvSpPr/>
          <p:nvPr/>
        </p:nvSpPr>
        <p:spPr>
          <a:xfrm>
            <a:off x="-1158107" y="2475388"/>
            <a:ext cx="3407287" cy="3300988"/>
          </a:xfrm>
          <a:prstGeom prst="ellipse">
            <a:avLst/>
          </a:prstGeom>
          <a:solidFill>
            <a:srgbClr val="0E3334">
              <a:alpha val="50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895E5767-137A-1EE9-A7D7-42B9CEC70204}"/>
              </a:ext>
            </a:extLst>
          </p:cNvPr>
          <p:cNvSpPr/>
          <p:nvPr/>
        </p:nvSpPr>
        <p:spPr>
          <a:xfrm>
            <a:off x="-1242401" y="1819258"/>
            <a:ext cx="6365546" cy="128159"/>
          </a:xfrm>
          <a:prstGeom prst="rect">
            <a:avLst/>
          </a:prstGeom>
          <a:solidFill>
            <a:schemeClr val="tx1">
              <a:alpha val="56000"/>
            </a:schemeClr>
          </a:solidFill>
          <a:ln>
            <a:noFill/>
          </a:ln>
          <a:effectLst>
            <a:outerShdw blurRad="1524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9" name="Gruppieren 88">
            <a:extLst>
              <a:ext uri="{FF2B5EF4-FFF2-40B4-BE49-F238E27FC236}">
                <a16:creationId xmlns:a16="http://schemas.microsoft.com/office/drawing/2014/main" id="{ED0E37F1-DC69-9E5F-4C16-D6E3CE275115}"/>
              </a:ext>
            </a:extLst>
          </p:cNvPr>
          <p:cNvGrpSpPr/>
          <p:nvPr/>
        </p:nvGrpSpPr>
        <p:grpSpPr>
          <a:xfrm>
            <a:off x="1638952" y="2599045"/>
            <a:ext cx="8343248" cy="3712981"/>
            <a:chOff x="647656" y="1361607"/>
            <a:chExt cx="8343248" cy="3712981"/>
          </a:xfrm>
        </p:grpSpPr>
        <p:grpSp>
          <p:nvGrpSpPr>
            <p:cNvPr id="50" name="Gruppieren 49">
              <a:extLst>
                <a:ext uri="{FF2B5EF4-FFF2-40B4-BE49-F238E27FC236}">
                  <a16:creationId xmlns:a16="http://schemas.microsoft.com/office/drawing/2014/main" id="{08F371E6-C0DD-FE7D-378E-C0F172731170}"/>
                </a:ext>
              </a:extLst>
            </p:cNvPr>
            <p:cNvGrpSpPr/>
            <p:nvPr/>
          </p:nvGrpSpPr>
          <p:grpSpPr>
            <a:xfrm rot="15701549">
              <a:off x="2614077" y="1419415"/>
              <a:ext cx="3502496" cy="3554277"/>
              <a:chOff x="1274597" y="1778558"/>
              <a:chExt cx="1440000" cy="1440000"/>
            </a:xfrm>
            <a:gradFill>
              <a:gsLst>
                <a:gs pos="68000">
                  <a:srgbClr val="26888A"/>
                </a:gs>
                <a:gs pos="14000">
                  <a:srgbClr val="87B8B9"/>
                </a:gs>
                <a:gs pos="100000">
                  <a:schemeClr val="tx1"/>
                </a:gs>
              </a:gsLst>
              <a:lin ang="5400000" scaled="1"/>
            </a:gradFill>
            <a:effectLst>
              <a:outerShdw blurRad="50800" dist="38100" dir="5400000" algn="t" rotWithShape="0">
                <a:prstClr val="black">
                  <a:alpha val="40000"/>
                </a:prstClr>
              </a:outerShdw>
            </a:effectLst>
          </p:grpSpPr>
          <p:grpSp>
            <p:nvGrpSpPr>
              <p:cNvPr id="51" name="Gruppieren 50">
                <a:extLst>
                  <a:ext uri="{FF2B5EF4-FFF2-40B4-BE49-F238E27FC236}">
                    <a16:creationId xmlns:a16="http://schemas.microsoft.com/office/drawing/2014/main" id="{2D7A9096-ABA2-15A6-141E-DBB056F01488}"/>
                  </a:ext>
                </a:extLst>
              </p:cNvPr>
              <p:cNvGrpSpPr/>
              <p:nvPr/>
            </p:nvGrpSpPr>
            <p:grpSpPr>
              <a:xfrm>
                <a:off x="1274597" y="1778558"/>
                <a:ext cx="1440000" cy="1440000"/>
                <a:chOff x="1274597" y="1778558"/>
                <a:chExt cx="1440000" cy="1440000"/>
              </a:xfrm>
              <a:grpFill/>
            </p:grpSpPr>
            <p:grpSp>
              <p:nvGrpSpPr>
                <p:cNvPr id="54" name="Gruppieren 53">
                  <a:extLst>
                    <a:ext uri="{FF2B5EF4-FFF2-40B4-BE49-F238E27FC236}">
                      <a16:creationId xmlns:a16="http://schemas.microsoft.com/office/drawing/2014/main" id="{7D2AC15D-29DF-DEB2-A8EF-74A0BF4316E4}"/>
                    </a:ext>
                  </a:extLst>
                </p:cNvPr>
                <p:cNvGrpSpPr/>
                <p:nvPr/>
              </p:nvGrpSpPr>
              <p:grpSpPr>
                <a:xfrm>
                  <a:off x="1274597" y="1778558"/>
                  <a:ext cx="1440000" cy="1440000"/>
                  <a:chOff x="1274597" y="1778558"/>
                  <a:chExt cx="1440000" cy="1440000"/>
                </a:xfrm>
                <a:grpFill/>
              </p:grpSpPr>
              <p:sp>
                <p:nvSpPr>
                  <p:cNvPr id="57" name="Freihandform: Form 56">
                    <a:extLst>
                      <a:ext uri="{FF2B5EF4-FFF2-40B4-BE49-F238E27FC236}">
                        <a16:creationId xmlns:a16="http://schemas.microsoft.com/office/drawing/2014/main" id="{1213B450-814D-3120-9ED0-9CA273DE9283}"/>
                      </a:ext>
                    </a:extLst>
                  </p:cNvPr>
                  <p:cNvSpPr/>
                  <p:nvPr/>
                </p:nvSpPr>
                <p:spPr>
                  <a:xfrm>
                    <a:off x="1634597" y="2138558"/>
                    <a:ext cx="720000" cy="720000"/>
                  </a:xfrm>
                  <a:custGeom>
                    <a:avLst/>
                    <a:gdLst>
                      <a:gd name="connsiteX0" fmla="*/ 360000 w 720000"/>
                      <a:gd name="connsiteY0" fmla="*/ 0 h 720000"/>
                      <a:gd name="connsiteX1" fmla="*/ 720000 w 720000"/>
                      <a:gd name="connsiteY1" fmla="*/ 360000 h 720000"/>
                      <a:gd name="connsiteX2" fmla="*/ 575460 w 720000"/>
                      <a:gd name="connsiteY2" fmla="*/ 360000 h 720000"/>
                      <a:gd name="connsiteX3" fmla="*/ 360000 w 720000"/>
                      <a:gd name="connsiteY3" fmla="*/ 575460 h 720000"/>
                      <a:gd name="connsiteX4" fmla="*/ 360000 w 720000"/>
                      <a:gd name="connsiteY4" fmla="*/ 720000 h 720000"/>
                      <a:gd name="connsiteX5" fmla="*/ 0 w 720000"/>
                      <a:gd name="connsiteY5" fmla="*/ 360000 h 720000"/>
                      <a:gd name="connsiteX6" fmla="*/ 144540 w 720000"/>
                      <a:gd name="connsiteY6" fmla="*/ 360000 h 720000"/>
                      <a:gd name="connsiteX7" fmla="*/ 360000 w 720000"/>
                      <a:gd name="connsiteY7" fmla="*/ 144540 h 720000"/>
                      <a:gd name="connsiteX8" fmla="*/ 360000 w 720000"/>
                      <a:gd name="connsiteY8"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360000" y="0"/>
                        </a:moveTo>
                        <a:cubicBezTo>
                          <a:pt x="360000" y="198823"/>
                          <a:pt x="521177" y="360000"/>
                          <a:pt x="720000" y="360000"/>
                        </a:cubicBezTo>
                        <a:lnTo>
                          <a:pt x="575460" y="360000"/>
                        </a:lnTo>
                        <a:cubicBezTo>
                          <a:pt x="456465" y="360000"/>
                          <a:pt x="360000" y="456465"/>
                          <a:pt x="360000" y="575460"/>
                        </a:cubicBezTo>
                        <a:lnTo>
                          <a:pt x="360000" y="720000"/>
                        </a:lnTo>
                        <a:cubicBezTo>
                          <a:pt x="360000" y="521177"/>
                          <a:pt x="198823" y="360000"/>
                          <a:pt x="0" y="360000"/>
                        </a:cubicBezTo>
                        <a:lnTo>
                          <a:pt x="144540" y="360000"/>
                        </a:lnTo>
                        <a:cubicBezTo>
                          <a:pt x="263535" y="360000"/>
                          <a:pt x="360000" y="263535"/>
                          <a:pt x="360000" y="144540"/>
                        </a:cubicBezTo>
                        <a:lnTo>
                          <a:pt x="360000" y="0"/>
                        </a:lnTo>
                        <a:close/>
                      </a:path>
                    </a:pathLst>
                  </a:cu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8" name="Freihandform: Form 57">
                    <a:extLst>
                      <a:ext uri="{FF2B5EF4-FFF2-40B4-BE49-F238E27FC236}">
                        <a16:creationId xmlns:a16="http://schemas.microsoft.com/office/drawing/2014/main" id="{69D5315C-9B53-798C-623C-45327AB9CDF4}"/>
                      </a:ext>
                    </a:extLst>
                  </p:cNvPr>
                  <p:cNvSpPr/>
                  <p:nvPr/>
                </p:nvSpPr>
                <p:spPr>
                  <a:xfrm>
                    <a:off x="1994597" y="177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9" name="Freihandform: Form 58">
                    <a:extLst>
                      <a:ext uri="{FF2B5EF4-FFF2-40B4-BE49-F238E27FC236}">
                        <a16:creationId xmlns:a16="http://schemas.microsoft.com/office/drawing/2014/main" id="{8F1595C8-65A9-564F-219E-185221368E71}"/>
                      </a:ext>
                    </a:extLst>
                  </p:cNvPr>
                  <p:cNvSpPr/>
                  <p:nvPr/>
                </p:nvSpPr>
                <p:spPr>
                  <a:xfrm>
                    <a:off x="1274597" y="249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55" name="Ellipse 54">
                  <a:extLst>
                    <a:ext uri="{FF2B5EF4-FFF2-40B4-BE49-F238E27FC236}">
                      <a16:creationId xmlns:a16="http://schemas.microsoft.com/office/drawing/2014/main" id="{024D38FA-BA76-1709-4DBE-6DB5BFDE1AD9}"/>
                    </a:ext>
                  </a:extLst>
                </p:cNvPr>
                <p:cNvSpPr/>
                <p:nvPr/>
              </p:nvSpPr>
              <p:spPr>
                <a:xfrm>
                  <a:off x="1994597" y="177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Ellipse 55">
                  <a:extLst>
                    <a:ext uri="{FF2B5EF4-FFF2-40B4-BE49-F238E27FC236}">
                      <a16:creationId xmlns:a16="http://schemas.microsoft.com/office/drawing/2014/main" id="{0B5B7C42-0C53-6BF6-46D5-4236718EB59C}"/>
                    </a:ext>
                  </a:extLst>
                </p:cNvPr>
                <p:cNvSpPr/>
                <p:nvPr/>
              </p:nvSpPr>
              <p:spPr>
                <a:xfrm>
                  <a:off x="1274597" y="249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2" name="Ellipse 51">
                <a:extLst>
                  <a:ext uri="{FF2B5EF4-FFF2-40B4-BE49-F238E27FC236}">
                    <a16:creationId xmlns:a16="http://schemas.microsoft.com/office/drawing/2014/main" id="{6969351A-4E37-9A87-1D41-E18D36DCED6F}"/>
                  </a:ext>
                </a:extLst>
              </p:cNvPr>
              <p:cNvSpPr/>
              <p:nvPr/>
            </p:nvSpPr>
            <p:spPr>
              <a:xfrm>
                <a:off x="2066597" y="185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3" name="Ellipse 52">
                <a:extLst>
                  <a:ext uri="{FF2B5EF4-FFF2-40B4-BE49-F238E27FC236}">
                    <a16:creationId xmlns:a16="http://schemas.microsoft.com/office/drawing/2014/main" id="{2C8B49ED-323F-E58D-EA00-DD0B9156BD5A}"/>
                  </a:ext>
                </a:extLst>
              </p:cNvPr>
              <p:cNvSpPr/>
              <p:nvPr/>
            </p:nvSpPr>
            <p:spPr>
              <a:xfrm>
                <a:off x="1346597" y="257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0" name="Gruppieren 59">
              <a:extLst>
                <a:ext uri="{FF2B5EF4-FFF2-40B4-BE49-F238E27FC236}">
                  <a16:creationId xmlns:a16="http://schemas.microsoft.com/office/drawing/2014/main" id="{0D8AEFF8-8A5C-4070-ED08-35DAF196FA37}"/>
                </a:ext>
              </a:extLst>
            </p:cNvPr>
            <p:cNvGrpSpPr/>
            <p:nvPr/>
          </p:nvGrpSpPr>
          <p:grpSpPr>
            <a:xfrm rot="380348">
              <a:off x="647656" y="1439626"/>
              <a:ext cx="3502496" cy="3554277"/>
              <a:chOff x="1274597" y="1778558"/>
              <a:chExt cx="1440000" cy="1440000"/>
            </a:xfrm>
            <a:gradFill>
              <a:gsLst>
                <a:gs pos="68000">
                  <a:srgbClr val="26888A"/>
                </a:gs>
                <a:gs pos="14000">
                  <a:srgbClr val="87B8B9"/>
                </a:gs>
                <a:gs pos="100000">
                  <a:schemeClr val="tx1"/>
                </a:gs>
              </a:gsLst>
              <a:lin ang="5400000" scaled="1"/>
            </a:gradFill>
            <a:effectLst>
              <a:outerShdw blurRad="50800" dist="38100" dir="5400000" algn="t" rotWithShape="0">
                <a:prstClr val="black">
                  <a:alpha val="40000"/>
                </a:prstClr>
              </a:outerShdw>
            </a:effectLst>
          </p:grpSpPr>
          <p:grpSp>
            <p:nvGrpSpPr>
              <p:cNvPr id="61" name="Gruppieren 60">
                <a:extLst>
                  <a:ext uri="{FF2B5EF4-FFF2-40B4-BE49-F238E27FC236}">
                    <a16:creationId xmlns:a16="http://schemas.microsoft.com/office/drawing/2014/main" id="{AA66CC9F-6E6D-7B75-5484-5C0B5DEADA83}"/>
                  </a:ext>
                </a:extLst>
              </p:cNvPr>
              <p:cNvGrpSpPr/>
              <p:nvPr/>
            </p:nvGrpSpPr>
            <p:grpSpPr>
              <a:xfrm>
                <a:off x="1274597" y="1778558"/>
                <a:ext cx="1440000" cy="1440000"/>
                <a:chOff x="1274597" y="1778558"/>
                <a:chExt cx="1440000" cy="1440000"/>
              </a:xfrm>
              <a:grpFill/>
            </p:grpSpPr>
            <p:grpSp>
              <p:nvGrpSpPr>
                <p:cNvPr id="64" name="Gruppieren 63">
                  <a:extLst>
                    <a:ext uri="{FF2B5EF4-FFF2-40B4-BE49-F238E27FC236}">
                      <a16:creationId xmlns:a16="http://schemas.microsoft.com/office/drawing/2014/main" id="{B7E3F0EA-81D0-B539-9E1A-440635579016}"/>
                    </a:ext>
                  </a:extLst>
                </p:cNvPr>
                <p:cNvGrpSpPr/>
                <p:nvPr/>
              </p:nvGrpSpPr>
              <p:grpSpPr>
                <a:xfrm>
                  <a:off x="1274597" y="1778558"/>
                  <a:ext cx="1440000" cy="1440000"/>
                  <a:chOff x="1274597" y="1778558"/>
                  <a:chExt cx="1440000" cy="1440000"/>
                </a:xfrm>
                <a:grpFill/>
              </p:grpSpPr>
              <p:sp>
                <p:nvSpPr>
                  <p:cNvPr id="67" name="Freihandform: Form 66">
                    <a:extLst>
                      <a:ext uri="{FF2B5EF4-FFF2-40B4-BE49-F238E27FC236}">
                        <a16:creationId xmlns:a16="http://schemas.microsoft.com/office/drawing/2014/main" id="{A9F42C7E-63B7-0566-1A13-F4CD9B2BE661}"/>
                      </a:ext>
                    </a:extLst>
                  </p:cNvPr>
                  <p:cNvSpPr/>
                  <p:nvPr/>
                </p:nvSpPr>
                <p:spPr>
                  <a:xfrm>
                    <a:off x="1634597" y="2138558"/>
                    <a:ext cx="720000" cy="720000"/>
                  </a:xfrm>
                  <a:custGeom>
                    <a:avLst/>
                    <a:gdLst>
                      <a:gd name="connsiteX0" fmla="*/ 360000 w 720000"/>
                      <a:gd name="connsiteY0" fmla="*/ 0 h 720000"/>
                      <a:gd name="connsiteX1" fmla="*/ 720000 w 720000"/>
                      <a:gd name="connsiteY1" fmla="*/ 360000 h 720000"/>
                      <a:gd name="connsiteX2" fmla="*/ 575460 w 720000"/>
                      <a:gd name="connsiteY2" fmla="*/ 360000 h 720000"/>
                      <a:gd name="connsiteX3" fmla="*/ 360000 w 720000"/>
                      <a:gd name="connsiteY3" fmla="*/ 575460 h 720000"/>
                      <a:gd name="connsiteX4" fmla="*/ 360000 w 720000"/>
                      <a:gd name="connsiteY4" fmla="*/ 720000 h 720000"/>
                      <a:gd name="connsiteX5" fmla="*/ 0 w 720000"/>
                      <a:gd name="connsiteY5" fmla="*/ 360000 h 720000"/>
                      <a:gd name="connsiteX6" fmla="*/ 144540 w 720000"/>
                      <a:gd name="connsiteY6" fmla="*/ 360000 h 720000"/>
                      <a:gd name="connsiteX7" fmla="*/ 360000 w 720000"/>
                      <a:gd name="connsiteY7" fmla="*/ 144540 h 720000"/>
                      <a:gd name="connsiteX8" fmla="*/ 360000 w 720000"/>
                      <a:gd name="connsiteY8"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360000" y="0"/>
                        </a:moveTo>
                        <a:cubicBezTo>
                          <a:pt x="360000" y="198823"/>
                          <a:pt x="521177" y="360000"/>
                          <a:pt x="720000" y="360000"/>
                        </a:cubicBezTo>
                        <a:lnTo>
                          <a:pt x="575460" y="360000"/>
                        </a:lnTo>
                        <a:cubicBezTo>
                          <a:pt x="456465" y="360000"/>
                          <a:pt x="360000" y="456465"/>
                          <a:pt x="360000" y="575460"/>
                        </a:cubicBezTo>
                        <a:lnTo>
                          <a:pt x="360000" y="720000"/>
                        </a:lnTo>
                        <a:cubicBezTo>
                          <a:pt x="360000" y="521177"/>
                          <a:pt x="198823" y="360000"/>
                          <a:pt x="0" y="360000"/>
                        </a:cubicBezTo>
                        <a:lnTo>
                          <a:pt x="144540" y="360000"/>
                        </a:lnTo>
                        <a:cubicBezTo>
                          <a:pt x="263535" y="360000"/>
                          <a:pt x="360000" y="263535"/>
                          <a:pt x="360000" y="144540"/>
                        </a:cubicBezTo>
                        <a:lnTo>
                          <a:pt x="360000" y="0"/>
                        </a:lnTo>
                        <a:close/>
                      </a:path>
                    </a:pathLst>
                  </a:cu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8" name="Freihandform: Form 67">
                    <a:extLst>
                      <a:ext uri="{FF2B5EF4-FFF2-40B4-BE49-F238E27FC236}">
                        <a16:creationId xmlns:a16="http://schemas.microsoft.com/office/drawing/2014/main" id="{96FBF853-8933-AE55-8BBA-8390B816F157}"/>
                      </a:ext>
                    </a:extLst>
                  </p:cNvPr>
                  <p:cNvSpPr/>
                  <p:nvPr/>
                </p:nvSpPr>
                <p:spPr>
                  <a:xfrm>
                    <a:off x="1994597" y="177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9" name="Freihandform: Form 68">
                    <a:extLst>
                      <a:ext uri="{FF2B5EF4-FFF2-40B4-BE49-F238E27FC236}">
                        <a16:creationId xmlns:a16="http://schemas.microsoft.com/office/drawing/2014/main" id="{DEC13117-D44B-CF20-CEB1-95620A09DC68}"/>
                      </a:ext>
                    </a:extLst>
                  </p:cNvPr>
                  <p:cNvSpPr/>
                  <p:nvPr/>
                </p:nvSpPr>
                <p:spPr>
                  <a:xfrm>
                    <a:off x="1274597" y="249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65" name="Ellipse 64">
                  <a:extLst>
                    <a:ext uri="{FF2B5EF4-FFF2-40B4-BE49-F238E27FC236}">
                      <a16:creationId xmlns:a16="http://schemas.microsoft.com/office/drawing/2014/main" id="{87772B98-C6E8-6FA9-8814-0A0771360254}"/>
                    </a:ext>
                  </a:extLst>
                </p:cNvPr>
                <p:cNvSpPr/>
                <p:nvPr/>
              </p:nvSpPr>
              <p:spPr>
                <a:xfrm>
                  <a:off x="1994597" y="177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EF5A2C58-2B7D-2BC2-39C0-216AF70D283C}"/>
                    </a:ext>
                  </a:extLst>
                </p:cNvPr>
                <p:cNvSpPr/>
                <p:nvPr/>
              </p:nvSpPr>
              <p:spPr>
                <a:xfrm>
                  <a:off x="1274597" y="249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2" name="Ellipse 61">
                <a:extLst>
                  <a:ext uri="{FF2B5EF4-FFF2-40B4-BE49-F238E27FC236}">
                    <a16:creationId xmlns:a16="http://schemas.microsoft.com/office/drawing/2014/main" id="{D47172F7-FA1D-5B8B-0855-9F779D07F592}"/>
                  </a:ext>
                </a:extLst>
              </p:cNvPr>
              <p:cNvSpPr/>
              <p:nvPr/>
            </p:nvSpPr>
            <p:spPr>
              <a:xfrm>
                <a:off x="2066597" y="185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Ellipse 62">
                <a:extLst>
                  <a:ext uri="{FF2B5EF4-FFF2-40B4-BE49-F238E27FC236}">
                    <a16:creationId xmlns:a16="http://schemas.microsoft.com/office/drawing/2014/main" id="{B2B15C3E-6A8A-16A8-2337-BE164B9D6F7E}"/>
                  </a:ext>
                </a:extLst>
              </p:cNvPr>
              <p:cNvSpPr/>
              <p:nvPr/>
            </p:nvSpPr>
            <p:spPr>
              <a:xfrm>
                <a:off x="1346597" y="257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0" name="Textfeld 69">
              <a:extLst>
                <a:ext uri="{FF2B5EF4-FFF2-40B4-BE49-F238E27FC236}">
                  <a16:creationId xmlns:a16="http://schemas.microsoft.com/office/drawing/2014/main" id="{4986A047-766F-2A87-EC07-C1454F653FCF}"/>
                </a:ext>
              </a:extLst>
            </p:cNvPr>
            <p:cNvSpPr txBox="1"/>
            <p:nvPr/>
          </p:nvSpPr>
          <p:spPr>
            <a:xfrm>
              <a:off x="7831829" y="3844727"/>
              <a:ext cx="1159075" cy="1229861"/>
            </a:xfrm>
            <a:prstGeom prst="rect">
              <a:avLst/>
            </a:prstGeom>
            <a:noFill/>
          </p:spPr>
          <p:txBody>
            <a:bodyPr wrap="square" rtlCol="0">
              <a:spAutoFit/>
            </a:bodyPr>
            <a:lstStyle/>
            <a:p>
              <a:endParaRPr lang="de-DE" sz="3200" dirty="0">
                <a:solidFill>
                  <a:srgbClr val="EAEC9C"/>
                </a:solidFill>
                <a:latin typeface="Haettenschweiler" panose="020B0706040902060204" pitchFamily="34" charset="0"/>
              </a:endParaRPr>
            </a:p>
          </p:txBody>
        </p:sp>
        <p:grpSp>
          <p:nvGrpSpPr>
            <p:cNvPr id="71" name="Gruppieren 70">
              <a:extLst>
                <a:ext uri="{FF2B5EF4-FFF2-40B4-BE49-F238E27FC236}">
                  <a16:creationId xmlns:a16="http://schemas.microsoft.com/office/drawing/2014/main" id="{07413144-FDD3-00E1-E95D-8729D0862F4C}"/>
                </a:ext>
              </a:extLst>
            </p:cNvPr>
            <p:cNvGrpSpPr/>
            <p:nvPr/>
          </p:nvGrpSpPr>
          <p:grpSpPr>
            <a:xfrm rot="11073234">
              <a:off x="4592818" y="1361607"/>
              <a:ext cx="3502496" cy="3554277"/>
              <a:chOff x="1274597" y="1778558"/>
              <a:chExt cx="1440000" cy="1440000"/>
            </a:xfrm>
            <a:gradFill>
              <a:gsLst>
                <a:gs pos="68000">
                  <a:srgbClr val="26888A"/>
                </a:gs>
                <a:gs pos="14000">
                  <a:srgbClr val="87B8B9"/>
                </a:gs>
                <a:gs pos="100000">
                  <a:schemeClr val="tx1"/>
                </a:gs>
              </a:gsLst>
              <a:lin ang="5400000" scaled="1"/>
            </a:gradFill>
            <a:effectLst>
              <a:outerShdw blurRad="50800" dist="38100" dir="5400000" algn="t" rotWithShape="0">
                <a:prstClr val="black">
                  <a:alpha val="40000"/>
                </a:prstClr>
              </a:outerShdw>
            </a:effectLst>
          </p:grpSpPr>
          <p:grpSp>
            <p:nvGrpSpPr>
              <p:cNvPr id="72" name="Gruppieren 71">
                <a:extLst>
                  <a:ext uri="{FF2B5EF4-FFF2-40B4-BE49-F238E27FC236}">
                    <a16:creationId xmlns:a16="http://schemas.microsoft.com/office/drawing/2014/main" id="{C5BC6721-92CE-E7C2-4EB2-99C4F299B624}"/>
                  </a:ext>
                </a:extLst>
              </p:cNvPr>
              <p:cNvGrpSpPr/>
              <p:nvPr/>
            </p:nvGrpSpPr>
            <p:grpSpPr>
              <a:xfrm>
                <a:off x="1274597" y="1778558"/>
                <a:ext cx="1440000" cy="1440000"/>
                <a:chOff x="1274597" y="1778558"/>
                <a:chExt cx="1440000" cy="1440000"/>
              </a:xfrm>
              <a:grpFill/>
            </p:grpSpPr>
            <p:grpSp>
              <p:nvGrpSpPr>
                <p:cNvPr id="75" name="Gruppieren 74">
                  <a:extLst>
                    <a:ext uri="{FF2B5EF4-FFF2-40B4-BE49-F238E27FC236}">
                      <a16:creationId xmlns:a16="http://schemas.microsoft.com/office/drawing/2014/main" id="{BCC339CB-42B8-A1B4-8C68-CBD948AFD842}"/>
                    </a:ext>
                  </a:extLst>
                </p:cNvPr>
                <p:cNvGrpSpPr/>
                <p:nvPr/>
              </p:nvGrpSpPr>
              <p:grpSpPr>
                <a:xfrm>
                  <a:off x="1274597" y="1778558"/>
                  <a:ext cx="1440000" cy="1440000"/>
                  <a:chOff x="1274597" y="1778558"/>
                  <a:chExt cx="1440000" cy="1440000"/>
                </a:xfrm>
                <a:grpFill/>
              </p:grpSpPr>
              <p:sp>
                <p:nvSpPr>
                  <p:cNvPr id="78" name="Freihandform: Form 77">
                    <a:extLst>
                      <a:ext uri="{FF2B5EF4-FFF2-40B4-BE49-F238E27FC236}">
                        <a16:creationId xmlns:a16="http://schemas.microsoft.com/office/drawing/2014/main" id="{E9B869ED-EC44-9951-7CE6-E535C62C4C92}"/>
                      </a:ext>
                    </a:extLst>
                  </p:cNvPr>
                  <p:cNvSpPr/>
                  <p:nvPr/>
                </p:nvSpPr>
                <p:spPr>
                  <a:xfrm>
                    <a:off x="1634597" y="2138558"/>
                    <a:ext cx="720000" cy="720000"/>
                  </a:xfrm>
                  <a:custGeom>
                    <a:avLst/>
                    <a:gdLst>
                      <a:gd name="connsiteX0" fmla="*/ 360000 w 720000"/>
                      <a:gd name="connsiteY0" fmla="*/ 0 h 720000"/>
                      <a:gd name="connsiteX1" fmla="*/ 720000 w 720000"/>
                      <a:gd name="connsiteY1" fmla="*/ 360000 h 720000"/>
                      <a:gd name="connsiteX2" fmla="*/ 575460 w 720000"/>
                      <a:gd name="connsiteY2" fmla="*/ 360000 h 720000"/>
                      <a:gd name="connsiteX3" fmla="*/ 360000 w 720000"/>
                      <a:gd name="connsiteY3" fmla="*/ 575460 h 720000"/>
                      <a:gd name="connsiteX4" fmla="*/ 360000 w 720000"/>
                      <a:gd name="connsiteY4" fmla="*/ 720000 h 720000"/>
                      <a:gd name="connsiteX5" fmla="*/ 0 w 720000"/>
                      <a:gd name="connsiteY5" fmla="*/ 360000 h 720000"/>
                      <a:gd name="connsiteX6" fmla="*/ 144540 w 720000"/>
                      <a:gd name="connsiteY6" fmla="*/ 360000 h 720000"/>
                      <a:gd name="connsiteX7" fmla="*/ 360000 w 720000"/>
                      <a:gd name="connsiteY7" fmla="*/ 144540 h 720000"/>
                      <a:gd name="connsiteX8" fmla="*/ 360000 w 720000"/>
                      <a:gd name="connsiteY8"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360000" y="0"/>
                        </a:moveTo>
                        <a:cubicBezTo>
                          <a:pt x="360000" y="198823"/>
                          <a:pt x="521177" y="360000"/>
                          <a:pt x="720000" y="360000"/>
                        </a:cubicBezTo>
                        <a:lnTo>
                          <a:pt x="575460" y="360000"/>
                        </a:lnTo>
                        <a:cubicBezTo>
                          <a:pt x="456465" y="360000"/>
                          <a:pt x="360000" y="456465"/>
                          <a:pt x="360000" y="575460"/>
                        </a:cubicBezTo>
                        <a:lnTo>
                          <a:pt x="360000" y="720000"/>
                        </a:lnTo>
                        <a:cubicBezTo>
                          <a:pt x="360000" y="521177"/>
                          <a:pt x="198823" y="360000"/>
                          <a:pt x="0" y="360000"/>
                        </a:cubicBezTo>
                        <a:lnTo>
                          <a:pt x="144540" y="360000"/>
                        </a:lnTo>
                        <a:cubicBezTo>
                          <a:pt x="263535" y="360000"/>
                          <a:pt x="360000" y="263535"/>
                          <a:pt x="360000" y="144540"/>
                        </a:cubicBezTo>
                        <a:lnTo>
                          <a:pt x="360000" y="0"/>
                        </a:lnTo>
                        <a:close/>
                      </a:path>
                    </a:pathLst>
                  </a:cu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79" name="Freihandform: Form 78">
                    <a:extLst>
                      <a:ext uri="{FF2B5EF4-FFF2-40B4-BE49-F238E27FC236}">
                        <a16:creationId xmlns:a16="http://schemas.microsoft.com/office/drawing/2014/main" id="{64E444E0-A2E7-93AF-D381-ED354F5A4B27}"/>
                      </a:ext>
                    </a:extLst>
                  </p:cNvPr>
                  <p:cNvSpPr/>
                  <p:nvPr/>
                </p:nvSpPr>
                <p:spPr>
                  <a:xfrm>
                    <a:off x="1994597" y="177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80" name="Freihandform: Form 79">
                    <a:extLst>
                      <a:ext uri="{FF2B5EF4-FFF2-40B4-BE49-F238E27FC236}">
                        <a16:creationId xmlns:a16="http://schemas.microsoft.com/office/drawing/2014/main" id="{654D7534-A912-DB01-4497-0F96379DA8D5}"/>
                      </a:ext>
                    </a:extLst>
                  </p:cNvPr>
                  <p:cNvSpPr/>
                  <p:nvPr/>
                </p:nvSpPr>
                <p:spPr>
                  <a:xfrm>
                    <a:off x="1274597" y="249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76" name="Ellipse 75">
                  <a:extLst>
                    <a:ext uri="{FF2B5EF4-FFF2-40B4-BE49-F238E27FC236}">
                      <a16:creationId xmlns:a16="http://schemas.microsoft.com/office/drawing/2014/main" id="{154D1625-F389-8D9F-2DE8-EB1488C00BB7}"/>
                    </a:ext>
                  </a:extLst>
                </p:cNvPr>
                <p:cNvSpPr/>
                <p:nvPr/>
              </p:nvSpPr>
              <p:spPr>
                <a:xfrm>
                  <a:off x="1994597" y="177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76">
                  <a:extLst>
                    <a:ext uri="{FF2B5EF4-FFF2-40B4-BE49-F238E27FC236}">
                      <a16:creationId xmlns:a16="http://schemas.microsoft.com/office/drawing/2014/main" id="{C1A2486A-2010-D03B-E2DE-4222C250163E}"/>
                    </a:ext>
                  </a:extLst>
                </p:cNvPr>
                <p:cNvSpPr/>
                <p:nvPr/>
              </p:nvSpPr>
              <p:spPr>
                <a:xfrm>
                  <a:off x="1274597" y="249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3" name="Ellipse 72">
                <a:extLst>
                  <a:ext uri="{FF2B5EF4-FFF2-40B4-BE49-F238E27FC236}">
                    <a16:creationId xmlns:a16="http://schemas.microsoft.com/office/drawing/2014/main" id="{8B87C4FB-332D-A2F7-CD4B-BA53C487C869}"/>
                  </a:ext>
                </a:extLst>
              </p:cNvPr>
              <p:cNvSpPr/>
              <p:nvPr/>
            </p:nvSpPr>
            <p:spPr>
              <a:xfrm>
                <a:off x="2066597" y="185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Ellipse 73">
                <a:extLst>
                  <a:ext uri="{FF2B5EF4-FFF2-40B4-BE49-F238E27FC236}">
                    <a16:creationId xmlns:a16="http://schemas.microsoft.com/office/drawing/2014/main" id="{9B383882-50A8-C304-D6E0-96ACBF4CFB4A}"/>
                  </a:ext>
                </a:extLst>
              </p:cNvPr>
              <p:cNvSpPr/>
              <p:nvPr/>
            </p:nvSpPr>
            <p:spPr>
              <a:xfrm>
                <a:off x="1346597" y="257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1" name="Textfeld 80">
              <a:extLst>
                <a:ext uri="{FF2B5EF4-FFF2-40B4-BE49-F238E27FC236}">
                  <a16:creationId xmlns:a16="http://schemas.microsoft.com/office/drawing/2014/main" id="{2838AF70-FBAD-31B6-59D8-B0EE6A0BF794}"/>
                </a:ext>
              </a:extLst>
            </p:cNvPr>
            <p:cNvSpPr txBox="1"/>
            <p:nvPr/>
          </p:nvSpPr>
          <p:spPr>
            <a:xfrm>
              <a:off x="1067993" y="3443994"/>
              <a:ext cx="898457" cy="1015663"/>
            </a:xfrm>
            <a:prstGeom prst="rect">
              <a:avLst/>
            </a:prstGeom>
            <a:noFill/>
          </p:spPr>
          <p:txBody>
            <a:bodyPr wrap="square">
              <a:spAutoFit/>
            </a:bodyPr>
            <a:lstStyle/>
            <a:p>
              <a:r>
                <a:rPr lang="de-DE" sz="6000" dirty="0">
                  <a:solidFill>
                    <a:schemeClr val="bg1">
                      <a:lumMod val="65000"/>
                    </a:schemeClr>
                  </a:solidFill>
                  <a:latin typeface="Haettenschweiler" panose="020B0706040902060204" pitchFamily="34" charset="0"/>
                </a:rPr>
                <a:t>01</a:t>
              </a:r>
            </a:p>
          </p:txBody>
        </p:sp>
        <p:sp>
          <p:nvSpPr>
            <p:cNvPr id="82" name="Textfeld 81">
              <a:extLst>
                <a:ext uri="{FF2B5EF4-FFF2-40B4-BE49-F238E27FC236}">
                  <a16:creationId xmlns:a16="http://schemas.microsoft.com/office/drawing/2014/main" id="{29B60A49-6FE8-A333-2A28-89D4C4C2C8D2}"/>
                </a:ext>
              </a:extLst>
            </p:cNvPr>
            <p:cNvSpPr txBox="1"/>
            <p:nvPr/>
          </p:nvSpPr>
          <p:spPr>
            <a:xfrm>
              <a:off x="2968771" y="1880918"/>
              <a:ext cx="1581049" cy="1015663"/>
            </a:xfrm>
            <a:prstGeom prst="rect">
              <a:avLst/>
            </a:prstGeom>
            <a:noFill/>
          </p:spPr>
          <p:txBody>
            <a:bodyPr wrap="square">
              <a:spAutoFit/>
            </a:bodyPr>
            <a:lstStyle/>
            <a:p>
              <a:r>
                <a:rPr lang="de-DE" sz="6000" dirty="0">
                  <a:solidFill>
                    <a:schemeClr val="bg1">
                      <a:lumMod val="65000"/>
                    </a:schemeClr>
                  </a:solidFill>
                  <a:latin typeface="Haettenschweiler" panose="020B0706040902060204" pitchFamily="34" charset="0"/>
                </a:rPr>
                <a:t>02</a:t>
              </a:r>
            </a:p>
          </p:txBody>
        </p:sp>
        <p:sp>
          <p:nvSpPr>
            <p:cNvPr id="83" name="Textfeld 82">
              <a:extLst>
                <a:ext uri="{FF2B5EF4-FFF2-40B4-BE49-F238E27FC236}">
                  <a16:creationId xmlns:a16="http://schemas.microsoft.com/office/drawing/2014/main" id="{A9A3EACF-DC87-B63E-C500-DB317741DE87}"/>
                </a:ext>
              </a:extLst>
            </p:cNvPr>
            <p:cNvSpPr txBox="1"/>
            <p:nvPr/>
          </p:nvSpPr>
          <p:spPr>
            <a:xfrm>
              <a:off x="4981747" y="3392403"/>
              <a:ext cx="1047541" cy="1015663"/>
            </a:xfrm>
            <a:prstGeom prst="rect">
              <a:avLst/>
            </a:prstGeom>
            <a:noFill/>
          </p:spPr>
          <p:txBody>
            <a:bodyPr wrap="square" rtlCol="0">
              <a:spAutoFit/>
            </a:bodyPr>
            <a:lstStyle/>
            <a:p>
              <a:r>
                <a:rPr lang="de-DE" sz="6000" dirty="0">
                  <a:solidFill>
                    <a:schemeClr val="bg1">
                      <a:lumMod val="65000"/>
                    </a:schemeClr>
                  </a:solidFill>
                  <a:latin typeface="Haettenschweiler" panose="020B0706040902060204" pitchFamily="34" charset="0"/>
                </a:rPr>
                <a:t>03</a:t>
              </a:r>
              <a:endParaRPr lang="de-DE" sz="2000" dirty="0">
                <a:solidFill>
                  <a:schemeClr val="bg1">
                    <a:lumMod val="65000"/>
                  </a:schemeClr>
                </a:solidFill>
                <a:latin typeface="Haettenschweiler" panose="020B0706040902060204" pitchFamily="34" charset="0"/>
              </a:endParaRPr>
            </a:p>
          </p:txBody>
        </p:sp>
        <p:sp>
          <p:nvSpPr>
            <p:cNvPr id="84" name="Textfeld 83">
              <a:extLst>
                <a:ext uri="{FF2B5EF4-FFF2-40B4-BE49-F238E27FC236}">
                  <a16:creationId xmlns:a16="http://schemas.microsoft.com/office/drawing/2014/main" id="{40C70E6D-D5A1-4B4F-ED40-BF7DF3B83592}"/>
                </a:ext>
              </a:extLst>
            </p:cNvPr>
            <p:cNvSpPr txBox="1"/>
            <p:nvPr/>
          </p:nvSpPr>
          <p:spPr>
            <a:xfrm>
              <a:off x="6890358" y="1713107"/>
              <a:ext cx="1047541" cy="1015663"/>
            </a:xfrm>
            <a:prstGeom prst="rect">
              <a:avLst/>
            </a:prstGeom>
            <a:noFill/>
          </p:spPr>
          <p:txBody>
            <a:bodyPr wrap="square" rtlCol="0">
              <a:spAutoFit/>
            </a:bodyPr>
            <a:lstStyle/>
            <a:p>
              <a:r>
                <a:rPr lang="de-DE" sz="6000" dirty="0">
                  <a:solidFill>
                    <a:schemeClr val="bg1">
                      <a:lumMod val="65000"/>
                    </a:schemeClr>
                  </a:solidFill>
                  <a:latin typeface="Haettenschweiler" panose="020B0706040902060204" pitchFamily="34" charset="0"/>
                </a:rPr>
                <a:t>04</a:t>
              </a:r>
            </a:p>
          </p:txBody>
        </p:sp>
        <p:sp>
          <p:nvSpPr>
            <p:cNvPr id="85" name="Textfeld 84">
              <a:extLst>
                <a:ext uri="{FF2B5EF4-FFF2-40B4-BE49-F238E27FC236}">
                  <a16:creationId xmlns:a16="http://schemas.microsoft.com/office/drawing/2014/main" id="{F0F06D48-66B5-007A-470E-F0B5E0C02512}"/>
                </a:ext>
              </a:extLst>
            </p:cNvPr>
            <p:cNvSpPr txBox="1"/>
            <p:nvPr/>
          </p:nvSpPr>
          <p:spPr>
            <a:xfrm>
              <a:off x="727830" y="2099223"/>
              <a:ext cx="2087380" cy="646331"/>
            </a:xfrm>
            <a:prstGeom prst="rect">
              <a:avLst/>
            </a:prstGeom>
            <a:noFill/>
          </p:spPr>
          <p:txBody>
            <a:bodyPr wrap="square">
              <a:spAutoFit/>
            </a:bodyPr>
            <a:lstStyle/>
            <a:p>
              <a:r>
                <a:rPr lang="de-DE" dirty="0">
                  <a:solidFill>
                    <a:schemeClr val="bg1"/>
                  </a:solidFill>
                  <a:latin typeface="Montserrat" panose="00000500000000000000" pitchFamily="2" charset="0"/>
                </a:rPr>
                <a:t>Die Stadt </a:t>
              </a:r>
            </a:p>
            <a:p>
              <a:r>
                <a:rPr lang="de-DE" sz="1800" dirty="0">
                  <a:solidFill>
                    <a:schemeClr val="bg1"/>
                  </a:solidFill>
                  <a:latin typeface="Montserrat" panose="00000500000000000000" pitchFamily="2" charset="0"/>
                </a:rPr>
                <a:t>selbst.</a:t>
              </a:r>
            </a:p>
          </p:txBody>
        </p:sp>
        <p:sp>
          <p:nvSpPr>
            <p:cNvPr id="86" name="Textfeld 85">
              <a:extLst>
                <a:ext uri="{FF2B5EF4-FFF2-40B4-BE49-F238E27FC236}">
                  <a16:creationId xmlns:a16="http://schemas.microsoft.com/office/drawing/2014/main" id="{B5A96758-F3F7-3FDE-78F1-4FCCB4036C2C}"/>
                </a:ext>
              </a:extLst>
            </p:cNvPr>
            <p:cNvSpPr txBox="1"/>
            <p:nvPr/>
          </p:nvSpPr>
          <p:spPr>
            <a:xfrm>
              <a:off x="2635223" y="3592900"/>
              <a:ext cx="1466352" cy="646331"/>
            </a:xfrm>
            <a:prstGeom prst="rect">
              <a:avLst/>
            </a:prstGeom>
            <a:noFill/>
          </p:spPr>
          <p:txBody>
            <a:bodyPr wrap="square">
              <a:spAutoFit/>
            </a:bodyPr>
            <a:lstStyle/>
            <a:p>
              <a:r>
                <a:rPr lang="de-DE" dirty="0">
                  <a:solidFill>
                    <a:schemeClr val="bg1"/>
                  </a:solidFill>
                  <a:latin typeface="Montserrat" panose="00000500000000000000" pitchFamily="2" charset="0"/>
                </a:rPr>
                <a:t>Zentrumsnähe</a:t>
              </a:r>
              <a:endParaRPr lang="de-DE" sz="1800" dirty="0">
                <a:solidFill>
                  <a:schemeClr val="bg1"/>
                </a:solidFill>
                <a:latin typeface="Montserrat" panose="00000500000000000000" pitchFamily="2" charset="0"/>
              </a:endParaRPr>
            </a:p>
          </p:txBody>
        </p:sp>
        <p:sp>
          <p:nvSpPr>
            <p:cNvPr id="87" name="Textfeld 86">
              <a:extLst>
                <a:ext uri="{FF2B5EF4-FFF2-40B4-BE49-F238E27FC236}">
                  <a16:creationId xmlns:a16="http://schemas.microsoft.com/office/drawing/2014/main" id="{3803192A-B789-1731-5BF3-AE74CF3844A9}"/>
                </a:ext>
              </a:extLst>
            </p:cNvPr>
            <p:cNvSpPr txBox="1"/>
            <p:nvPr/>
          </p:nvSpPr>
          <p:spPr>
            <a:xfrm>
              <a:off x="6753353" y="3490160"/>
              <a:ext cx="1612599" cy="369332"/>
            </a:xfrm>
            <a:prstGeom prst="rect">
              <a:avLst/>
            </a:prstGeom>
            <a:noFill/>
          </p:spPr>
          <p:txBody>
            <a:bodyPr wrap="square">
              <a:spAutoFit/>
            </a:bodyPr>
            <a:lstStyle/>
            <a:p>
              <a:r>
                <a:rPr lang="de-DE" dirty="0">
                  <a:solidFill>
                    <a:schemeClr val="bg1"/>
                  </a:solidFill>
                  <a:latin typeface="Montserrat" panose="00000500000000000000" pitchFamily="2" charset="0"/>
                </a:rPr>
                <a:t>Metro nah</a:t>
              </a:r>
              <a:endParaRPr lang="de-DE" sz="1800" dirty="0">
                <a:solidFill>
                  <a:schemeClr val="bg1"/>
                </a:solidFill>
                <a:latin typeface="Montserrat" panose="00000500000000000000" pitchFamily="2" charset="0"/>
              </a:endParaRPr>
            </a:p>
          </p:txBody>
        </p:sp>
        <p:sp>
          <p:nvSpPr>
            <p:cNvPr id="88" name="Textfeld 87">
              <a:extLst>
                <a:ext uri="{FF2B5EF4-FFF2-40B4-BE49-F238E27FC236}">
                  <a16:creationId xmlns:a16="http://schemas.microsoft.com/office/drawing/2014/main" id="{3AEC1573-E0C3-50BA-8C2F-434FF26CEF2F}"/>
                </a:ext>
              </a:extLst>
            </p:cNvPr>
            <p:cNvSpPr txBox="1"/>
            <p:nvPr/>
          </p:nvSpPr>
          <p:spPr>
            <a:xfrm>
              <a:off x="4549820" y="1769901"/>
              <a:ext cx="1637302" cy="923330"/>
            </a:xfrm>
            <a:prstGeom prst="rect">
              <a:avLst/>
            </a:prstGeom>
            <a:noFill/>
          </p:spPr>
          <p:txBody>
            <a:bodyPr wrap="square">
              <a:spAutoFit/>
            </a:bodyPr>
            <a:lstStyle/>
            <a:p>
              <a:r>
                <a:rPr lang="de-DE" dirty="0">
                  <a:solidFill>
                    <a:schemeClr val="bg1"/>
                  </a:solidFill>
                  <a:latin typeface="Montserrat" panose="00000500000000000000" pitchFamily="2" charset="0"/>
                </a:rPr>
                <a:t>Die Unterkunftsgröße</a:t>
              </a:r>
              <a:endParaRPr lang="de-DE" sz="1800" dirty="0">
                <a:solidFill>
                  <a:schemeClr val="bg1"/>
                </a:solidFill>
                <a:latin typeface="Montserrat" panose="00000500000000000000" pitchFamily="2" charset="0"/>
              </a:endParaRPr>
            </a:p>
          </p:txBody>
        </p:sp>
      </p:grpSp>
    </p:spTree>
    <p:extLst>
      <p:ext uri="{BB962C8B-B14F-4D97-AF65-F5344CB8AC3E}">
        <p14:creationId xmlns:p14="http://schemas.microsoft.com/office/powerpoint/2010/main" val="236696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ECCED-3E72-A597-BB8C-2FCB9B7A948E}"/>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F264E583-8DE7-2BAB-9D48-E6966610C614}"/>
              </a:ext>
            </a:extLst>
          </p:cNvPr>
          <p:cNvSpPr/>
          <p:nvPr/>
        </p:nvSpPr>
        <p:spPr>
          <a:xfrm>
            <a:off x="-479258" y="-677078"/>
            <a:ext cx="13150516" cy="8052436"/>
          </a:xfrm>
          <a:prstGeom prst="rect">
            <a:avLst/>
          </a:prstGeom>
          <a:gradFill>
            <a:gsLst>
              <a:gs pos="46000">
                <a:srgbClr val="26888A"/>
              </a:gs>
              <a:gs pos="9000">
                <a:srgbClr val="87B8B9"/>
              </a:gs>
              <a:gs pos="88000">
                <a:schemeClr val="tx1"/>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Foliennummernplatzhalter 1">
            <a:extLst>
              <a:ext uri="{FF2B5EF4-FFF2-40B4-BE49-F238E27FC236}">
                <a16:creationId xmlns:a16="http://schemas.microsoft.com/office/drawing/2014/main" id="{5790FF42-8489-6475-9BEC-0783DA019F25}"/>
              </a:ext>
            </a:extLst>
          </p:cNvPr>
          <p:cNvSpPr>
            <a:spLocks noGrp="1"/>
          </p:cNvSpPr>
          <p:nvPr>
            <p:ph type="sldNum" sz="quarter" idx="12"/>
          </p:nvPr>
        </p:nvSpPr>
        <p:spPr/>
        <p:txBody>
          <a:bodyPr/>
          <a:lstStyle/>
          <a:p>
            <a:fld id="{857995DA-8B72-4572-BCDF-0BE728073BE1}" type="slidenum">
              <a:rPr lang="de-DE" smtClean="0"/>
              <a:t>35</a:t>
            </a:fld>
            <a:endParaRPr lang="de-DE"/>
          </a:p>
        </p:txBody>
      </p:sp>
      <p:sp>
        <p:nvSpPr>
          <p:cNvPr id="8" name="Ellipse 7">
            <a:extLst>
              <a:ext uri="{FF2B5EF4-FFF2-40B4-BE49-F238E27FC236}">
                <a16:creationId xmlns:a16="http://schemas.microsoft.com/office/drawing/2014/main" id="{73A28D71-6FB4-3B7D-9A09-F382B19CA056}"/>
              </a:ext>
            </a:extLst>
          </p:cNvPr>
          <p:cNvSpPr/>
          <p:nvPr/>
        </p:nvSpPr>
        <p:spPr>
          <a:xfrm>
            <a:off x="9198971" y="-280955"/>
            <a:ext cx="2880000" cy="2880000"/>
          </a:xfrm>
          <a:prstGeom prst="ellipse">
            <a:avLst/>
          </a:prstGeom>
          <a:solidFill>
            <a:srgbClr val="0E3334">
              <a:alpha val="50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DC8F8A15-0B49-48BA-F2BD-CDAE1AAC430A}"/>
              </a:ext>
            </a:extLst>
          </p:cNvPr>
          <p:cNvSpPr/>
          <p:nvPr/>
        </p:nvSpPr>
        <p:spPr>
          <a:xfrm>
            <a:off x="1250163" y="902367"/>
            <a:ext cx="2196000" cy="21960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A080D0E1-C91D-1A3C-1131-4DF59FA69E57}"/>
              </a:ext>
            </a:extLst>
          </p:cNvPr>
          <p:cNvSpPr txBox="1"/>
          <p:nvPr/>
        </p:nvSpPr>
        <p:spPr>
          <a:xfrm>
            <a:off x="207297" y="895697"/>
            <a:ext cx="7556036" cy="923330"/>
          </a:xfrm>
          <a:prstGeom prst="rect">
            <a:avLst/>
          </a:prstGeom>
          <a:noFill/>
        </p:spPr>
        <p:txBody>
          <a:bodyPr wrap="square" rtlCol="0">
            <a:spAutoFit/>
          </a:bodyPr>
          <a:lstStyle/>
          <a:p>
            <a:r>
              <a:rPr lang="de-DE" sz="5400" dirty="0">
                <a:solidFill>
                  <a:schemeClr val="bg1"/>
                </a:solidFill>
                <a:latin typeface="Montserrat" panose="00000500000000000000" pitchFamily="2" charset="0"/>
              </a:rPr>
              <a:t>Budgetempfehlung</a:t>
            </a:r>
            <a:endParaRPr lang="de-DE" sz="6000" dirty="0">
              <a:solidFill>
                <a:schemeClr val="bg1"/>
              </a:solidFill>
              <a:latin typeface="Montserrat" panose="00000500000000000000" pitchFamily="2" charset="0"/>
            </a:endParaRPr>
          </a:p>
        </p:txBody>
      </p:sp>
      <p:sp>
        <p:nvSpPr>
          <p:cNvPr id="49" name="Ellipse 48">
            <a:extLst>
              <a:ext uri="{FF2B5EF4-FFF2-40B4-BE49-F238E27FC236}">
                <a16:creationId xmlns:a16="http://schemas.microsoft.com/office/drawing/2014/main" id="{43B8359D-0C89-EB65-0F13-66B4FE6932F2}"/>
              </a:ext>
            </a:extLst>
          </p:cNvPr>
          <p:cNvSpPr/>
          <p:nvPr/>
        </p:nvSpPr>
        <p:spPr>
          <a:xfrm>
            <a:off x="7685667" y="2188956"/>
            <a:ext cx="4140000" cy="4140000"/>
          </a:xfrm>
          <a:prstGeom prst="ellipse">
            <a:avLst/>
          </a:prstGeom>
          <a:solidFill>
            <a:srgbClr val="0E33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CFBE16F4-47BF-CF72-F5F9-33C590703E34}"/>
              </a:ext>
            </a:extLst>
          </p:cNvPr>
          <p:cNvSpPr/>
          <p:nvPr/>
        </p:nvSpPr>
        <p:spPr>
          <a:xfrm>
            <a:off x="-1158107" y="2475388"/>
            <a:ext cx="3407287" cy="3300988"/>
          </a:xfrm>
          <a:prstGeom prst="ellipse">
            <a:avLst/>
          </a:prstGeom>
          <a:solidFill>
            <a:srgbClr val="0E3334">
              <a:alpha val="50000"/>
            </a:srgb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2F28A9DA-3882-E80C-2073-A9031DBA1728}"/>
              </a:ext>
            </a:extLst>
          </p:cNvPr>
          <p:cNvSpPr/>
          <p:nvPr/>
        </p:nvSpPr>
        <p:spPr>
          <a:xfrm>
            <a:off x="-917539" y="1819258"/>
            <a:ext cx="8517478" cy="148020"/>
          </a:xfrm>
          <a:prstGeom prst="rect">
            <a:avLst/>
          </a:prstGeom>
          <a:solidFill>
            <a:schemeClr val="tx1">
              <a:alpha val="56000"/>
            </a:schemeClr>
          </a:solidFill>
          <a:ln>
            <a:noFill/>
          </a:ln>
          <a:effectLst>
            <a:outerShdw blurRad="1524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0" name="Gruppieren 49">
            <a:extLst>
              <a:ext uri="{FF2B5EF4-FFF2-40B4-BE49-F238E27FC236}">
                <a16:creationId xmlns:a16="http://schemas.microsoft.com/office/drawing/2014/main" id="{FFE6EB03-294B-AC00-B769-14DA54CE14D7}"/>
              </a:ext>
            </a:extLst>
          </p:cNvPr>
          <p:cNvGrpSpPr/>
          <p:nvPr/>
        </p:nvGrpSpPr>
        <p:grpSpPr>
          <a:xfrm rot="340623">
            <a:off x="3605373" y="2656853"/>
            <a:ext cx="3502496" cy="3554277"/>
            <a:chOff x="1274597" y="1778558"/>
            <a:chExt cx="1440000" cy="1440000"/>
          </a:xfrm>
          <a:gradFill>
            <a:gsLst>
              <a:gs pos="68000">
                <a:srgbClr val="26888A"/>
              </a:gs>
              <a:gs pos="14000">
                <a:srgbClr val="87B8B9"/>
              </a:gs>
              <a:gs pos="100000">
                <a:schemeClr val="tx1"/>
              </a:gs>
            </a:gsLst>
            <a:lin ang="5400000" scaled="1"/>
          </a:gradFill>
          <a:effectLst>
            <a:outerShdw blurRad="50800" dist="38100" dir="5400000" algn="t" rotWithShape="0">
              <a:prstClr val="black">
                <a:alpha val="40000"/>
              </a:prstClr>
            </a:outerShdw>
          </a:effectLst>
        </p:grpSpPr>
        <p:grpSp>
          <p:nvGrpSpPr>
            <p:cNvPr id="51" name="Gruppieren 50">
              <a:extLst>
                <a:ext uri="{FF2B5EF4-FFF2-40B4-BE49-F238E27FC236}">
                  <a16:creationId xmlns:a16="http://schemas.microsoft.com/office/drawing/2014/main" id="{B8A019B9-2FCA-EB6C-BCD2-8F1AECC1E0C1}"/>
                </a:ext>
              </a:extLst>
            </p:cNvPr>
            <p:cNvGrpSpPr/>
            <p:nvPr/>
          </p:nvGrpSpPr>
          <p:grpSpPr>
            <a:xfrm>
              <a:off x="1274597" y="1778558"/>
              <a:ext cx="1440000" cy="1440000"/>
              <a:chOff x="1274597" y="1778558"/>
              <a:chExt cx="1440000" cy="1440000"/>
            </a:xfrm>
            <a:grpFill/>
          </p:grpSpPr>
          <p:grpSp>
            <p:nvGrpSpPr>
              <p:cNvPr id="54" name="Gruppieren 53">
                <a:extLst>
                  <a:ext uri="{FF2B5EF4-FFF2-40B4-BE49-F238E27FC236}">
                    <a16:creationId xmlns:a16="http://schemas.microsoft.com/office/drawing/2014/main" id="{2B120789-F9B9-5C46-0C9F-B3A1856ACBF8}"/>
                  </a:ext>
                </a:extLst>
              </p:cNvPr>
              <p:cNvGrpSpPr/>
              <p:nvPr/>
            </p:nvGrpSpPr>
            <p:grpSpPr>
              <a:xfrm>
                <a:off x="1274597" y="1778558"/>
                <a:ext cx="1440000" cy="1440000"/>
                <a:chOff x="1274597" y="1778558"/>
                <a:chExt cx="1440000" cy="1440000"/>
              </a:xfrm>
              <a:grpFill/>
            </p:grpSpPr>
            <p:sp>
              <p:nvSpPr>
                <p:cNvPr id="57" name="Freihandform: Form 56">
                  <a:extLst>
                    <a:ext uri="{FF2B5EF4-FFF2-40B4-BE49-F238E27FC236}">
                      <a16:creationId xmlns:a16="http://schemas.microsoft.com/office/drawing/2014/main" id="{C7880234-1ACE-B750-928A-7AEDFC280BFF}"/>
                    </a:ext>
                  </a:extLst>
                </p:cNvPr>
                <p:cNvSpPr/>
                <p:nvPr/>
              </p:nvSpPr>
              <p:spPr>
                <a:xfrm>
                  <a:off x="1634597" y="2138558"/>
                  <a:ext cx="720000" cy="720000"/>
                </a:xfrm>
                <a:custGeom>
                  <a:avLst/>
                  <a:gdLst>
                    <a:gd name="connsiteX0" fmla="*/ 360000 w 720000"/>
                    <a:gd name="connsiteY0" fmla="*/ 0 h 720000"/>
                    <a:gd name="connsiteX1" fmla="*/ 720000 w 720000"/>
                    <a:gd name="connsiteY1" fmla="*/ 360000 h 720000"/>
                    <a:gd name="connsiteX2" fmla="*/ 575460 w 720000"/>
                    <a:gd name="connsiteY2" fmla="*/ 360000 h 720000"/>
                    <a:gd name="connsiteX3" fmla="*/ 360000 w 720000"/>
                    <a:gd name="connsiteY3" fmla="*/ 575460 h 720000"/>
                    <a:gd name="connsiteX4" fmla="*/ 360000 w 720000"/>
                    <a:gd name="connsiteY4" fmla="*/ 720000 h 720000"/>
                    <a:gd name="connsiteX5" fmla="*/ 0 w 720000"/>
                    <a:gd name="connsiteY5" fmla="*/ 360000 h 720000"/>
                    <a:gd name="connsiteX6" fmla="*/ 144540 w 720000"/>
                    <a:gd name="connsiteY6" fmla="*/ 360000 h 720000"/>
                    <a:gd name="connsiteX7" fmla="*/ 360000 w 720000"/>
                    <a:gd name="connsiteY7" fmla="*/ 144540 h 720000"/>
                    <a:gd name="connsiteX8" fmla="*/ 360000 w 720000"/>
                    <a:gd name="connsiteY8"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360000" y="0"/>
                      </a:moveTo>
                      <a:cubicBezTo>
                        <a:pt x="360000" y="198823"/>
                        <a:pt x="521177" y="360000"/>
                        <a:pt x="720000" y="360000"/>
                      </a:cubicBezTo>
                      <a:lnTo>
                        <a:pt x="575460" y="360000"/>
                      </a:lnTo>
                      <a:cubicBezTo>
                        <a:pt x="456465" y="360000"/>
                        <a:pt x="360000" y="456465"/>
                        <a:pt x="360000" y="575460"/>
                      </a:cubicBezTo>
                      <a:lnTo>
                        <a:pt x="360000" y="720000"/>
                      </a:lnTo>
                      <a:cubicBezTo>
                        <a:pt x="360000" y="521177"/>
                        <a:pt x="198823" y="360000"/>
                        <a:pt x="0" y="360000"/>
                      </a:cubicBezTo>
                      <a:lnTo>
                        <a:pt x="144540" y="360000"/>
                      </a:lnTo>
                      <a:cubicBezTo>
                        <a:pt x="263535" y="360000"/>
                        <a:pt x="360000" y="263535"/>
                        <a:pt x="360000" y="144540"/>
                      </a:cubicBezTo>
                      <a:lnTo>
                        <a:pt x="360000" y="0"/>
                      </a:lnTo>
                      <a:close/>
                    </a:path>
                  </a:pathLst>
                </a:cu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8" name="Freihandform: Form 57">
                  <a:extLst>
                    <a:ext uri="{FF2B5EF4-FFF2-40B4-BE49-F238E27FC236}">
                      <a16:creationId xmlns:a16="http://schemas.microsoft.com/office/drawing/2014/main" id="{2E990DF2-6C6B-C691-4BBE-D6C46F011619}"/>
                    </a:ext>
                  </a:extLst>
                </p:cNvPr>
                <p:cNvSpPr/>
                <p:nvPr/>
              </p:nvSpPr>
              <p:spPr>
                <a:xfrm>
                  <a:off x="1994597" y="177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9" name="Freihandform: Form 58">
                  <a:extLst>
                    <a:ext uri="{FF2B5EF4-FFF2-40B4-BE49-F238E27FC236}">
                      <a16:creationId xmlns:a16="http://schemas.microsoft.com/office/drawing/2014/main" id="{ED5D3177-6AB4-E143-74C8-66614357262E}"/>
                    </a:ext>
                  </a:extLst>
                </p:cNvPr>
                <p:cNvSpPr/>
                <p:nvPr/>
              </p:nvSpPr>
              <p:spPr>
                <a:xfrm>
                  <a:off x="1274597" y="249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55" name="Ellipse 54">
                <a:extLst>
                  <a:ext uri="{FF2B5EF4-FFF2-40B4-BE49-F238E27FC236}">
                    <a16:creationId xmlns:a16="http://schemas.microsoft.com/office/drawing/2014/main" id="{6A9F13DA-40E0-BF9E-7401-763E62143140}"/>
                  </a:ext>
                </a:extLst>
              </p:cNvPr>
              <p:cNvSpPr/>
              <p:nvPr/>
            </p:nvSpPr>
            <p:spPr>
              <a:xfrm>
                <a:off x="1994597" y="177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Ellipse 55">
                <a:extLst>
                  <a:ext uri="{FF2B5EF4-FFF2-40B4-BE49-F238E27FC236}">
                    <a16:creationId xmlns:a16="http://schemas.microsoft.com/office/drawing/2014/main" id="{1076B7C5-6385-4499-42C0-980FBD8AFF52}"/>
                  </a:ext>
                </a:extLst>
              </p:cNvPr>
              <p:cNvSpPr/>
              <p:nvPr/>
            </p:nvSpPr>
            <p:spPr>
              <a:xfrm>
                <a:off x="1274597" y="249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2" name="Ellipse 51">
              <a:extLst>
                <a:ext uri="{FF2B5EF4-FFF2-40B4-BE49-F238E27FC236}">
                  <a16:creationId xmlns:a16="http://schemas.microsoft.com/office/drawing/2014/main" id="{856AC98D-0A5B-1DA2-1899-CF5E467923A9}"/>
                </a:ext>
              </a:extLst>
            </p:cNvPr>
            <p:cNvSpPr/>
            <p:nvPr/>
          </p:nvSpPr>
          <p:spPr>
            <a:xfrm>
              <a:off x="2066597" y="185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3" name="Ellipse 52">
              <a:extLst>
                <a:ext uri="{FF2B5EF4-FFF2-40B4-BE49-F238E27FC236}">
                  <a16:creationId xmlns:a16="http://schemas.microsoft.com/office/drawing/2014/main" id="{E2907193-0243-6906-B51A-32787D7CE5E3}"/>
                </a:ext>
              </a:extLst>
            </p:cNvPr>
            <p:cNvSpPr/>
            <p:nvPr/>
          </p:nvSpPr>
          <p:spPr>
            <a:xfrm>
              <a:off x="1346597" y="257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0" name="Gruppieren 59">
            <a:extLst>
              <a:ext uri="{FF2B5EF4-FFF2-40B4-BE49-F238E27FC236}">
                <a16:creationId xmlns:a16="http://schemas.microsoft.com/office/drawing/2014/main" id="{11C8B09C-A17D-584C-DA8E-C37120C5E344}"/>
              </a:ext>
            </a:extLst>
          </p:cNvPr>
          <p:cNvGrpSpPr/>
          <p:nvPr/>
        </p:nvGrpSpPr>
        <p:grpSpPr>
          <a:xfrm rot="16013079">
            <a:off x="1722237" y="2633853"/>
            <a:ext cx="3502496" cy="3554277"/>
            <a:chOff x="1274597" y="1778558"/>
            <a:chExt cx="1440000" cy="1440000"/>
          </a:xfrm>
          <a:gradFill>
            <a:gsLst>
              <a:gs pos="68000">
                <a:srgbClr val="26888A"/>
              </a:gs>
              <a:gs pos="14000">
                <a:srgbClr val="87B8B9"/>
              </a:gs>
              <a:gs pos="100000">
                <a:schemeClr val="tx1"/>
              </a:gs>
            </a:gsLst>
            <a:lin ang="5400000" scaled="1"/>
          </a:gradFill>
          <a:effectLst>
            <a:outerShdw blurRad="50800" dist="38100" dir="5400000" algn="t" rotWithShape="0">
              <a:prstClr val="black">
                <a:alpha val="40000"/>
              </a:prstClr>
            </a:outerShdw>
          </a:effectLst>
        </p:grpSpPr>
        <p:grpSp>
          <p:nvGrpSpPr>
            <p:cNvPr id="61" name="Gruppieren 60">
              <a:extLst>
                <a:ext uri="{FF2B5EF4-FFF2-40B4-BE49-F238E27FC236}">
                  <a16:creationId xmlns:a16="http://schemas.microsoft.com/office/drawing/2014/main" id="{15965815-10E5-1CEA-AEF2-F5171EE3DE36}"/>
                </a:ext>
              </a:extLst>
            </p:cNvPr>
            <p:cNvGrpSpPr/>
            <p:nvPr/>
          </p:nvGrpSpPr>
          <p:grpSpPr>
            <a:xfrm>
              <a:off x="1274597" y="1778558"/>
              <a:ext cx="1440000" cy="1440000"/>
              <a:chOff x="1274597" y="1778558"/>
              <a:chExt cx="1440000" cy="1440000"/>
            </a:xfrm>
            <a:grpFill/>
          </p:grpSpPr>
          <p:grpSp>
            <p:nvGrpSpPr>
              <p:cNvPr id="64" name="Gruppieren 63">
                <a:extLst>
                  <a:ext uri="{FF2B5EF4-FFF2-40B4-BE49-F238E27FC236}">
                    <a16:creationId xmlns:a16="http://schemas.microsoft.com/office/drawing/2014/main" id="{4CD0F18B-2B7A-0409-F75B-E7A0F08AB801}"/>
                  </a:ext>
                </a:extLst>
              </p:cNvPr>
              <p:cNvGrpSpPr/>
              <p:nvPr/>
            </p:nvGrpSpPr>
            <p:grpSpPr>
              <a:xfrm>
                <a:off x="1274597" y="1778558"/>
                <a:ext cx="1440000" cy="1440000"/>
                <a:chOff x="1274597" y="1778558"/>
                <a:chExt cx="1440000" cy="1440000"/>
              </a:xfrm>
              <a:grpFill/>
            </p:grpSpPr>
            <p:sp>
              <p:nvSpPr>
                <p:cNvPr id="67" name="Freihandform: Form 66">
                  <a:extLst>
                    <a:ext uri="{FF2B5EF4-FFF2-40B4-BE49-F238E27FC236}">
                      <a16:creationId xmlns:a16="http://schemas.microsoft.com/office/drawing/2014/main" id="{54E00DE3-DD45-9B53-84C5-6456D21DABF7}"/>
                    </a:ext>
                  </a:extLst>
                </p:cNvPr>
                <p:cNvSpPr/>
                <p:nvPr/>
              </p:nvSpPr>
              <p:spPr>
                <a:xfrm>
                  <a:off x="1634597" y="2138558"/>
                  <a:ext cx="720000" cy="720000"/>
                </a:xfrm>
                <a:custGeom>
                  <a:avLst/>
                  <a:gdLst>
                    <a:gd name="connsiteX0" fmla="*/ 360000 w 720000"/>
                    <a:gd name="connsiteY0" fmla="*/ 0 h 720000"/>
                    <a:gd name="connsiteX1" fmla="*/ 720000 w 720000"/>
                    <a:gd name="connsiteY1" fmla="*/ 360000 h 720000"/>
                    <a:gd name="connsiteX2" fmla="*/ 575460 w 720000"/>
                    <a:gd name="connsiteY2" fmla="*/ 360000 h 720000"/>
                    <a:gd name="connsiteX3" fmla="*/ 360000 w 720000"/>
                    <a:gd name="connsiteY3" fmla="*/ 575460 h 720000"/>
                    <a:gd name="connsiteX4" fmla="*/ 360000 w 720000"/>
                    <a:gd name="connsiteY4" fmla="*/ 720000 h 720000"/>
                    <a:gd name="connsiteX5" fmla="*/ 0 w 720000"/>
                    <a:gd name="connsiteY5" fmla="*/ 360000 h 720000"/>
                    <a:gd name="connsiteX6" fmla="*/ 144540 w 720000"/>
                    <a:gd name="connsiteY6" fmla="*/ 360000 h 720000"/>
                    <a:gd name="connsiteX7" fmla="*/ 360000 w 720000"/>
                    <a:gd name="connsiteY7" fmla="*/ 144540 h 720000"/>
                    <a:gd name="connsiteX8" fmla="*/ 360000 w 720000"/>
                    <a:gd name="connsiteY8"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360000" y="0"/>
                      </a:moveTo>
                      <a:cubicBezTo>
                        <a:pt x="360000" y="198823"/>
                        <a:pt x="521177" y="360000"/>
                        <a:pt x="720000" y="360000"/>
                      </a:cubicBezTo>
                      <a:lnTo>
                        <a:pt x="575460" y="360000"/>
                      </a:lnTo>
                      <a:cubicBezTo>
                        <a:pt x="456465" y="360000"/>
                        <a:pt x="360000" y="456465"/>
                        <a:pt x="360000" y="575460"/>
                      </a:cubicBezTo>
                      <a:lnTo>
                        <a:pt x="360000" y="720000"/>
                      </a:lnTo>
                      <a:cubicBezTo>
                        <a:pt x="360000" y="521177"/>
                        <a:pt x="198823" y="360000"/>
                        <a:pt x="0" y="360000"/>
                      </a:cubicBezTo>
                      <a:lnTo>
                        <a:pt x="144540" y="360000"/>
                      </a:lnTo>
                      <a:cubicBezTo>
                        <a:pt x="263535" y="360000"/>
                        <a:pt x="360000" y="263535"/>
                        <a:pt x="360000" y="144540"/>
                      </a:cubicBezTo>
                      <a:lnTo>
                        <a:pt x="360000" y="0"/>
                      </a:lnTo>
                      <a:close/>
                    </a:path>
                  </a:pathLst>
                </a:cu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8" name="Freihandform: Form 67">
                  <a:extLst>
                    <a:ext uri="{FF2B5EF4-FFF2-40B4-BE49-F238E27FC236}">
                      <a16:creationId xmlns:a16="http://schemas.microsoft.com/office/drawing/2014/main" id="{4B75ECB4-CD16-7AD7-1604-E97F5CB79E65}"/>
                    </a:ext>
                  </a:extLst>
                </p:cNvPr>
                <p:cNvSpPr/>
                <p:nvPr/>
              </p:nvSpPr>
              <p:spPr>
                <a:xfrm>
                  <a:off x="1994597" y="177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69" name="Freihandform: Form 68">
                  <a:extLst>
                    <a:ext uri="{FF2B5EF4-FFF2-40B4-BE49-F238E27FC236}">
                      <a16:creationId xmlns:a16="http://schemas.microsoft.com/office/drawing/2014/main" id="{C2398D58-4B4F-7402-DE43-C958F0749039}"/>
                    </a:ext>
                  </a:extLst>
                </p:cNvPr>
                <p:cNvSpPr/>
                <p:nvPr/>
              </p:nvSpPr>
              <p:spPr>
                <a:xfrm>
                  <a:off x="1274597" y="249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65" name="Ellipse 64">
                <a:extLst>
                  <a:ext uri="{FF2B5EF4-FFF2-40B4-BE49-F238E27FC236}">
                    <a16:creationId xmlns:a16="http://schemas.microsoft.com/office/drawing/2014/main" id="{A3CC0300-D925-46FA-269D-0495778DBB53}"/>
                  </a:ext>
                </a:extLst>
              </p:cNvPr>
              <p:cNvSpPr/>
              <p:nvPr/>
            </p:nvSpPr>
            <p:spPr>
              <a:xfrm>
                <a:off x="1994597" y="177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90C642F2-2218-7BA9-5C37-49EB89F8F5CA}"/>
                  </a:ext>
                </a:extLst>
              </p:cNvPr>
              <p:cNvSpPr/>
              <p:nvPr/>
            </p:nvSpPr>
            <p:spPr>
              <a:xfrm>
                <a:off x="1274597" y="249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2" name="Ellipse 61">
              <a:extLst>
                <a:ext uri="{FF2B5EF4-FFF2-40B4-BE49-F238E27FC236}">
                  <a16:creationId xmlns:a16="http://schemas.microsoft.com/office/drawing/2014/main" id="{613213DB-682B-715D-9F32-10EEB0BC6157}"/>
                </a:ext>
              </a:extLst>
            </p:cNvPr>
            <p:cNvSpPr/>
            <p:nvPr/>
          </p:nvSpPr>
          <p:spPr>
            <a:xfrm>
              <a:off x="2066597" y="185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Ellipse 62">
              <a:extLst>
                <a:ext uri="{FF2B5EF4-FFF2-40B4-BE49-F238E27FC236}">
                  <a16:creationId xmlns:a16="http://schemas.microsoft.com/office/drawing/2014/main" id="{B9BD3734-90E7-A027-4571-6642CEA6A84D}"/>
                </a:ext>
              </a:extLst>
            </p:cNvPr>
            <p:cNvSpPr/>
            <p:nvPr/>
          </p:nvSpPr>
          <p:spPr>
            <a:xfrm>
              <a:off x="1346597" y="257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0" name="Textfeld 69">
            <a:extLst>
              <a:ext uri="{FF2B5EF4-FFF2-40B4-BE49-F238E27FC236}">
                <a16:creationId xmlns:a16="http://schemas.microsoft.com/office/drawing/2014/main" id="{4E86746A-0AD9-6E34-F4F1-C4005759FA24}"/>
              </a:ext>
            </a:extLst>
          </p:cNvPr>
          <p:cNvSpPr txBox="1"/>
          <p:nvPr/>
        </p:nvSpPr>
        <p:spPr>
          <a:xfrm>
            <a:off x="8823125" y="5082165"/>
            <a:ext cx="1159075" cy="1229861"/>
          </a:xfrm>
          <a:prstGeom prst="rect">
            <a:avLst/>
          </a:prstGeom>
          <a:noFill/>
        </p:spPr>
        <p:txBody>
          <a:bodyPr wrap="square" rtlCol="0">
            <a:spAutoFit/>
          </a:bodyPr>
          <a:lstStyle/>
          <a:p>
            <a:endParaRPr lang="de-DE" sz="3200" dirty="0">
              <a:solidFill>
                <a:srgbClr val="EAEC9C"/>
              </a:solidFill>
              <a:latin typeface="Haettenschweiler" panose="020B0706040902060204" pitchFamily="34" charset="0"/>
            </a:endParaRPr>
          </a:p>
        </p:txBody>
      </p:sp>
      <p:grpSp>
        <p:nvGrpSpPr>
          <p:cNvPr id="71" name="Gruppieren 70">
            <a:extLst>
              <a:ext uri="{FF2B5EF4-FFF2-40B4-BE49-F238E27FC236}">
                <a16:creationId xmlns:a16="http://schemas.microsoft.com/office/drawing/2014/main" id="{732A4DBE-A0B5-61AF-D172-AE7BF96440E7}"/>
              </a:ext>
            </a:extLst>
          </p:cNvPr>
          <p:cNvGrpSpPr/>
          <p:nvPr/>
        </p:nvGrpSpPr>
        <p:grpSpPr>
          <a:xfrm rot="5677710">
            <a:off x="5421298" y="2765007"/>
            <a:ext cx="3502496" cy="3554277"/>
            <a:chOff x="1274597" y="1778558"/>
            <a:chExt cx="1440000" cy="1440000"/>
          </a:xfrm>
          <a:gradFill>
            <a:gsLst>
              <a:gs pos="68000">
                <a:srgbClr val="26888A"/>
              </a:gs>
              <a:gs pos="14000">
                <a:srgbClr val="87B8B9"/>
              </a:gs>
              <a:gs pos="100000">
                <a:schemeClr val="tx1"/>
              </a:gs>
            </a:gsLst>
            <a:lin ang="5400000" scaled="1"/>
          </a:gradFill>
          <a:effectLst>
            <a:outerShdw blurRad="50800" dist="38100" dir="5400000" algn="t" rotWithShape="0">
              <a:prstClr val="black">
                <a:alpha val="40000"/>
              </a:prstClr>
            </a:outerShdw>
          </a:effectLst>
        </p:grpSpPr>
        <p:grpSp>
          <p:nvGrpSpPr>
            <p:cNvPr id="72" name="Gruppieren 71">
              <a:extLst>
                <a:ext uri="{FF2B5EF4-FFF2-40B4-BE49-F238E27FC236}">
                  <a16:creationId xmlns:a16="http://schemas.microsoft.com/office/drawing/2014/main" id="{62685BEB-16C9-A4F0-20CF-89FAA8A66798}"/>
                </a:ext>
              </a:extLst>
            </p:cNvPr>
            <p:cNvGrpSpPr/>
            <p:nvPr/>
          </p:nvGrpSpPr>
          <p:grpSpPr>
            <a:xfrm>
              <a:off x="1274597" y="1778558"/>
              <a:ext cx="1440000" cy="1440000"/>
              <a:chOff x="1274597" y="1778558"/>
              <a:chExt cx="1440000" cy="1440000"/>
            </a:xfrm>
            <a:grpFill/>
          </p:grpSpPr>
          <p:grpSp>
            <p:nvGrpSpPr>
              <p:cNvPr id="75" name="Gruppieren 74">
                <a:extLst>
                  <a:ext uri="{FF2B5EF4-FFF2-40B4-BE49-F238E27FC236}">
                    <a16:creationId xmlns:a16="http://schemas.microsoft.com/office/drawing/2014/main" id="{3EF0A0AB-2627-B72D-1020-5AFF405C6844}"/>
                  </a:ext>
                </a:extLst>
              </p:cNvPr>
              <p:cNvGrpSpPr/>
              <p:nvPr/>
            </p:nvGrpSpPr>
            <p:grpSpPr>
              <a:xfrm>
                <a:off x="1274597" y="1778558"/>
                <a:ext cx="1440000" cy="1440000"/>
                <a:chOff x="1274597" y="1778558"/>
                <a:chExt cx="1440000" cy="1440000"/>
              </a:xfrm>
              <a:grpFill/>
            </p:grpSpPr>
            <p:sp>
              <p:nvSpPr>
                <p:cNvPr id="78" name="Freihandform: Form 77">
                  <a:extLst>
                    <a:ext uri="{FF2B5EF4-FFF2-40B4-BE49-F238E27FC236}">
                      <a16:creationId xmlns:a16="http://schemas.microsoft.com/office/drawing/2014/main" id="{8E4D6B2E-2ABC-45E2-ACDF-303D376FFEEE}"/>
                    </a:ext>
                  </a:extLst>
                </p:cNvPr>
                <p:cNvSpPr/>
                <p:nvPr/>
              </p:nvSpPr>
              <p:spPr>
                <a:xfrm>
                  <a:off x="1634597" y="2138558"/>
                  <a:ext cx="720000" cy="720000"/>
                </a:xfrm>
                <a:custGeom>
                  <a:avLst/>
                  <a:gdLst>
                    <a:gd name="connsiteX0" fmla="*/ 360000 w 720000"/>
                    <a:gd name="connsiteY0" fmla="*/ 0 h 720000"/>
                    <a:gd name="connsiteX1" fmla="*/ 720000 w 720000"/>
                    <a:gd name="connsiteY1" fmla="*/ 360000 h 720000"/>
                    <a:gd name="connsiteX2" fmla="*/ 575460 w 720000"/>
                    <a:gd name="connsiteY2" fmla="*/ 360000 h 720000"/>
                    <a:gd name="connsiteX3" fmla="*/ 360000 w 720000"/>
                    <a:gd name="connsiteY3" fmla="*/ 575460 h 720000"/>
                    <a:gd name="connsiteX4" fmla="*/ 360000 w 720000"/>
                    <a:gd name="connsiteY4" fmla="*/ 720000 h 720000"/>
                    <a:gd name="connsiteX5" fmla="*/ 0 w 720000"/>
                    <a:gd name="connsiteY5" fmla="*/ 360000 h 720000"/>
                    <a:gd name="connsiteX6" fmla="*/ 144540 w 720000"/>
                    <a:gd name="connsiteY6" fmla="*/ 360000 h 720000"/>
                    <a:gd name="connsiteX7" fmla="*/ 360000 w 720000"/>
                    <a:gd name="connsiteY7" fmla="*/ 144540 h 720000"/>
                    <a:gd name="connsiteX8" fmla="*/ 360000 w 720000"/>
                    <a:gd name="connsiteY8"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360000" y="0"/>
                      </a:moveTo>
                      <a:cubicBezTo>
                        <a:pt x="360000" y="198823"/>
                        <a:pt x="521177" y="360000"/>
                        <a:pt x="720000" y="360000"/>
                      </a:cubicBezTo>
                      <a:lnTo>
                        <a:pt x="575460" y="360000"/>
                      </a:lnTo>
                      <a:cubicBezTo>
                        <a:pt x="456465" y="360000"/>
                        <a:pt x="360000" y="456465"/>
                        <a:pt x="360000" y="575460"/>
                      </a:cubicBezTo>
                      <a:lnTo>
                        <a:pt x="360000" y="720000"/>
                      </a:lnTo>
                      <a:cubicBezTo>
                        <a:pt x="360000" y="521177"/>
                        <a:pt x="198823" y="360000"/>
                        <a:pt x="0" y="360000"/>
                      </a:cubicBezTo>
                      <a:lnTo>
                        <a:pt x="144540" y="360000"/>
                      </a:lnTo>
                      <a:cubicBezTo>
                        <a:pt x="263535" y="360000"/>
                        <a:pt x="360000" y="263535"/>
                        <a:pt x="360000" y="144540"/>
                      </a:cubicBezTo>
                      <a:lnTo>
                        <a:pt x="360000" y="0"/>
                      </a:lnTo>
                      <a:close/>
                    </a:path>
                  </a:pathLst>
                </a:cu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79" name="Freihandform: Form 78">
                  <a:extLst>
                    <a:ext uri="{FF2B5EF4-FFF2-40B4-BE49-F238E27FC236}">
                      <a16:creationId xmlns:a16="http://schemas.microsoft.com/office/drawing/2014/main" id="{2EEDA6FA-0F5C-695F-E2A2-828D173F5A11}"/>
                    </a:ext>
                  </a:extLst>
                </p:cNvPr>
                <p:cNvSpPr/>
                <p:nvPr/>
              </p:nvSpPr>
              <p:spPr>
                <a:xfrm>
                  <a:off x="1994597" y="177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80" name="Freihandform: Form 79">
                  <a:extLst>
                    <a:ext uri="{FF2B5EF4-FFF2-40B4-BE49-F238E27FC236}">
                      <a16:creationId xmlns:a16="http://schemas.microsoft.com/office/drawing/2014/main" id="{4799FAEC-CAB8-A3A5-7D49-5F96C7B9781D}"/>
                    </a:ext>
                  </a:extLst>
                </p:cNvPr>
                <p:cNvSpPr/>
                <p:nvPr/>
              </p:nvSpPr>
              <p:spPr>
                <a:xfrm>
                  <a:off x="1274597" y="2498558"/>
                  <a:ext cx="720000" cy="720000"/>
                </a:xfrm>
                <a:custGeom>
                  <a:avLst/>
                  <a:gdLst>
                    <a:gd name="connsiteX0" fmla="*/ 360000 w 720000"/>
                    <a:gd name="connsiteY0" fmla="*/ 0 h 720000"/>
                    <a:gd name="connsiteX1" fmla="*/ 720000 w 720000"/>
                    <a:gd name="connsiteY1" fmla="*/ 360000 h 720000"/>
                    <a:gd name="connsiteX2" fmla="*/ 360000 w 720000"/>
                    <a:gd name="connsiteY2" fmla="*/ 720000 h 720000"/>
                    <a:gd name="connsiteX3" fmla="*/ 0 w 720000"/>
                    <a:gd name="connsiteY3" fmla="*/ 360000 h 720000"/>
                    <a:gd name="connsiteX4" fmla="*/ 360000 w 7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360000" y="0"/>
                      </a:moveTo>
                      <a:cubicBezTo>
                        <a:pt x="558823" y="0"/>
                        <a:pt x="720000" y="161177"/>
                        <a:pt x="720000" y="360000"/>
                      </a:cubicBezTo>
                      <a:cubicBezTo>
                        <a:pt x="720000" y="558823"/>
                        <a:pt x="558823" y="720000"/>
                        <a:pt x="360000" y="720000"/>
                      </a:cubicBezTo>
                      <a:cubicBezTo>
                        <a:pt x="161177" y="720000"/>
                        <a:pt x="0" y="558823"/>
                        <a:pt x="0" y="360000"/>
                      </a:cubicBezTo>
                      <a:cubicBezTo>
                        <a:pt x="0" y="161177"/>
                        <a:pt x="161177" y="0"/>
                        <a:pt x="3600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76" name="Ellipse 75">
                <a:extLst>
                  <a:ext uri="{FF2B5EF4-FFF2-40B4-BE49-F238E27FC236}">
                    <a16:creationId xmlns:a16="http://schemas.microsoft.com/office/drawing/2014/main" id="{80F56615-AB2A-D033-DE84-67A02ED8C1B4}"/>
                  </a:ext>
                </a:extLst>
              </p:cNvPr>
              <p:cNvSpPr/>
              <p:nvPr/>
            </p:nvSpPr>
            <p:spPr>
              <a:xfrm>
                <a:off x="1994597" y="177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76">
                <a:extLst>
                  <a:ext uri="{FF2B5EF4-FFF2-40B4-BE49-F238E27FC236}">
                    <a16:creationId xmlns:a16="http://schemas.microsoft.com/office/drawing/2014/main" id="{581F8E37-A197-25C2-4919-67599CBC13DF}"/>
                  </a:ext>
                </a:extLst>
              </p:cNvPr>
              <p:cNvSpPr/>
              <p:nvPr/>
            </p:nvSpPr>
            <p:spPr>
              <a:xfrm>
                <a:off x="1274597" y="2498558"/>
                <a:ext cx="720000" cy="720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3" name="Ellipse 72">
              <a:extLst>
                <a:ext uri="{FF2B5EF4-FFF2-40B4-BE49-F238E27FC236}">
                  <a16:creationId xmlns:a16="http://schemas.microsoft.com/office/drawing/2014/main" id="{E963C294-B33F-F74E-7945-DAAD5F438915}"/>
                </a:ext>
              </a:extLst>
            </p:cNvPr>
            <p:cNvSpPr/>
            <p:nvPr/>
          </p:nvSpPr>
          <p:spPr>
            <a:xfrm>
              <a:off x="2066597" y="185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Ellipse 73">
              <a:extLst>
                <a:ext uri="{FF2B5EF4-FFF2-40B4-BE49-F238E27FC236}">
                  <a16:creationId xmlns:a16="http://schemas.microsoft.com/office/drawing/2014/main" id="{093DC870-A2A2-BC8B-86BA-237D41884BC2}"/>
                </a:ext>
              </a:extLst>
            </p:cNvPr>
            <p:cNvSpPr/>
            <p:nvPr/>
          </p:nvSpPr>
          <p:spPr>
            <a:xfrm>
              <a:off x="1346597" y="2570558"/>
              <a:ext cx="576000" cy="576000"/>
            </a:xfrm>
            <a:prstGeom prst="ellipse">
              <a:avLst/>
            </a:prstGeom>
            <a:solidFill>
              <a:schemeClr val="bg1"/>
            </a:solidFill>
            <a:scene3d>
              <a:camera prst="orthographicFront"/>
              <a:lightRig rig="threePt" dir="t"/>
            </a:scene3d>
            <a:sp3d>
              <a:bevelT w="361950" h="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Textfeld 2">
            <a:extLst>
              <a:ext uri="{FF2B5EF4-FFF2-40B4-BE49-F238E27FC236}">
                <a16:creationId xmlns:a16="http://schemas.microsoft.com/office/drawing/2014/main" id="{046B2570-BB70-C678-63A6-CDD36D78B759}"/>
              </a:ext>
            </a:extLst>
          </p:cNvPr>
          <p:cNvSpPr txBox="1"/>
          <p:nvPr/>
        </p:nvSpPr>
        <p:spPr>
          <a:xfrm>
            <a:off x="2176594" y="2995107"/>
            <a:ext cx="926918" cy="1015663"/>
          </a:xfrm>
          <a:prstGeom prst="rect">
            <a:avLst/>
          </a:prstGeom>
          <a:noFill/>
        </p:spPr>
        <p:txBody>
          <a:bodyPr wrap="square" rtlCol="0">
            <a:spAutoFit/>
          </a:bodyPr>
          <a:lstStyle/>
          <a:p>
            <a:r>
              <a:rPr lang="de-DE" sz="6000" dirty="0">
                <a:solidFill>
                  <a:schemeClr val="bg1">
                    <a:lumMod val="50000"/>
                  </a:schemeClr>
                </a:solidFill>
                <a:latin typeface="Haettenschweiler" panose="020B0706040902060204" pitchFamily="34" charset="0"/>
              </a:rPr>
              <a:t>01</a:t>
            </a:r>
          </a:p>
        </p:txBody>
      </p:sp>
      <p:sp>
        <p:nvSpPr>
          <p:cNvPr id="4" name="Textfeld 3">
            <a:extLst>
              <a:ext uri="{FF2B5EF4-FFF2-40B4-BE49-F238E27FC236}">
                <a16:creationId xmlns:a16="http://schemas.microsoft.com/office/drawing/2014/main" id="{26029147-CA2C-6575-43DC-EEEDFF63CE90}"/>
              </a:ext>
            </a:extLst>
          </p:cNvPr>
          <p:cNvSpPr txBox="1"/>
          <p:nvPr/>
        </p:nvSpPr>
        <p:spPr>
          <a:xfrm>
            <a:off x="4048428" y="4659310"/>
            <a:ext cx="926918" cy="1015663"/>
          </a:xfrm>
          <a:prstGeom prst="rect">
            <a:avLst/>
          </a:prstGeom>
          <a:noFill/>
        </p:spPr>
        <p:txBody>
          <a:bodyPr wrap="square" rtlCol="0">
            <a:spAutoFit/>
          </a:bodyPr>
          <a:lstStyle/>
          <a:p>
            <a:r>
              <a:rPr lang="de-DE" sz="6000" dirty="0">
                <a:solidFill>
                  <a:schemeClr val="bg1">
                    <a:lumMod val="50000"/>
                  </a:schemeClr>
                </a:solidFill>
                <a:latin typeface="Haettenschweiler" panose="020B0706040902060204" pitchFamily="34" charset="0"/>
              </a:rPr>
              <a:t>02</a:t>
            </a:r>
          </a:p>
        </p:txBody>
      </p:sp>
      <p:sp>
        <p:nvSpPr>
          <p:cNvPr id="6" name="Textfeld 5">
            <a:extLst>
              <a:ext uri="{FF2B5EF4-FFF2-40B4-BE49-F238E27FC236}">
                <a16:creationId xmlns:a16="http://schemas.microsoft.com/office/drawing/2014/main" id="{99D85876-52EB-68E4-509D-C07D93B574E9}"/>
              </a:ext>
            </a:extLst>
          </p:cNvPr>
          <p:cNvSpPr txBox="1"/>
          <p:nvPr/>
        </p:nvSpPr>
        <p:spPr>
          <a:xfrm>
            <a:off x="5962404" y="3052418"/>
            <a:ext cx="926918" cy="1015663"/>
          </a:xfrm>
          <a:prstGeom prst="rect">
            <a:avLst/>
          </a:prstGeom>
          <a:noFill/>
        </p:spPr>
        <p:txBody>
          <a:bodyPr wrap="square" rtlCol="0">
            <a:spAutoFit/>
          </a:bodyPr>
          <a:lstStyle/>
          <a:p>
            <a:r>
              <a:rPr lang="de-DE" sz="6000" dirty="0">
                <a:solidFill>
                  <a:schemeClr val="bg1">
                    <a:lumMod val="50000"/>
                  </a:schemeClr>
                </a:solidFill>
                <a:latin typeface="Haettenschweiler" panose="020B0706040902060204" pitchFamily="34" charset="0"/>
              </a:rPr>
              <a:t>03</a:t>
            </a:r>
          </a:p>
        </p:txBody>
      </p:sp>
      <p:sp>
        <p:nvSpPr>
          <p:cNvPr id="7" name="Textfeld 6">
            <a:extLst>
              <a:ext uri="{FF2B5EF4-FFF2-40B4-BE49-F238E27FC236}">
                <a16:creationId xmlns:a16="http://schemas.microsoft.com/office/drawing/2014/main" id="{AE8C3BC7-AC41-097F-7AF7-912BFD6F5D81}"/>
              </a:ext>
            </a:extLst>
          </p:cNvPr>
          <p:cNvSpPr txBox="1"/>
          <p:nvPr/>
        </p:nvSpPr>
        <p:spPr>
          <a:xfrm>
            <a:off x="7556783" y="4935085"/>
            <a:ext cx="926918" cy="1015663"/>
          </a:xfrm>
          <a:prstGeom prst="rect">
            <a:avLst/>
          </a:prstGeom>
          <a:noFill/>
        </p:spPr>
        <p:txBody>
          <a:bodyPr wrap="square" rtlCol="0">
            <a:spAutoFit/>
          </a:bodyPr>
          <a:lstStyle/>
          <a:p>
            <a:r>
              <a:rPr lang="de-DE" sz="6000" dirty="0">
                <a:solidFill>
                  <a:schemeClr val="bg1">
                    <a:lumMod val="50000"/>
                  </a:schemeClr>
                </a:solidFill>
                <a:latin typeface="Haettenschweiler" panose="020B0706040902060204" pitchFamily="34" charset="0"/>
              </a:rPr>
              <a:t>04</a:t>
            </a:r>
          </a:p>
        </p:txBody>
      </p:sp>
      <p:sp>
        <p:nvSpPr>
          <p:cNvPr id="12" name="Textfeld 11">
            <a:extLst>
              <a:ext uri="{FF2B5EF4-FFF2-40B4-BE49-F238E27FC236}">
                <a16:creationId xmlns:a16="http://schemas.microsoft.com/office/drawing/2014/main" id="{FBBC4A1C-CEA8-22A0-5894-F2A9450090FF}"/>
              </a:ext>
            </a:extLst>
          </p:cNvPr>
          <p:cNvSpPr txBox="1"/>
          <p:nvPr/>
        </p:nvSpPr>
        <p:spPr>
          <a:xfrm>
            <a:off x="3486935" y="2949275"/>
            <a:ext cx="2369409" cy="923330"/>
          </a:xfrm>
          <a:prstGeom prst="rect">
            <a:avLst/>
          </a:prstGeom>
          <a:noFill/>
        </p:spPr>
        <p:txBody>
          <a:bodyPr wrap="square">
            <a:spAutoFit/>
          </a:bodyPr>
          <a:lstStyle/>
          <a:p>
            <a:r>
              <a:rPr lang="de-DE" sz="1800" dirty="0">
                <a:solidFill>
                  <a:schemeClr val="bg1"/>
                </a:solidFill>
                <a:latin typeface="Montserrat" panose="00000500000000000000" pitchFamily="2" charset="0"/>
              </a:rPr>
              <a:t>Südeuropäische  Städte </a:t>
            </a:r>
          </a:p>
          <a:p>
            <a:r>
              <a:rPr lang="de-DE" sz="1800" dirty="0">
                <a:solidFill>
                  <a:schemeClr val="bg1"/>
                </a:solidFill>
                <a:latin typeface="Montserrat" panose="00000500000000000000" pitchFamily="2" charset="0"/>
              </a:rPr>
              <a:t>bevorzugen</a:t>
            </a:r>
          </a:p>
        </p:txBody>
      </p:sp>
      <p:sp>
        <p:nvSpPr>
          <p:cNvPr id="15" name="Textfeld 14">
            <a:extLst>
              <a:ext uri="{FF2B5EF4-FFF2-40B4-BE49-F238E27FC236}">
                <a16:creationId xmlns:a16="http://schemas.microsoft.com/office/drawing/2014/main" id="{B8393AF9-9ED5-EFCF-3809-005F523075CF}"/>
              </a:ext>
            </a:extLst>
          </p:cNvPr>
          <p:cNvSpPr txBox="1"/>
          <p:nvPr/>
        </p:nvSpPr>
        <p:spPr>
          <a:xfrm>
            <a:off x="1702771" y="4791542"/>
            <a:ext cx="1902689" cy="646331"/>
          </a:xfrm>
          <a:prstGeom prst="rect">
            <a:avLst/>
          </a:prstGeom>
          <a:noFill/>
        </p:spPr>
        <p:txBody>
          <a:bodyPr wrap="square" rtlCol="0">
            <a:spAutoFit/>
          </a:bodyPr>
          <a:lstStyle/>
          <a:p>
            <a:r>
              <a:rPr lang="de-DE" dirty="0">
                <a:solidFill>
                  <a:schemeClr val="bg1"/>
                </a:solidFill>
                <a:latin typeface="Montserrat" panose="00000500000000000000" pitchFamily="2" charset="0"/>
              </a:rPr>
              <a:t>Zentrum vermeiden</a:t>
            </a:r>
          </a:p>
        </p:txBody>
      </p:sp>
      <p:sp>
        <p:nvSpPr>
          <p:cNvPr id="14" name="Textfeld 13">
            <a:extLst>
              <a:ext uri="{FF2B5EF4-FFF2-40B4-BE49-F238E27FC236}">
                <a16:creationId xmlns:a16="http://schemas.microsoft.com/office/drawing/2014/main" id="{75E1E57D-F733-F07A-2FC5-A80D75986B89}"/>
              </a:ext>
            </a:extLst>
          </p:cNvPr>
          <p:cNvSpPr txBox="1"/>
          <p:nvPr/>
        </p:nvSpPr>
        <p:spPr>
          <a:xfrm>
            <a:off x="7829744" y="3659520"/>
            <a:ext cx="2185662" cy="646331"/>
          </a:xfrm>
          <a:prstGeom prst="rect">
            <a:avLst/>
          </a:prstGeom>
          <a:noFill/>
        </p:spPr>
        <p:txBody>
          <a:bodyPr wrap="square">
            <a:spAutoFit/>
          </a:bodyPr>
          <a:lstStyle/>
          <a:p>
            <a:r>
              <a:rPr lang="de-DE" sz="1800" dirty="0">
                <a:solidFill>
                  <a:schemeClr val="bg1"/>
                </a:solidFill>
                <a:latin typeface="Montserrat" panose="00000500000000000000" pitchFamily="2" charset="0"/>
              </a:rPr>
              <a:t>Auf Superhost –Status verzichten</a:t>
            </a:r>
          </a:p>
        </p:txBody>
      </p:sp>
      <p:sp>
        <p:nvSpPr>
          <p:cNvPr id="17" name="Textfeld 16">
            <a:extLst>
              <a:ext uri="{FF2B5EF4-FFF2-40B4-BE49-F238E27FC236}">
                <a16:creationId xmlns:a16="http://schemas.microsoft.com/office/drawing/2014/main" id="{8E22A76B-E234-88B6-57AD-23BBBCABEDB2}"/>
              </a:ext>
            </a:extLst>
          </p:cNvPr>
          <p:cNvSpPr txBox="1"/>
          <p:nvPr/>
        </p:nvSpPr>
        <p:spPr>
          <a:xfrm>
            <a:off x="5472056" y="4972342"/>
            <a:ext cx="2104124" cy="923330"/>
          </a:xfrm>
          <a:prstGeom prst="rect">
            <a:avLst/>
          </a:prstGeom>
          <a:noFill/>
        </p:spPr>
        <p:txBody>
          <a:bodyPr wrap="square">
            <a:spAutoFit/>
          </a:bodyPr>
          <a:lstStyle/>
          <a:p>
            <a:r>
              <a:rPr lang="de-DE" sz="1800" dirty="0">
                <a:solidFill>
                  <a:schemeClr val="bg1"/>
                </a:solidFill>
                <a:latin typeface="Montserrat" panose="00000500000000000000" pitchFamily="2" charset="0"/>
              </a:rPr>
              <a:t>Kleinere Unterkünfte wählen</a:t>
            </a:r>
          </a:p>
        </p:txBody>
      </p:sp>
    </p:spTree>
    <p:extLst>
      <p:ext uri="{BB962C8B-B14F-4D97-AF65-F5344CB8AC3E}">
        <p14:creationId xmlns:p14="http://schemas.microsoft.com/office/powerpoint/2010/main" val="2587036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3000">
              <a:srgbClr val="35BEC1"/>
            </a:gs>
            <a:gs pos="26000">
              <a:srgbClr val="26888A"/>
            </a:gs>
            <a:gs pos="67000">
              <a:srgbClr val="0E3334"/>
            </a:gs>
            <a:gs pos="96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C971136C-34AE-136E-2845-BFD815986FEF}"/>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EE2E0775-8160-2955-09DD-F5AF34C45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a:extLst>
              <a:ext uri="{FF2B5EF4-FFF2-40B4-BE49-F238E27FC236}">
                <a16:creationId xmlns:a16="http://schemas.microsoft.com/office/drawing/2014/main" id="{6902DD7B-F917-E227-A74D-75935865D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descr="Ein Bild, das Zelt, draußen, Wolke, Camping enthält.">
            <a:extLst>
              <a:ext uri="{FF2B5EF4-FFF2-40B4-BE49-F238E27FC236}">
                <a16:creationId xmlns:a16="http://schemas.microsoft.com/office/drawing/2014/main" id="{C54AB647-DFF0-DCEF-4A5C-A345A688DA25}"/>
              </a:ext>
            </a:extLst>
          </p:cNvPr>
          <p:cNvPicPr>
            <a:picLocks noChangeAspect="1"/>
          </p:cNvPicPr>
          <p:nvPr/>
        </p:nvPicPr>
        <p:blipFill>
          <a:blip r:embed="rId3">
            <a:extLst>
              <a:ext uri="{28A0092B-C50C-407E-A947-70E740481C1C}">
                <a14:useLocalDpi xmlns:a14="http://schemas.microsoft.com/office/drawing/2010/main" val="0"/>
              </a:ext>
            </a:extLst>
          </a:blip>
          <a:srcRect l="36405" t="1628" b="92"/>
          <a:stretch>
            <a:fillRect/>
          </a:stretch>
        </p:blipFill>
        <p:spPr>
          <a:xfrm>
            <a:off x="4438492" y="10"/>
            <a:ext cx="7753508" cy="6859878"/>
          </a:xfrm>
          <a:custGeom>
            <a:avLst/>
            <a:gdLst>
              <a:gd name="connsiteX0" fmla="*/ 4615411 w 7753508"/>
              <a:gd name="connsiteY0" fmla="*/ 4565478 h 6859878"/>
              <a:gd name="connsiteX1" fmla="*/ 5245410 w 7753508"/>
              <a:gd name="connsiteY1" fmla="*/ 5195479 h 6859878"/>
              <a:gd name="connsiteX2" fmla="*/ 4615411 w 7753508"/>
              <a:gd name="connsiteY2" fmla="*/ 5825480 h 6859878"/>
              <a:gd name="connsiteX3" fmla="*/ 3985411 w 7753508"/>
              <a:gd name="connsiteY3" fmla="*/ 5195479 h 6859878"/>
              <a:gd name="connsiteX4" fmla="*/ 4615411 w 7753508"/>
              <a:gd name="connsiteY4" fmla="*/ 4565478 h 6859878"/>
              <a:gd name="connsiteX5" fmla="*/ 7753508 w 7753508"/>
              <a:gd name="connsiteY5" fmla="*/ 3825947 h 6859878"/>
              <a:gd name="connsiteX6" fmla="*/ 7753508 w 7753508"/>
              <a:gd name="connsiteY6" fmla="*/ 4993339 h 6859878"/>
              <a:gd name="connsiteX7" fmla="*/ 5541054 w 7753508"/>
              <a:gd name="connsiteY7" fmla="*/ 6760161 h 6859878"/>
              <a:gd name="connsiteX8" fmla="*/ 4900029 w 7753508"/>
              <a:gd name="connsiteY8" fmla="*/ 6688374 h 6859878"/>
              <a:gd name="connsiteX9" fmla="*/ 4971817 w 7753508"/>
              <a:gd name="connsiteY9" fmla="*/ 6047350 h 6859878"/>
              <a:gd name="connsiteX10" fmla="*/ 7753508 w 7753508"/>
              <a:gd name="connsiteY10" fmla="*/ 1759187 h 6859878"/>
              <a:gd name="connsiteX11" fmla="*/ 7753508 w 7753508"/>
              <a:gd name="connsiteY11" fmla="*/ 3527021 h 6859878"/>
              <a:gd name="connsiteX12" fmla="*/ 6261427 w 7753508"/>
              <a:gd name="connsiteY12" fmla="*/ 4718567 h 6859878"/>
              <a:gd name="connsiteX13" fmla="*/ 5290695 w 7753508"/>
              <a:gd name="connsiteY13" fmla="*/ 4609856 h 6859878"/>
              <a:gd name="connsiteX14" fmla="*/ 5290696 w 7753508"/>
              <a:gd name="connsiteY14" fmla="*/ 4609856 h 6859878"/>
              <a:gd name="connsiteX15" fmla="*/ 5399407 w 7753508"/>
              <a:gd name="connsiteY15" fmla="*/ 3639124 h 6859878"/>
              <a:gd name="connsiteX16" fmla="*/ 840087 w 7753508"/>
              <a:gd name="connsiteY16" fmla="*/ 523830 h 6859878"/>
              <a:gd name="connsiteX17" fmla="*/ 1233233 w 7753508"/>
              <a:gd name="connsiteY17" fmla="*/ 693882 h 6859878"/>
              <a:gd name="connsiteX18" fmla="*/ 1161445 w 7753508"/>
              <a:gd name="connsiteY18" fmla="*/ 1334906 h 6859878"/>
              <a:gd name="connsiteX19" fmla="*/ 740742 w 7753508"/>
              <a:gd name="connsiteY19" fmla="*/ 1670872 h 6859878"/>
              <a:gd name="connsiteX20" fmla="*/ 99718 w 7753508"/>
              <a:gd name="connsiteY20" fmla="*/ 1599084 h 6859878"/>
              <a:gd name="connsiteX21" fmla="*/ 171505 w 7753508"/>
              <a:gd name="connsiteY21" fmla="*/ 958060 h 6859878"/>
              <a:gd name="connsiteX22" fmla="*/ 592208 w 7753508"/>
              <a:gd name="connsiteY22" fmla="*/ 622095 h 6859878"/>
              <a:gd name="connsiteX23" fmla="*/ 840087 w 7753508"/>
              <a:gd name="connsiteY23" fmla="*/ 523830 h 6859878"/>
              <a:gd name="connsiteX24" fmla="*/ 5964966 w 7753508"/>
              <a:gd name="connsiteY24" fmla="*/ 0 h 6859878"/>
              <a:gd name="connsiteX25" fmla="*/ 7709195 w 7753508"/>
              <a:gd name="connsiteY25" fmla="*/ 0 h 6859878"/>
              <a:gd name="connsiteX26" fmla="*/ 7753508 w 7753508"/>
              <a:gd name="connsiteY26" fmla="*/ 49456 h 6859878"/>
              <a:gd name="connsiteX27" fmla="*/ 7753508 w 7753508"/>
              <a:gd name="connsiteY27" fmla="*/ 1547686 h 6859878"/>
              <a:gd name="connsiteX28" fmla="*/ 7752263 w 7753508"/>
              <a:gd name="connsiteY28" fmla="*/ 1549521 h 6859878"/>
              <a:gd name="connsiteX29" fmla="*/ 7582120 w 7753508"/>
              <a:gd name="connsiteY29" fmla="*/ 1715944 h 6859878"/>
              <a:gd name="connsiteX30" fmla="*/ 3359416 w 7753508"/>
              <a:gd name="connsiteY30" fmla="*/ 5088110 h 6859878"/>
              <a:gd name="connsiteX31" fmla="*/ 1708047 w 7753508"/>
              <a:gd name="connsiteY31" fmla="*/ 4903176 h 6859878"/>
              <a:gd name="connsiteX32" fmla="*/ 1892981 w 7753508"/>
              <a:gd name="connsiteY32" fmla="*/ 3251807 h 6859878"/>
              <a:gd name="connsiteX33" fmla="*/ 3109638 w 7753508"/>
              <a:gd name="connsiteY33" fmla="*/ 0 h 6859878"/>
              <a:gd name="connsiteX34" fmla="*/ 5585687 w 7753508"/>
              <a:gd name="connsiteY34" fmla="*/ 0 h 6859878"/>
              <a:gd name="connsiteX35" fmla="*/ 2759351 w 7753508"/>
              <a:gd name="connsiteY35" fmla="*/ 2257056 h 6859878"/>
              <a:gd name="connsiteX36" fmla="*/ 1673588 w 7753508"/>
              <a:gd name="connsiteY36" fmla="*/ 2135462 h 6859878"/>
              <a:gd name="connsiteX37" fmla="*/ 1795181 w 7753508"/>
              <a:gd name="connsiteY37" fmla="*/ 1049700 h 6859878"/>
              <a:gd name="connsiteX38" fmla="*/ 1387012 w 7753508"/>
              <a:gd name="connsiteY38" fmla="*/ 0 h 6859878"/>
              <a:gd name="connsiteX39" fmla="*/ 2822504 w 7753508"/>
              <a:gd name="connsiteY39" fmla="*/ 0 h 6859878"/>
              <a:gd name="connsiteX40" fmla="*/ 2035876 w 7753508"/>
              <a:gd name="connsiteY40" fmla="*/ 628186 h 6859878"/>
              <a:gd name="connsiteX41" fmla="*/ 1394851 w 7753508"/>
              <a:gd name="connsiteY41" fmla="*/ 556398 h 6859878"/>
              <a:gd name="connsiteX42" fmla="*/ 1350276 w 7753508"/>
              <a:gd name="connsiteY42" fmla="*/ 54168 h 68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53508" h="6859878">
                <a:moveTo>
                  <a:pt x="4615411" y="4565478"/>
                </a:moveTo>
                <a:cubicBezTo>
                  <a:pt x="4963349" y="4565478"/>
                  <a:pt x="5245411" y="4847539"/>
                  <a:pt x="5245410" y="5195479"/>
                </a:cubicBezTo>
                <a:cubicBezTo>
                  <a:pt x="5245410" y="5543419"/>
                  <a:pt x="4963350" y="5825480"/>
                  <a:pt x="4615411" y="5825480"/>
                </a:cubicBezTo>
                <a:cubicBezTo>
                  <a:pt x="4267472" y="5825480"/>
                  <a:pt x="3985411" y="5543419"/>
                  <a:pt x="3985411" y="5195479"/>
                </a:cubicBezTo>
                <a:cubicBezTo>
                  <a:pt x="3985411" y="4847539"/>
                  <a:pt x="4267472" y="4565478"/>
                  <a:pt x="4615411" y="4565478"/>
                </a:cubicBezTo>
                <a:close/>
                <a:moveTo>
                  <a:pt x="7753508" y="3825947"/>
                </a:moveTo>
                <a:lnTo>
                  <a:pt x="7753508" y="4993339"/>
                </a:lnTo>
                <a:lnTo>
                  <a:pt x="5541054" y="6760161"/>
                </a:lnTo>
                <a:cubicBezTo>
                  <a:pt x="5344216" y="6917351"/>
                  <a:pt x="5057220" y="6885211"/>
                  <a:pt x="4900029" y="6688374"/>
                </a:cubicBezTo>
                <a:cubicBezTo>
                  <a:pt x="4742839" y="6491537"/>
                  <a:pt x="4774979" y="6204540"/>
                  <a:pt x="4971817" y="6047350"/>
                </a:cubicBezTo>
                <a:close/>
                <a:moveTo>
                  <a:pt x="7753508" y="1759187"/>
                </a:moveTo>
                <a:lnTo>
                  <a:pt x="7753508" y="3527021"/>
                </a:lnTo>
                <a:lnTo>
                  <a:pt x="6261427" y="4718567"/>
                </a:lnTo>
                <a:cubicBezTo>
                  <a:pt x="5963347" y="4956607"/>
                  <a:pt x="5528734" y="4907936"/>
                  <a:pt x="5290695" y="4609856"/>
                </a:cubicBezTo>
                <a:lnTo>
                  <a:pt x="5290696" y="4609856"/>
                </a:lnTo>
                <a:cubicBezTo>
                  <a:pt x="5052656" y="4311776"/>
                  <a:pt x="5101326" y="3877165"/>
                  <a:pt x="5399407" y="3639124"/>
                </a:cubicBezTo>
                <a:close/>
                <a:moveTo>
                  <a:pt x="840087" y="523830"/>
                </a:moveTo>
                <a:cubicBezTo>
                  <a:pt x="986040" y="512170"/>
                  <a:pt x="1134988" y="570859"/>
                  <a:pt x="1233233" y="693882"/>
                </a:cubicBezTo>
                <a:cubicBezTo>
                  <a:pt x="1390423" y="890719"/>
                  <a:pt x="1358282" y="1177716"/>
                  <a:pt x="1161445" y="1334906"/>
                </a:cubicBezTo>
                <a:lnTo>
                  <a:pt x="740742" y="1670872"/>
                </a:lnTo>
                <a:cubicBezTo>
                  <a:pt x="543905" y="1828061"/>
                  <a:pt x="256908" y="1795921"/>
                  <a:pt x="99718" y="1599084"/>
                </a:cubicBezTo>
                <a:cubicBezTo>
                  <a:pt x="-57472" y="1402247"/>
                  <a:pt x="-25332" y="1115250"/>
                  <a:pt x="171505" y="958060"/>
                </a:cubicBezTo>
                <a:lnTo>
                  <a:pt x="592208" y="622095"/>
                </a:lnTo>
                <a:cubicBezTo>
                  <a:pt x="666023" y="563148"/>
                  <a:pt x="752515" y="530827"/>
                  <a:pt x="840087" y="523830"/>
                </a:cubicBezTo>
                <a:close/>
                <a:moveTo>
                  <a:pt x="5964966" y="0"/>
                </a:moveTo>
                <a:lnTo>
                  <a:pt x="7709195" y="0"/>
                </a:lnTo>
                <a:lnTo>
                  <a:pt x="7753508" y="49456"/>
                </a:lnTo>
                <a:lnTo>
                  <a:pt x="7753508" y="1547686"/>
                </a:lnTo>
                <a:lnTo>
                  <a:pt x="7752263" y="1549521"/>
                </a:lnTo>
                <a:cubicBezTo>
                  <a:pt x="7702261" y="1609483"/>
                  <a:pt x="7645505" y="1665326"/>
                  <a:pt x="7582120" y="1715944"/>
                </a:cubicBezTo>
                <a:lnTo>
                  <a:pt x="3359416" y="5088110"/>
                </a:lnTo>
                <a:cubicBezTo>
                  <a:pt x="2852335" y="5493055"/>
                  <a:pt x="2112991" y="5410257"/>
                  <a:pt x="1708047" y="4903176"/>
                </a:cubicBezTo>
                <a:cubicBezTo>
                  <a:pt x="1303101" y="4396095"/>
                  <a:pt x="1385899" y="3656751"/>
                  <a:pt x="1892981" y="3251807"/>
                </a:cubicBezTo>
                <a:close/>
                <a:moveTo>
                  <a:pt x="3109638" y="0"/>
                </a:moveTo>
                <a:lnTo>
                  <a:pt x="5585687" y="0"/>
                </a:lnTo>
                <a:lnTo>
                  <a:pt x="2759351" y="2257056"/>
                </a:lnTo>
                <a:cubicBezTo>
                  <a:pt x="2425949" y="2523304"/>
                  <a:pt x="1939837" y="2468865"/>
                  <a:pt x="1673588" y="2135462"/>
                </a:cubicBezTo>
                <a:cubicBezTo>
                  <a:pt x="1407339" y="1802061"/>
                  <a:pt x="1461778" y="1315948"/>
                  <a:pt x="1795181" y="1049700"/>
                </a:cubicBezTo>
                <a:close/>
                <a:moveTo>
                  <a:pt x="1387012" y="0"/>
                </a:moveTo>
                <a:lnTo>
                  <a:pt x="2822504" y="0"/>
                </a:lnTo>
                <a:lnTo>
                  <a:pt x="2035876" y="628186"/>
                </a:lnTo>
                <a:cubicBezTo>
                  <a:pt x="1839038" y="785376"/>
                  <a:pt x="1552041" y="753236"/>
                  <a:pt x="1394851" y="556398"/>
                </a:cubicBezTo>
                <a:cubicBezTo>
                  <a:pt x="1276959" y="408771"/>
                  <a:pt x="1265564" y="210427"/>
                  <a:pt x="1350276" y="54168"/>
                </a:cubicBezTo>
                <a:close/>
              </a:path>
            </a:pathLst>
          </a:custGeom>
          <a:effectLst>
            <a:innerShdw blurRad="165100" dist="152400" dir="16200000">
              <a:prstClr val="black"/>
            </a:innerShdw>
          </a:effectLst>
        </p:spPr>
      </p:pic>
      <p:sp>
        <p:nvSpPr>
          <p:cNvPr id="3" name="Foliennummernplatzhalter 2">
            <a:extLst>
              <a:ext uri="{FF2B5EF4-FFF2-40B4-BE49-F238E27FC236}">
                <a16:creationId xmlns:a16="http://schemas.microsoft.com/office/drawing/2014/main" id="{14AD96EC-C6A6-9967-F972-668F53111FB4}"/>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857995DA-8B72-4572-BCDF-0BE728073BE1}" type="slidenum">
              <a:rPr lang="en-US">
                <a:solidFill>
                  <a:srgbClr val="FFFFFF"/>
                </a:solidFill>
              </a:rPr>
              <a:pPr>
                <a:spcAft>
                  <a:spcPts val="600"/>
                </a:spcAft>
              </a:pPr>
              <a:t>36</a:t>
            </a:fld>
            <a:endParaRPr lang="en-US">
              <a:solidFill>
                <a:srgbClr val="FFFFFF"/>
              </a:solidFill>
            </a:endParaRPr>
          </a:p>
        </p:txBody>
      </p:sp>
      <p:sp>
        <p:nvSpPr>
          <p:cNvPr id="4" name="Textfeld 3">
            <a:extLst>
              <a:ext uri="{FF2B5EF4-FFF2-40B4-BE49-F238E27FC236}">
                <a16:creationId xmlns:a16="http://schemas.microsoft.com/office/drawing/2014/main" id="{8371418B-3213-B403-D86D-864EE36467B9}"/>
              </a:ext>
            </a:extLst>
          </p:cNvPr>
          <p:cNvSpPr txBox="1"/>
          <p:nvPr/>
        </p:nvSpPr>
        <p:spPr>
          <a:xfrm>
            <a:off x="365618" y="549675"/>
            <a:ext cx="3453064" cy="1446550"/>
          </a:xfrm>
          <a:prstGeom prst="rect">
            <a:avLst/>
          </a:prstGeom>
          <a:noFill/>
        </p:spPr>
        <p:txBody>
          <a:bodyPr wrap="square" rtlCol="0">
            <a:spAutoFit/>
          </a:bodyPr>
          <a:lstStyle/>
          <a:p>
            <a:r>
              <a:rPr lang="de-DE" sz="8800" b="1" dirty="0">
                <a:solidFill>
                  <a:srgbClr val="242E23"/>
                </a:solidFill>
                <a:latin typeface="Montserrat" panose="00000500000000000000" pitchFamily="2" charset="0"/>
              </a:rPr>
              <a:t>Fazit</a:t>
            </a:r>
          </a:p>
        </p:txBody>
      </p:sp>
      <p:sp>
        <p:nvSpPr>
          <p:cNvPr id="5" name="Textfeld 4">
            <a:extLst>
              <a:ext uri="{FF2B5EF4-FFF2-40B4-BE49-F238E27FC236}">
                <a16:creationId xmlns:a16="http://schemas.microsoft.com/office/drawing/2014/main" id="{40FF5C36-C8DB-A65B-E0C1-7AB1453DE863}"/>
              </a:ext>
            </a:extLst>
          </p:cNvPr>
          <p:cNvSpPr txBox="1"/>
          <p:nvPr/>
        </p:nvSpPr>
        <p:spPr>
          <a:xfrm>
            <a:off x="828201" y="2291379"/>
            <a:ext cx="4625926" cy="677108"/>
          </a:xfrm>
          <a:prstGeom prst="rect">
            <a:avLst/>
          </a:prstGeom>
          <a:noFill/>
        </p:spPr>
        <p:txBody>
          <a:bodyPr wrap="square" rtlCol="0">
            <a:spAutoFit/>
          </a:bodyPr>
          <a:lstStyle/>
          <a:p>
            <a:r>
              <a:rPr lang="de-DE" sz="2000" dirty="0">
                <a:solidFill>
                  <a:schemeClr val="bg1"/>
                </a:solidFill>
                <a:latin typeface="Montserrat" panose="00000500000000000000" pitchFamily="2" charset="0"/>
              </a:rPr>
              <a:t>Nord – Europa  bis zu 100% teurer</a:t>
            </a:r>
          </a:p>
          <a:p>
            <a:endParaRPr lang="de-DE" dirty="0"/>
          </a:p>
        </p:txBody>
      </p:sp>
    </p:spTree>
    <p:extLst>
      <p:ext uri="{BB962C8B-B14F-4D97-AF65-F5344CB8AC3E}">
        <p14:creationId xmlns:p14="http://schemas.microsoft.com/office/powerpoint/2010/main" val="1767020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3000">
              <a:srgbClr val="35BEC1"/>
            </a:gs>
            <a:gs pos="26000">
              <a:srgbClr val="26888A"/>
            </a:gs>
            <a:gs pos="67000">
              <a:srgbClr val="0E3334"/>
            </a:gs>
            <a:gs pos="96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2E8D6675-2CB3-63F3-F7FD-648DD7D1985F}"/>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954F1B99-CD69-89A6-63B7-AD35F640B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a:extLst>
              <a:ext uri="{FF2B5EF4-FFF2-40B4-BE49-F238E27FC236}">
                <a16:creationId xmlns:a16="http://schemas.microsoft.com/office/drawing/2014/main" id="{13932B20-B573-CB25-DF05-013C41EA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descr="Ein Bild, das Zelt, draußen, Wolke, Camping enthält.">
            <a:extLst>
              <a:ext uri="{FF2B5EF4-FFF2-40B4-BE49-F238E27FC236}">
                <a16:creationId xmlns:a16="http://schemas.microsoft.com/office/drawing/2014/main" id="{4C3221C3-AFF1-4EDC-AA21-2739E195DB27}"/>
              </a:ext>
            </a:extLst>
          </p:cNvPr>
          <p:cNvPicPr>
            <a:picLocks noChangeAspect="1"/>
          </p:cNvPicPr>
          <p:nvPr/>
        </p:nvPicPr>
        <p:blipFill>
          <a:blip r:embed="rId3">
            <a:extLst>
              <a:ext uri="{28A0092B-C50C-407E-A947-70E740481C1C}">
                <a14:useLocalDpi xmlns:a14="http://schemas.microsoft.com/office/drawing/2010/main" val="0"/>
              </a:ext>
            </a:extLst>
          </a:blip>
          <a:srcRect l="36405" t="1628" b="92"/>
          <a:stretch>
            <a:fillRect/>
          </a:stretch>
        </p:blipFill>
        <p:spPr>
          <a:xfrm>
            <a:off x="4438492" y="10"/>
            <a:ext cx="7753508" cy="6859878"/>
          </a:xfrm>
          <a:custGeom>
            <a:avLst/>
            <a:gdLst>
              <a:gd name="connsiteX0" fmla="*/ 4615411 w 7753508"/>
              <a:gd name="connsiteY0" fmla="*/ 4565478 h 6859878"/>
              <a:gd name="connsiteX1" fmla="*/ 5245410 w 7753508"/>
              <a:gd name="connsiteY1" fmla="*/ 5195479 h 6859878"/>
              <a:gd name="connsiteX2" fmla="*/ 4615411 w 7753508"/>
              <a:gd name="connsiteY2" fmla="*/ 5825480 h 6859878"/>
              <a:gd name="connsiteX3" fmla="*/ 3985411 w 7753508"/>
              <a:gd name="connsiteY3" fmla="*/ 5195479 h 6859878"/>
              <a:gd name="connsiteX4" fmla="*/ 4615411 w 7753508"/>
              <a:gd name="connsiteY4" fmla="*/ 4565478 h 6859878"/>
              <a:gd name="connsiteX5" fmla="*/ 7753508 w 7753508"/>
              <a:gd name="connsiteY5" fmla="*/ 3825947 h 6859878"/>
              <a:gd name="connsiteX6" fmla="*/ 7753508 w 7753508"/>
              <a:gd name="connsiteY6" fmla="*/ 4993339 h 6859878"/>
              <a:gd name="connsiteX7" fmla="*/ 5541054 w 7753508"/>
              <a:gd name="connsiteY7" fmla="*/ 6760161 h 6859878"/>
              <a:gd name="connsiteX8" fmla="*/ 4900029 w 7753508"/>
              <a:gd name="connsiteY8" fmla="*/ 6688374 h 6859878"/>
              <a:gd name="connsiteX9" fmla="*/ 4971817 w 7753508"/>
              <a:gd name="connsiteY9" fmla="*/ 6047350 h 6859878"/>
              <a:gd name="connsiteX10" fmla="*/ 7753508 w 7753508"/>
              <a:gd name="connsiteY10" fmla="*/ 1759187 h 6859878"/>
              <a:gd name="connsiteX11" fmla="*/ 7753508 w 7753508"/>
              <a:gd name="connsiteY11" fmla="*/ 3527021 h 6859878"/>
              <a:gd name="connsiteX12" fmla="*/ 6261427 w 7753508"/>
              <a:gd name="connsiteY12" fmla="*/ 4718567 h 6859878"/>
              <a:gd name="connsiteX13" fmla="*/ 5290695 w 7753508"/>
              <a:gd name="connsiteY13" fmla="*/ 4609856 h 6859878"/>
              <a:gd name="connsiteX14" fmla="*/ 5290696 w 7753508"/>
              <a:gd name="connsiteY14" fmla="*/ 4609856 h 6859878"/>
              <a:gd name="connsiteX15" fmla="*/ 5399407 w 7753508"/>
              <a:gd name="connsiteY15" fmla="*/ 3639124 h 6859878"/>
              <a:gd name="connsiteX16" fmla="*/ 840087 w 7753508"/>
              <a:gd name="connsiteY16" fmla="*/ 523830 h 6859878"/>
              <a:gd name="connsiteX17" fmla="*/ 1233233 w 7753508"/>
              <a:gd name="connsiteY17" fmla="*/ 693882 h 6859878"/>
              <a:gd name="connsiteX18" fmla="*/ 1161445 w 7753508"/>
              <a:gd name="connsiteY18" fmla="*/ 1334906 h 6859878"/>
              <a:gd name="connsiteX19" fmla="*/ 740742 w 7753508"/>
              <a:gd name="connsiteY19" fmla="*/ 1670872 h 6859878"/>
              <a:gd name="connsiteX20" fmla="*/ 99718 w 7753508"/>
              <a:gd name="connsiteY20" fmla="*/ 1599084 h 6859878"/>
              <a:gd name="connsiteX21" fmla="*/ 171505 w 7753508"/>
              <a:gd name="connsiteY21" fmla="*/ 958060 h 6859878"/>
              <a:gd name="connsiteX22" fmla="*/ 592208 w 7753508"/>
              <a:gd name="connsiteY22" fmla="*/ 622095 h 6859878"/>
              <a:gd name="connsiteX23" fmla="*/ 840087 w 7753508"/>
              <a:gd name="connsiteY23" fmla="*/ 523830 h 6859878"/>
              <a:gd name="connsiteX24" fmla="*/ 5964966 w 7753508"/>
              <a:gd name="connsiteY24" fmla="*/ 0 h 6859878"/>
              <a:gd name="connsiteX25" fmla="*/ 7709195 w 7753508"/>
              <a:gd name="connsiteY25" fmla="*/ 0 h 6859878"/>
              <a:gd name="connsiteX26" fmla="*/ 7753508 w 7753508"/>
              <a:gd name="connsiteY26" fmla="*/ 49456 h 6859878"/>
              <a:gd name="connsiteX27" fmla="*/ 7753508 w 7753508"/>
              <a:gd name="connsiteY27" fmla="*/ 1547686 h 6859878"/>
              <a:gd name="connsiteX28" fmla="*/ 7752263 w 7753508"/>
              <a:gd name="connsiteY28" fmla="*/ 1549521 h 6859878"/>
              <a:gd name="connsiteX29" fmla="*/ 7582120 w 7753508"/>
              <a:gd name="connsiteY29" fmla="*/ 1715944 h 6859878"/>
              <a:gd name="connsiteX30" fmla="*/ 3359416 w 7753508"/>
              <a:gd name="connsiteY30" fmla="*/ 5088110 h 6859878"/>
              <a:gd name="connsiteX31" fmla="*/ 1708047 w 7753508"/>
              <a:gd name="connsiteY31" fmla="*/ 4903176 h 6859878"/>
              <a:gd name="connsiteX32" fmla="*/ 1892981 w 7753508"/>
              <a:gd name="connsiteY32" fmla="*/ 3251807 h 6859878"/>
              <a:gd name="connsiteX33" fmla="*/ 3109638 w 7753508"/>
              <a:gd name="connsiteY33" fmla="*/ 0 h 6859878"/>
              <a:gd name="connsiteX34" fmla="*/ 5585687 w 7753508"/>
              <a:gd name="connsiteY34" fmla="*/ 0 h 6859878"/>
              <a:gd name="connsiteX35" fmla="*/ 2759351 w 7753508"/>
              <a:gd name="connsiteY35" fmla="*/ 2257056 h 6859878"/>
              <a:gd name="connsiteX36" fmla="*/ 1673588 w 7753508"/>
              <a:gd name="connsiteY36" fmla="*/ 2135462 h 6859878"/>
              <a:gd name="connsiteX37" fmla="*/ 1795181 w 7753508"/>
              <a:gd name="connsiteY37" fmla="*/ 1049700 h 6859878"/>
              <a:gd name="connsiteX38" fmla="*/ 1387012 w 7753508"/>
              <a:gd name="connsiteY38" fmla="*/ 0 h 6859878"/>
              <a:gd name="connsiteX39" fmla="*/ 2822504 w 7753508"/>
              <a:gd name="connsiteY39" fmla="*/ 0 h 6859878"/>
              <a:gd name="connsiteX40" fmla="*/ 2035876 w 7753508"/>
              <a:gd name="connsiteY40" fmla="*/ 628186 h 6859878"/>
              <a:gd name="connsiteX41" fmla="*/ 1394851 w 7753508"/>
              <a:gd name="connsiteY41" fmla="*/ 556398 h 6859878"/>
              <a:gd name="connsiteX42" fmla="*/ 1350276 w 7753508"/>
              <a:gd name="connsiteY42" fmla="*/ 54168 h 68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53508" h="6859878">
                <a:moveTo>
                  <a:pt x="4615411" y="4565478"/>
                </a:moveTo>
                <a:cubicBezTo>
                  <a:pt x="4963349" y="4565478"/>
                  <a:pt x="5245411" y="4847539"/>
                  <a:pt x="5245410" y="5195479"/>
                </a:cubicBezTo>
                <a:cubicBezTo>
                  <a:pt x="5245410" y="5543419"/>
                  <a:pt x="4963350" y="5825480"/>
                  <a:pt x="4615411" y="5825480"/>
                </a:cubicBezTo>
                <a:cubicBezTo>
                  <a:pt x="4267472" y="5825480"/>
                  <a:pt x="3985411" y="5543419"/>
                  <a:pt x="3985411" y="5195479"/>
                </a:cubicBezTo>
                <a:cubicBezTo>
                  <a:pt x="3985411" y="4847539"/>
                  <a:pt x="4267472" y="4565478"/>
                  <a:pt x="4615411" y="4565478"/>
                </a:cubicBezTo>
                <a:close/>
                <a:moveTo>
                  <a:pt x="7753508" y="3825947"/>
                </a:moveTo>
                <a:lnTo>
                  <a:pt x="7753508" y="4993339"/>
                </a:lnTo>
                <a:lnTo>
                  <a:pt x="5541054" y="6760161"/>
                </a:lnTo>
                <a:cubicBezTo>
                  <a:pt x="5344216" y="6917351"/>
                  <a:pt x="5057220" y="6885211"/>
                  <a:pt x="4900029" y="6688374"/>
                </a:cubicBezTo>
                <a:cubicBezTo>
                  <a:pt x="4742839" y="6491537"/>
                  <a:pt x="4774979" y="6204540"/>
                  <a:pt x="4971817" y="6047350"/>
                </a:cubicBezTo>
                <a:close/>
                <a:moveTo>
                  <a:pt x="7753508" y="1759187"/>
                </a:moveTo>
                <a:lnTo>
                  <a:pt x="7753508" y="3527021"/>
                </a:lnTo>
                <a:lnTo>
                  <a:pt x="6261427" y="4718567"/>
                </a:lnTo>
                <a:cubicBezTo>
                  <a:pt x="5963347" y="4956607"/>
                  <a:pt x="5528734" y="4907936"/>
                  <a:pt x="5290695" y="4609856"/>
                </a:cubicBezTo>
                <a:lnTo>
                  <a:pt x="5290696" y="4609856"/>
                </a:lnTo>
                <a:cubicBezTo>
                  <a:pt x="5052656" y="4311776"/>
                  <a:pt x="5101326" y="3877165"/>
                  <a:pt x="5399407" y="3639124"/>
                </a:cubicBezTo>
                <a:close/>
                <a:moveTo>
                  <a:pt x="840087" y="523830"/>
                </a:moveTo>
                <a:cubicBezTo>
                  <a:pt x="986040" y="512170"/>
                  <a:pt x="1134988" y="570859"/>
                  <a:pt x="1233233" y="693882"/>
                </a:cubicBezTo>
                <a:cubicBezTo>
                  <a:pt x="1390423" y="890719"/>
                  <a:pt x="1358282" y="1177716"/>
                  <a:pt x="1161445" y="1334906"/>
                </a:cubicBezTo>
                <a:lnTo>
                  <a:pt x="740742" y="1670872"/>
                </a:lnTo>
                <a:cubicBezTo>
                  <a:pt x="543905" y="1828061"/>
                  <a:pt x="256908" y="1795921"/>
                  <a:pt x="99718" y="1599084"/>
                </a:cubicBezTo>
                <a:cubicBezTo>
                  <a:pt x="-57472" y="1402247"/>
                  <a:pt x="-25332" y="1115250"/>
                  <a:pt x="171505" y="958060"/>
                </a:cubicBezTo>
                <a:lnTo>
                  <a:pt x="592208" y="622095"/>
                </a:lnTo>
                <a:cubicBezTo>
                  <a:pt x="666023" y="563148"/>
                  <a:pt x="752515" y="530827"/>
                  <a:pt x="840087" y="523830"/>
                </a:cubicBezTo>
                <a:close/>
                <a:moveTo>
                  <a:pt x="5964966" y="0"/>
                </a:moveTo>
                <a:lnTo>
                  <a:pt x="7709195" y="0"/>
                </a:lnTo>
                <a:lnTo>
                  <a:pt x="7753508" y="49456"/>
                </a:lnTo>
                <a:lnTo>
                  <a:pt x="7753508" y="1547686"/>
                </a:lnTo>
                <a:lnTo>
                  <a:pt x="7752263" y="1549521"/>
                </a:lnTo>
                <a:cubicBezTo>
                  <a:pt x="7702261" y="1609483"/>
                  <a:pt x="7645505" y="1665326"/>
                  <a:pt x="7582120" y="1715944"/>
                </a:cubicBezTo>
                <a:lnTo>
                  <a:pt x="3359416" y="5088110"/>
                </a:lnTo>
                <a:cubicBezTo>
                  <a:pt x="2852335" y="5493055"/>
                  <a:pt x="2112991" y="5410257"/>
                  <a:pt x="1708047" y="4903176"/>
                </a:cubicBezTo>
                <a:cubicBezTo>
                  <a:pt x="1303101" y="4396095"/>
                  <a:pt x="1385899" y="3656751"/>
                  <a:pt x="1892981" y="3251807"/>
                </a:cubicBezTo>
                <a:close/>
                <a:moveTo>
                  <a:pt x="3109638" y="0"/>
                </a:moveTo>
                <a:lnTo>
                  <a:pt x="5585687" y="0"/>
                </a:lnTo>
                <a:lnTo>
                  <a:pt x="2759351" y="2257056"/>
                </a:lnTo>
                <a:cubicBezTo>
                  <a:pt x="2425949" y="2523304"/>
                  <a:pt x="1939837" y="2468865"/>
                  <a:pt x="1673588" y="2135462"/>
                </a:cubicBezTo>
                <a:cubicBezTo>
                  <a:pt x="1407339" y="1802061"/>
                  <a:pt x="1461778" y="1315948"/>
                  <a:pt x="1795181" y="1049700"/>
                </a:cubicBezTo>
                <a:close/>
                <a:moveTo>
                  <a:pt x="1387012" y="0"/>
                </a:moveTo>
                <a:lnTo>
                  <a:pt x="2822504" y="0"/>
                </a:lnTo>
                <a:lnTo>
                  <a:pt x="2035876" y="628186"/>
                </a:lnTo>
                <a:cubicBezTo>
                  <a:pt x="1839038" y="785376"/>
                  <a:pt x="1552041" y="753236"/>
                  <a:pt x="1394851" y="556398"/>
                </a:cubicBezTo>
                <a:cubicBezTo>
                  <a:pt x="1276959" y="408771"/>
                  <a:pt x="1265564" y="210427"/>
                  <a:pt x="1350276" y="54168"/>
                </a:cubicBezTo>
                <a:close/>
              </a:path>
            </a:pathLst>
          </a:custGeom>
          <a:effectLst>
            <a:innerShdw blurRad="165100" dist="152400" dir="16200000">
              <a:prstClr val="black"/>
            </a:innerShdw>
          </a:effectLst>
        </p:spPr>
      </p:pic>
      <p:sp>
        <p:nvSpPr>
          <p:cNvPr id="3" name="Foliennummernplatzhalter 2">
            <a:extLst>
              <a:ext uri="{FF2B5EF4-FFF2-40B4-BE49-F238E27FC236}">
                <a16:creationId xmlns:a16="http://schemas.microsoft.com/office/drawing/2014/main" id="{779C301D-A27A-279D-7FBF-4B830207F87C}"/>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857995DA-8B72-4572-BCDF-0BE728073BE1}" type="slidenum">
              <a:rPr lang="en-US">
                <a:solidFill>
                  <a:srgbClr val="FFFFFF"/>
                </a:solidFill>
              </a:rPr>
              <a:pPr>
                <a:spcAft>
                  <a:spcPts val="600"/>
                </a:spcAft>
              </a:pPr>
              <a:t>37</a:t>
            </a:fld>
            <a:endParaRPr lang="en-US">
              <a:solidFill>
                <a:srgbClr val="FFFFFF"/>
              </a:solidFill>
            </a:endParaRPr>
          </a:p>
        </p:txBody>
      </p:sp>
      <p:sp>
        <p:nvSpPr>
          <p:cNvPr id="4" name="Textfeld 3">
            <a:extLst>
              <a:ext uri="{FF2B5EF4-FFF2-40B4-BE49-F238E27FC236}">
                <a16:creationId xmlns:a16="http://schemas.microsoft.com/office/drawing/2014/main" id="{934A1565-DA3D-B711-2598-7D67EF3FB84A}"/>
              </a:ext>
            </a:extLst>
          </p:cNvPr>
          <p:cNvSpPr txBox="1"/>
          <p:nvPr/>
        </p:nvSpPr>
        <p:spPr>
          <a:xfrm>
            <a:off x="365618" y="549675"/>
            <a:ext cx="3453064" cy="1446550"/>
          </a:xfrm>
          <a:prstGeom prst="rect">
            <a:avLst/>
          </a:prstGeom>
          <a:noFill/>
        </p:spPr>
        <p:txBody>
          <a:bodyPr wrap="square" rtlCol="0">
            <a:spAutoFit/>
          </a:bodyPr>
          <a:lstStyle/>
          <a:p>
            <a:r>
              <a:rPr lang="de-DE" sz="8800" b="1" dirty="0">
                <a:solidFill>
                  <a:srgbClr val="242E23"/>
                </a:solidFill>
                <a:latin typeface="Montserrat" panose="00000500000000000000" pitchFamily="2" charset="0"/>
              </a:rPr>
              <a:t>Fazit</a:t>
            </a:r>
          </a:p>
        </p:txBody>
      </p:sp>
      <p:sp>
        <p:nvSpPr>
          <p:cNvPr id="5" name="Textfeld 4">
            <a:extLst>
              <a:ext uri="{FF2B5EF4-FFF2-40B4-BE49-F238E27FC236}">
                <a16:creationId xmlns:a16="http://schemas.microsoft.com/office/drawing/2014/main" id="{16648392-2118-2AE6-039F-34608F46EFB0}"/>
              </a:ext>
            </a:extLst>
          </p:cNvPr>
          <p:cNvSpPr txBox="1"/>
          <p:nvPr/>
        </p:nvSpPr>
        <p:spPr>
          <a:xfrm>
            <a:off x="828201" y="2291379"/>
            <a:ext cx="4625926" cy="707886"/>
          </a:xfrm>
          <a:prstGeom prst="rect">
            <a:avLst/>
          </a:prstGeom>
          <a:noFill/>
        </p:spPr>
        <p:txBody>
          <a:bodyPr wrap="square" rtlCol="0">
            <a:spAutoFit/>
          </a:bodyPr>
          <a:lstStyle/>
          <a:p>
            <a:r>
              <a:rPr lang="de-DE" sz="2000" dirty="0">
                <a:solidFill>
                  <a:schemeClr val="bg1"/>
                </a:solidFill>
                <a:latin typeface="Montserrat" panose="00000500000000000000" pitchFamily="2" charset="0"/>
              </a:rPr>
              <a:t>Nord – Europa  bis zu 100% teurer</a:t>
            </a:r>
          </a:p>
          <a:p>
            <a:endParaRPr lang="de-DE" sz="2000" dirty="0"/>
          </a:p>
        </p:txBody>
      </p:sp>
      <p:sp>
        <p:nvSpPr>
          <p:cNvPr id="6" name="Textfeld 5">
            <a:extLst>
              <a:ext uri="{FF2B5EF4-FFF2-40B4-BE49-F238E27FC236}">
                <a16:creationId xmlns:a16="http://schemas.microsoft.com/office/drawing/2014/main" id="{30E1349C-AB2B-3AA1-0D47-AE82503A87CF}"/>
              </a:ext>
            </a:extLst>
          </p:cNvPr>
          <p:cNvSpPr txBox="1"/>
          <p:nvPr/>
        </p:nvSpPr>
        <p:spPr>
          <a:xfrm>
            <a:off x="828201" y="2849589"/>
            <a:ext cx="3463962" cy="707886"/>
          </a:xfrm>
          <a:prstGeom prst="rect">
            <a:avLst/>
          </a:prstGeom>
          <a:noFill/>
        </p:spPr>
        <p:txBody>
          <a:bodyPr wrap="square" rtlCol="0">
            <a:spAutoFit/>
          </a:bodyPr>
          <a:lstStyle/>
          <a:p>
            <a:r>
              <a:rPr lang="de-DE" sz="2000" dirty="0">
                <a:solidFill>
                  <a:schemeClr val="bg1"/>
                </a:solidFill>
                <a:latin typeface="Montserrat" panose="00000500000000000000" pitchFamily="2" charset="0"/>
              </a:rPr>
              <a:t>Außerhalb des Zentrums bis zu 40 % günstiger</a:t>
            </a:r>
          </a:p>
        </p:txBody>
      </p:sp>
    </p:spTree>
    <p:extLst>
      <p:ext uri="{BB962C8B-B14F-4D97-AF65-F5344CB8AC3E}">
        <p14:creationId xmlns:p14="http://schemas.microsoft.com/office/powerpoint/2010/main" val="707979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3000">
              <a:srgbClr val="35BEC1"/>
            </a:gs>
            <a:gs pos="26000">
              <a:srgbClr val="26888A"/>
            </a:gs>
            <a:gs pos="67000">
              <a:srgbClr val="0E3334"/>
            </a:gs>
            <a:gs pos="96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EAF969A8-F5EE-22B6-BBCA-CED05D40847D}"/>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8F876A68-63DF-341E-E547-3723C9BED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a:extLst>
              <a:ext uri="{FF2B5EF4-FFF2-40B4-BE49-F238E27FC236}">
                <a16:creationId xmlns:a16="http://schemas.microsoft.com/office/drawing/2014/main" id="{A98F5965-E9E2-6BE5-3863-7E2F86A79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descr="Ein Bild, das Zelt, draußen, Wolke, Camping enthält.">
            <a:extLst>
              <a:ext uri="{FF2B5EF4-FFF2-40B4-BE49-F238E27FC236}">
                <a16:creationId xmlns:a16="http://schemas.microsoft.com/office/drawing/2014/main" id="{07993298-38CD-845D-B1D7-9C1091CB06A3}"/>
              </a:ext>
            </a:extLst>
          </p:cNvPr>
          <p:cNvPicPr>
            <a:picLocks noChangeAspect="1"/>
          </p:cNvPicPr>
          <p:nvPr/>
        </p:nvPicPr>
        <p:blipFill>
          <a:blip r:embed="rId3">
            <a:extLst>
              <a:ext uri="{28A0092B-C50C-407E-A947-70E740481C1C}">
                <a14:useLocalDpi xmlns:a14="http://schemas.microsoft.com/office/drawing/2010/main" val="0"/>
              </a:ext>
            </a:extLst>
          </a:blip>
          <a:srcRect l="36405" t="1628" b="92"/>
          <a:stretch>
            <a:fillRect/>
          </a:stretch>
        </p:blipFill>
        <p:spPr>
          <a:xfrm>
            <a:off x="4438492" y="10"/>
            <a:ext cx="7753508" cy="6859878"/>
          </a:xfrm>
          <a:custGeom>
            <a:avLst/>
            <a:gdLst>
              <a:gd name="connsiteX0" fmla="*/ 4615411 w 7753508"/>
              <a:gd name="connsiteY0" fmla="*/ 4565478 h 6859878"/>
              <a:gd name="connsiteX1" fmla="*/ 5245410 w 7753508"/>
              <a:gd name="connsiteY1" fmla="*/ 5195479 h 6859878"/>
              <a:gd name="connsiteX2" fmla="*/ 4615411 w 7753508"/>
              <a:gd name="connsiteY2" fmla="*/ 5825480 h 6859878"/>
              <a:gd name="connsiteX3" fmla="*/ 3985411 w 7753508"/>
              <a:gd name="connsiteY3" fmla="*/ 5195479 h 6859878"/>
              <a:gd name="connsiteX4" fmla="*/ 4615411 w 7753508"/>
              <a:gd name="connsiteY4" fmla="*/ 4565478 h 6859878"/>
              <a:gd name="connsiteX5" fmla="*/ 7753508 w 7753508"/>
              <a:gd name="connsiteY5" fmla="*/ 3825947 h 6859878"/>
              <a:gd name="connsiteX6" fmla="*/ 7753508 w 7753508"/>
              <a:gd name="connsiteY6" fmla="*/ 4993339 h 6859878"/>
              <a:gd name="connsiteX7" fmla="*/ 5541054 w 7753508"/>
              <a:gd name="connsiteY7" fmla="*/ 6760161 h 6859878"/>
              <a:gd name="connsiteX8" fmla="*/ 4900029 w 7753508"/>
              <a:gd name="connsiteY8" fmla="*/ 6688374 h 6859878"/>
              <a:gd name="connsiteX9" fmla="*/ 4971817 w 7753508"/>
              <a:gd name="connsiteY9" fmla="*/ 6047350 h 6859878"/>
              <a:gd name="connsiteX10" fmla="*/ 7753508 w 7753508"/>
              <a:gd name="connsiteY10" fmla="*/ 1759187 h 6859878"/>
              <a:gd name="connsiteX11" fmla="*/ 7753508 w 7753508"/>
              <a:gd name="connsiteY11" fmla="*/ 3527021 h 6859878"/>
              <a:gd name="connsiteX12" fmla="*/ 6261427 w 7753508"/>
              <a:gd name="connsiteY12" fmla="*/ 4718567 h 6859878"/>
              <a:gd name="connsiteX13" fmla="*/ 5290695 w 7753508"/>
              <a:gd name="connsiteY13" fmla="*/ 4609856 h 6859878"/>
              <a:gd name="connsiteX14" fmla="*/ 5290696 w 7753508"/>
              <a:gd name="connsiteY14" fmla="*/ 4609856 h 6859878"/>
              <a:gd name="connsiteX15" fmla="*/ 5399407 w 7753508"/>
              <a:gd name="connsiteY15" fmla="*/ 3639124 h 6859878"/>
              <a:gd name="connsiteX16" fmla="*/ 840087 w 7753508"/>
              <a:gd name="connsiteY16" fmla="*/ 523830 h 6859878"/>
              <a:gd name="connsiteX17" fmla="*/ 1233233 w 7753508"/>
              <a:gd name="connsiteY17" fmla="*/ 693882 h 6859878"/>
              <a:gd name="connsiteX18" fmla="*/ 1161445 w 7753508"/>
              <a:gd name="connsiteY18" fmla="*/ 1334906 h 6859878"/>
              <a:gd name="connsiteX19" fmla="*/ 740742 w 7753508"/>
              <a:gd name="connsiteY19" fmla="*/ 1670872 h 6859878"/>
              <a:gd name="connsiteX20" fmla="*/ 99718 w 7753508"/>
              <a:gd name="connsiteY20" fmla="*/ 1599084 h 6859878"/>
              <a:gd name="connsiteX21" fmla="*/ 171505 w 7753508"/>
              <a:gd name="connsiteY21" fmla="*/ 958060 h 6859878"/>
              <a:gd name="connsiteX22" fmla="*/ 592208 w 7753508"/>
              <a:gd name="connsiteY22" fmla="*/ 622095 h 6859878"/>
              <a:gd name="connsiteX23" fmla="*/ 840087 w 7753508"/>
              <a:gd name="connsiteY23" fmla="*/ 523830 h 6859878"/>
              <a:gd name="connsiteX24" fmla="*/ 5964966 w 7753508"/>
              <a:gd name="connsiteY24" fmla="*/ 0 h 6859878"/>
              <a:gd name="connsiteX25" fmla="*/ 7709195 w 7753508"/>
              <a:gd name="connsiteY25" fmla="*/ 0 h 6859878"/>
              <a:gd name="connsiteX26" fmla="*/ 7753508 w 7753508"/>
              <a:gd name="connsiteY26" fmla="*/ 49456 h 6859878"/>
              <a:gd name="connsiteX27" fmla="*/ 7753508 w 7753508"/>
              <a:gd name="connsiteY27" fmla="*/ 1547686 h 6859878"/>
              <a:gd name="connsiteX28" fmla="*/ 7752263 w 7753508"/>
              <a:gd name="connsiteY28" fmla="*/ 1549521 h 6859878"/>
              <a:gd name="connsiteX29" fmla="*/ 7582120 w 7753508"/>
              <a:gd name="connsiteY29" fmla="*/ 1715944 h 6859878"/>
              <a:gd name="connsiteX30" fmla="*/ 3359416 w 7753508"/>
              <a:gd name="connsiteY30" fmla="*/ 5088110 h 6859878"/>
              <a:gd name="connsiteX31" fmla="*/ 1708047 w 7753508"/>
              <a:gd name="connsiteY31" fmla="*/ 4903176 h 6859878"/>
              <a:gd name="connsiteX32" fmla="*/ 1892981 w 7753508"/>
              <a:gd name="connsiteY32" fmla="*/ 3251807 h 6859878"/>
              <a:gd name="connsiteX33" fmla="*/ 3109638 w 7753508"/>
              <a:gd name="connsiteY33" fmla="*/ 0 h 6859878"/>
              <a:gd name="connsiteX34" fmla="*/ 5585687 w 7753508"/>
              <a:gd name="connsiteY34" fmla="*/ 0 h 6859878"/>
              <a:gd name="connsiteX35" fmla="*/ 2759351 w 7753508"/>
              <a:gd name="connsiteY35" fmla="*/ 2257056 h 6859878"/>
              <a:gd name="connsiteX36" fmla="*/ 1673588 w 7753508"/>
              <a:gd name="connsiteY36" fmla="*/ 2135462 h 6859878"/>
              <a:gd name="connsiteX37" fmla="*/ 1795181 w 7753508"/>
              <a:gd name="connsiteY37" fmla="*/ 1049700 h 6859878"/>
              <a:gd name="connsiteX38" fmla="*/ 1387012 w 7753508"/>
              <a:gd name="connsiteY38" fmla="*/ 0 h 6859878"/>
              <a:gd name="connsiteX39" fmla="*/ 2822504 w 7753508"/>
              <a:gd name="connsiteY39" fmla="*/ 0 h 6859878"/>
              <a:gd name="connsiteX40" fmla="*/ 2035876 w 7753508"/>
              <a:gd name="connsiteY40" fmla="*/ 628186 h 6859878"/>
              <a:gd name="connsiteX41" fmla="*/ 1394851 w 7753508"/>
              <a:gd name="connsiteY41" fmla="*/ 556398 h 6859878"/>
              <a:gd name="connsiteX42" fmla="*/ 1350276 w 7753508"/>
              <a:gd name="connsiteY42" fmla="*/ 54168 h 68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53508" h="6859878">
                <a:moveTo>
                  <a:pt x="4615411" y="4565478"/>
                </a:moveTo>
                <a:cubicBezTo>
                  <a:pt x="4963349" y="4565478"/>
                  <a:pt x="5245411" y="4847539"/>
                  <a:pt x="5245410" y="5195479"/>
                </a:cubicBezTo>
                <a:cubicBezTo>
                  <a:pt x="5245410" y="5543419"/>
                  <a:pt x="4963350" y="5825480"/>
                  <a:pt x="4615411" y="5825480"/>
                </a:cubicBezTo>
                <a:cubicBezTo>
                  <a:pt x="4267472" y="5825480"/>
                  <a:pt x="3985411" y="5543419"/>
                  <a:pt x="3985411" y="5195479"/>
                </a:cubicBezTo>
                <a:cubicBezTo>
                  <a:pt x="3985411" y="4847539"/>
                  <a:pt x="4267472" y="4565478"/>
                  <a:pt x="4615411" y="4565478"/>
                </a:cubicBezTo>
                <a:close/>
                <a:moveTo>
                  <a:pt x="7753508" y="3825947"/>
                </a:moveTo>
                <a:lnTo>
                  <a:pt x="7753508" y="4993339"/>
                </a:lnTo>
                <a:lnTo>
                  <a:pt x="5541054" y="6760161"/>
                </a:lnTo>
                <a:cubicBezTo>
                  <a:pt x="5344216" y="6917351"/>
                  <a:pt x="5057220" y="6885211"/>
                  <a:pt x="4900029" y="6688374"/>
                </a:cubicBezTo>
                <a:cubicBezTo>
                  <a:pt x="4742839" y="6491537"/>
                  <a:pt x="4774979" y="6204540"/>
                  <a:pt x="4971817" y="6047350"/>
                </a:cubicBezTo>
                <a:close/>
                <a:moveTo>
                  <a:pt x="7753508" y="1759187"/>
                </a:moveTo>
                <a:lnTo>
                  <a:pt x="7753508" y="3527021"/>
                </a:lnTo>
                <a:lnTo>
                  <a:pt x="6261427" y="4718567"/>
                </a:lnTo>
                <a:cubicBezTo>
                  <a:pt x="5963347" y="4956607"/>
                  <a:pt x="5528734" y="4907936"/>
                  <a:pt x="5290695" y="4609856"/>
                </a:cubicBezTo>
                <a:lnTo>
                  <a:pt x="5290696" y="4609856"/>
                </a:lnTo>
                <a:cubicBezTo>
                  <a:pt x="5052656" y="4311776"/>
                  <a:pt x="5101326" y="3877165"/>
                  <a:pt x="5399407" y="3639124"/>
                </a:cubicBezTo>
                <a:close/>
                <a:moveTo>
                  <a:pt x="840087" y="523830"/>
                </a:moveTo>
                <a:cubicBezTo>
                  <a:pt x="986040" y="512170"/>
                  <a:pt x="1134988" y="570859"/>
                  <a:pt x="1233233" y="693882"/>
                </a:cubicBezTo>
                <a:cubicBezTo>
                  <a:pt x="1390423" y="890719"/>
                  <a:pt x="1358282" y="1177716"/>
                  <a:pt x="1161445" y="1334906"/>
                </a:cubicBezTo>
                <a:lnTo>
                  <a:pt x="740742" y="1670872"/>
                </a:lnTo>
                <a:cubicBezTo>
                  <a:pt x="543905" y="1828061"/>
                  <a:pt x="256908" y="1795921"/>
                  <a:pt x="99718" y="1599084"/>
                </a:cubicBezTo>
                <a:cubicBezTo>
                  <a:pt x="-57472" y="1402247"/>
                  <a:pt x="-25332" y="1115250"/>
                  <a:pt x="171505" y="958060"/>
                </a:cubicBezTo>
                <a:lnTo>
                  <a:pt x="592208" y="622095"/>
                </a:lnTo>
                <a:cubicBezTo>
                  <a:pt x="666023" y="563148"/>
                  <a:pt x="752515" y="530827"/>
                  <a:pt x="840087" y="523830"/>
                </a:cubicBezTo>
                <a:close/>
                <a:moveTo>
                  <a:pt x="5964966" y="0"/>
                </a:moveTo>
                <a:lnTo>
                  <a:pt x="7709195" y="0"/>
                </a:lnTo>
                <a:lnTo>
                  <a:pt x="7753508" y="49456"/>
                </a:lnTo>
                <a:lnTo>
                  <a:pt x="7753508" y="1547686"/>
                </a:lnTo>
                <a:lnTo>
                  <a:pt x="7752263" y="1549521"/>
                </a:lnTo>
                <a:cubicBezTo>
                  <a:pt x="7702261" y="1609483"/>
                  <a:pt x="7645505" y="1665326"/>
                  <a:pt x="7582120" y="1715944"/>
                </a:cubicBezTo>
                <a:lnTo>
                  <a:pt x="3359416" y="5088110"/>
                </a:lnTo>
                <a:cubicBezTo>
                  <a:pt x="2852335" y="5493055"/>
                  <a:pt x="2112991" y="5410257"/>
                  <a:pt x="1708047" y="4903176"/>
                </a:cubicBezTo>
                <a:cubicBezTo>
                  <a:pt x="1303101" y="4396095"/>
                  <a:pt x="1385899" y="3656751"/>
                  <a:pt x="1892981" y="3251807"/>
                </a:cubicBezTo>
                <a:close/>
                <a:moveTo>
                  <a:pt x="3109638" y="0"/>
                </a:moveTo>
                <a:lnTo>
                  <a:pt x="5585687" y="0"/>
                </a:lnTo>
                <a:lnTo>
                  <a:pt x="2759351" y="2257056"/>
                </a:lnTo>
                <a:cubicBezTo>
                  <a:pt x="2425949" y="2523304"/>
                  <a:pt x="1939837" y="2468865"/>
                  <a:pt x="1673588" y="2135462"/>
                </a:cubicBezTo>
                <a:cubicBezTo>
                  <a:pt x="1407339" y="1802061"/>
                  <a:pt x="1461778" y="1315948"/>
                  <a:pt x="1795181" y="1049700"/>
                </a:cubicBezTo>
                <a:close/>
                <a:moveTo>
                  <a:pt x="1387012" y="0"/>
                </a:moveTo>
                <a:lnTo>
                  <a:pt x="2822504" y="0"/>
                </a:lnTo>
                <a:lnTo>
                  <a:pt x="2035876" y="628186"/>
                </a:lnTo>
                <a:cubicBezTo>
                  <a:pt x="1839038" y="785376"/>
                  <a:pt x="1552041" y="753236"/>
                  <a:pt x="1394851" y="556398"/>
                </a:cubicBezTo>
                <a:cubicBezTo>
                  <a:pt x="1276959" y="408771"/>
                  <a:pt x="1265564" y="210427"/>
                  <a:pt x="1350276" y="54168"/>
                </a:cubicBezTo>
                <a:close/>
              </a:path>
            </a:pathLst>
          </a:custGeom>
          <a:effectLst>
            <a:innerShdw blurRad="165100" dist="152400" dir="16200000">
              <a:prstClr val="black"/>
            </a:innerShdw>
          </a:effectLst>
        </p:spPr>
      </p:pic>
      <p:sp>
        <p:nvSpPr>
          <p:cNvPr id="3" name="Foliennummernplatzhalter 2">
            <a:extLst>
              <a:ext uri="{FF2B5EF4-FFF2-40B4-BE49-F238E27FC236}">
                <a16:creationId xmlns:a16="http://schemas.microsoft.com/office/drawing/2014/main" id="{AAC376DA-0585-8E07-7FD6-A16EB60D8798}"/>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857995DA-8B72-4572-BCDF-0BE728073BE1}" type="slidenum">
              <a:rPr lang="en-US">
                <a:solidFill>
                  <a:srgbClr val="FFFFFF"/>
                </a:solidFill>
              </a:rPr>
              <a:pPr>
                <a:spcAft>
                  <a:spcPts val="600"/>
                </a:spcAft>
              </a:pPr>
              <a:t>38</a:t>
            </a:fld>
            <a:endParaRPr lang="en-US">
              <a:solidFill>
                <a:srgbClr val="FFFFFF"/>
              </a:solidFill>
            </a:endParaRPr>
          </a:p>
        </p:txBody>
      </p:sp>
      <p:sp>
        <p:nvSpPr>
          <p:cNvPr id="4" name="Textfeld 3">
            <a:extLst>
              <a:ext uri="{FF2B5EF4-FFF2-40B4-BE49-F238E27FC236}">
                <a16:creationId xmlns:a16="http://schemas.microsoft.com/office/drawing/2014/main" id="{2FDED9E5-9341-1FB7-A554-E2EC87C5ECC5}"/>
              </a:ext>
            </a:extLst>
          </p:cNvPr>
          <p:cNvSpPr txBox="1"/>
          <p:nvPr/>
        </p:nvSpPr>
        <p:spPr>
          <a:xfrm>
            <a:off x="365618" y="549675"/>
            <a:ext cx="3453064" cy="1446550"/>
          </a:xfrm>
          <a:prstGeom prst="rect">
            <a:avLst/>
          </a:prstGeom>
          <a:noFill/>
        </p:spPr>
        <p:txBody>
          <a:bodyPr wrap="square" rtlCol="0">
            <a:spAutoFit/>
          </a:bodyPr>
          <a:lstStyle/>
          <a:p>
            <a:r>
              <a:rPr lang="de-DE" sz="8800" b="1" dirty="0">
                <a:solidFill>
                  <a:srgbClr val="242E23"/>
                </a:solidFill>
                <a:latin typeface="Montserrat" panose="00000500000000000000" pitchFamily="2" charset="0"/>
              </a:rPr>
              <a:t>Fazit</a:t>
            </a:r>
          </a:p>
        </p:txBody>
      </p:sp>
      <p:sp>
        <p:nvSpPr>
          <p:cNvPr id="5" name="Textfeld 4">
            <a:extLst>
              <a:ext uri="{FF2B5EF4-FFF2-40B4-BE49-F238E27FC236}">
                <a16:creationId xmlns:a16="http://schemas.microsoft.com/office/drawing/2014/main" id="{A8A64A3E-475C-CCC8-3884-7727C3945803}"/>
              </a:ext>
            </a:extLst>
          </p:cNvPr>
          <p:cNvSpPr txBox="1"/>
          <p:nvPr/>
        </p:nvSpPr>
        <p:spPr>
          <a:xfrm>
            <a:off x="828201" y="2291379"/>
            <a:ext cx="4625926" cy="707886"/>
          </a:xfrm>
          <a:prstGeom prst="rect">
            <a:avLst/>
          </a:prstGeom>
          <a:noFill/>
        </p:spPr>
        <p:txBody>
          <a:bodyPr wrap="square" rtlCol="0">
            <a:spAutoFit/>
          </a:bodyPr>
          <a:lstStyle/>
          <a:p>
            <a:r>
              <a:rPr lang="de-DE" sz="2000" dirty="0">
                <a:solidFill>
                  <a:schemeClr val="bg1"/>
                </a:solidFill>
                <a:latin typeface="Montserrat" panose="00000500000000000000" pitchFamily="2" charset="0"/>
              </a:rPr>
              <a:t>Nord – Europa  bis zu 100% teurer</a:t>
            </a:r>
          </a:p>
          <a:p>
            <a:endParaRPr lang="de-DE" sz="2000" dirty="0"/>
          </a:p>
        </p:txBody>
      </p:sp>
      <p:sp>
        <p:nvSpPr>
          <p:cNvPr id="6" name="Textfeld 5">
            <a:extLst>
              <a:ext uri="{FF2B5EF4-FFF2-40B4-BE49-F238E27FC236}">
                <a16:creationId xmlns:a16="http://schemas.microsoft.com/office/drawing/2014/main" id="{59AA4827-AAE1-8700-EACD-1569D552870A}"/>
              </a:ext>
            </a:extLst>
          </p:cNvPr>
          <p:cNvSpPr txBox="1"/>
          <p:nvPr/>
        </p:nvSpPr>
        <p:spPr>
          <a:xfrm>
            <a:off x="828201" y="2849589"/>
            <a:ext cx="3463962" cy="707886"/>
          </a:xfrm>
          <a:prstGeom prst="rect">
            <a:avLst/>
          </a:prstGeom>
          <a:noFill/>
        </p:spPr>
        <p:txBody>
          <a:bodyPr wrap="square" rtlCol="0">
            <a:spAutoFit/>
          </a:bodyPr>
          <a:lstStyle/>
          <a:p>
            <a:r>
              <a:rPr lang="de-DE" sz="2000" dirty="0">
                <a:solidFill>
                  <a:schemeClr val="bg1"/>
                </a:solidFill>
                <a:latin typeface="Montserrat" panose="00000500000000000000" pitchFamily="2" charset="0"/>
              </a:rPr>
              <a:t>Außerhalb des Zentrums bis zu 40 % günstiger</a:t>
            </a:r>
          </a:p>
        </p:txBody>
      </p:sp>
      <p:sp>
        <p:nvSpPr>
          <p:cNvPr id="7" name="Textfeld 6">
            <a:extLst>
              <a:ext uri="{FF2B5EF4-FFF2-40B4-BE49-F238E27FC236}">
                <a16:creationId xmlns:a16="http://schemas.microsoft.com/office/drawing/2014/main" id="{B0F974FC-FDC5-BE01-86A2-3916EF3A3A8A}"/>
              </a:ext>
            </a:extLst>
          </p:cNvPr>
          <p:cNvSpPr txBox="1"/>
          <p:nvPr/>
        </p:nvSpPr>
        <p:spPr>
          <a:xfrm>
            <a:off x="828201" y="3684798"/>
            <a:ext cx="3208818" cy="400110"/>
          </a:xfrm>
          <a:prstGeom prst="rect">
            <a:avLst/>
          </a:prstGeom>
          <a:noFill/>
        </p:spPr>
        <p:txBody>
          <a:bodyPr wrap="square" rtlCol="0">
            <a:spAutoFit/>
          </a:bodyPr>
          <a:lstStyle/>
          <a:p>
            <a:r>
              <a:rPr lang="de-DE" sz="2000" dirty="0">
                <a:solidFill>
                  <a:schemeClr val="bg1"/>
                </a:solidFill>
                <a:latin typeface="Montserrat" panose="00000500000000000000" pitchFamily="2" charset="0"/>
              </a:rPr>
              <a:t>Preis vs. Qualität</a:t>
            </a:r>
          </a:p>
        </p:txBody>
      </p:sp>
    </p:spTree>
    <p:extLst>
      <p:ext uri="{BB962C8B-B14F-4D97-AF65-F5344CB8AC3E}">
        <p14:creationId xmlns:p14="http://schemas.microsoft.com/office/powerpoint/2010/main" val="3774477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3000">
              <a:srgbClr val="35BEC1"/>
            </a:gs>
            <a:gs pos="26000">
              <a:srgbClr val="26888A"/>
            </a:gs>
            <a:gs pos="67000">
              <a:srgbClr val="0E3334"/>
            </a:gs>
            <a:gs pos="96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76675DB8-7F75-7349-39B4-052601379198}"/>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4F518668-FCC4-06C2-A005-FDD282278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a:extLst>
              <a:ext uri="{FF2B5EF4-FFF2-40B4-BE49-F238E27FC236}">
                <a16:creationId xmlns:a16="http://schemas.microsoft.com/office/drawing/2014/main" id="{E52F72EB-A526-665D-B3F6-B5774D921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descr="Ein Bild, das Zelt, draußen, Wolke, Camping enthält.">
            <a:extLst>
              <a:ext uri="{FF2B5EF4-FFF2-40B4-BE49-F238E27FC236}">
                <a16:creationId xmlns:a16="http://schemas.microsoft.com/office/drawing/2014/main" id="{3549011A-5B46-1938-1EA2-AAF08AD69C7C}"/>
              </a:ext>
            </a:extLst>
          </p:cNvPr>
          <p:cNvPicPr>
            <a:picLocks noChangeAspect="1"/>
          </p:cNvPicPr>
          <p:nvPr/>
        </p:nvPicPr>
        <p:blipFill>
          <a:blip r:embed="rId3">
            <a:extLst>
              <a:ext uri="{28A0092B-C50C-407E-A947-70E740481C1C}">
                <a14:useLocalDpi xmlns:a14="http://schemas.microsoft.com/office/drawing/2010/main" val="0"/>
              </a:ext>
            </a:extLst>
          </a:blip>
          <a:srcRect l="36405" t="1628" b="92"/>
          <a:stretch>
            <a:fillRect/>
          </a:stretch>
        </p:blipFill>
        <p:spPr>
          <a:xfrm>
            <a:off x="4438492" y="10"/>
            <a:ext cx="7753508" cy="6859878"/>
          </a:xfrm>
          <a:custGeom>
            <a:avLst/>
            <a:gdLst>
              <a:gd name="connsiteX0" fmla="*/ 4615411 w 7753508"/>
              <a:gd name="connsiteY0" fmla="*/ 4565478 h 6859878"/>
              <a:gd name="connsiteX1" fmla="*/ 5245410 w 7753508"/>
              <a:gd name="connsiteY1" fmla="*/ 5195479 h 6859878"/>
              <a:gd name="connsiteX2" fmla="*/ 4615411 w 7753508"/>
              <a:gd name="connsiteY2" fmla="*/ 5825480 h 6859878"/>
              <a:gd name="connsiteX3" fmla="*/ 3985411 w 7753508"/>
              <a:gd name="connsiteY3" fmla="*/ 5195479 h 6859878"/>
              <a:gd name="connsiteX4" fmla="*/ 4615411 w 7753508"/>
              <a:gd name="connsiteY4" fmla="*/ 4565478 h 6859878"/>
              <a:gd name="connsiteX5" fmla="*/ 7753508 w 7753508"/>
              <a:gd name="connsiteY5" fmla="*/ 3825947 h 6859878"/>
              <a:gd name="connsiteX6" fmla="*/ 7753508 w 7753508"/>
              <a:gd name="connsiteY6" fmla="*/ 4993339 h 6859878"/>
              <a:gd name="connsiteX7" fmla="*/ 5541054 w 7753508"/>
              <a:gd name="connsiteY7" fmla="*/ 6760161 h 6859878"/>
              <a:gd name="connsiteX8" fmla="*/ 4900029 w 7753508"/>
              <a:gd name="connsiteY8" fmla="*/ 6688374 h 6859878"/>
              <a:gd name="connsiteX9" fmla="*/ 4971817 w 7753508"/>
              <a:gd name="connsiteY9" fmla="*/ 6047350 h 6859878"/>
              <a:gd name="connsiteX10" fmla="*/ 7753508 w 7753508"/>
              <a:gd name="connsiteY10" fmla="*/ 1759187 h 6859878"/>
              <a:gd name="connsiteX11" fmla="*/ 7753508 w 7753508"/>
              <a:gd name="connsiteY11" fmla="*/ 3527021 h 6859878"/>
              <a:gd name="connsiteX12" fmla="*/ 6261427 w 7753508"/>
              <a:gd name="connsiteY12" fmla="*/ 4718567 h 6859878"/>
              <a:gd name="connsiteX13" fmla="*/ 5290695 w 7753508"/>
              <a:gd name="connsiteY13" fmla="*/ 4609856 h 6859878"/>
              <a:gd name="connsiteX14" fmla="*/ 5290696 w 7753508"/>
              <a:gd name="connsiteY14" fmla="*/ 4609856 h 6859878"/>
              <a:gd name="connsiteX15" fmla="*/ 5399407 w 7753508"/>
              <a:gd name="connsiteY15" fmla="*/ 3639124 h 6859878"/>
              <a:gd name="connsiteX16" fmla="*/ 840087 w 7753508"/>
              <a:gd name="connsiteY16" fmla="*/ 523830 h 6859878"/>
              <a:gd name="connsiteX17" fmla="*/ 1233233 w 7753508"/>
              <a:gd name="connsiteY17" fmla="*/ 693882 h 6859878"/>
              <a:gd name="connsiteX18" fmla="*/ 1161445 w 7753508"/>
              <a:gd name="connsiteY18" fmla="*/ 1334906 h 6859878"/>
              <a:gd name="connsiteX19" fmla="*/ 740742 w 7753508"/>
              <a:gd name="connsiteY19" fmla="*/ 1670872 h 6859878"/>
              <a:gd name="connsiteX20" fmla="*/ 99718 w 7753508"/>
              <a:gd name="connsiteY20" fmla="*/ 1599084 h 6859878"/>
              <a:gd name="connsiteX21" fmla="*/ 171505 w 7753508"/>
              <a:gd name="connsiteY21" fmla="*/ 958060 h 6859878"/>
              <a:gd name="connsiteX22" fmla="*/ 592208 w 7753508"/>
              <a:gd name="connsiteY22" fmla="*/ 622095 h 6859878"/>
              <a:gd name="connsiteX23" fmla="*/ 840087 w 7753508"/>
              <a:gd name="connsiteY23" fmla="*/ 523830 h 6859878"/>
              <a:gd name="connsiteX24" fmla="*/ 5964966 w 7753508"/>
              <a:gd name="connsiteY24" fmla="*/ 0 h 6859878"/>
              <a:gd name="connsiteX25" fmla="*/ 7709195 w 7753508"/>
              <a:gd name="connsiteY25" fmla="*/ 0 h 6859878"/>
              <a:gd name="connsiteX26" fmla="*/ 7753508 w 7753508"/>
              <a:gd name="connsiteY26" fmla="*/ 49456 h 6859878"/>
              <a:gd name="connsiteX27" fmla="*/ 7753508 w 7753508"/>
              <a:gd name="connsiteY27" fmla="*/ 1547686 h 6859878"/>
              <a:gd name="connsiteX28" fmla="*/ 7752263 w 7753508"/>
              <a:gd name="connsiteY28" fmla="*/ 1549521 h 6859878"/>
              <a:gd name="connsiteX29" fmla="*/ 7582120 w 7753508"/>
              <a:gd name="connsiteY29" fmla="*/ 1715944 h 6859878"/>
              <a:gd name="connsiteX30" fmla="*/ 3359416 w 7753508"/>
              <a:gd name="connsiteY30" fmla="*/ 5088110 h 6859878"/>
              <a:gd name="connsiteX31" fmla="*/ 1708047 w 7753508"/>
              <a:gd name="connsiteY31" fmla="*/ 4903176 h 6859878"/>
              <a:gd name="connsiteX32" fmla="*/ 1892981 w 7753508"/>
              <a:gd name="connsiteY32" fmla="*/ 3251807 h 6859878"/>
              <a:gd name="connsiteX33" fmla="*/ 3109638 w 7753508"/>
              <a:gd name="connsiteY33" fmla="*/ 0 h 6859878"/>
              <a:gd name="connsiteX34" fmla="*/ 5585687 w 7753508"/>
              <a:gd name="connsiteY34" fmla="*/ 0 h 6859878"/>
              <a:gd name="connsiteX35" fmla="*/ 2759351 w 7753508"/>
              <a:gd name="connsiteY35" fmla="*/ 2257056 h 6859878"/>
              <a:gd name="connsiteX36" fmla="*/ 1673588 w 7753508"/>
              <a:gd name="connsiteY36" fmla="*/ 2135462 h 6859878"/>
              <a:gd name="connsiteX37" fmla="*/ 1795181 w 7753508"/>
              <a:gd name="connsiteY37" fmla="*/ 1049700 h 6859878"/>
              <a:gd name="connsiteX38" fmla="*/ 1387012 w 7753508"/>
              <a:gd name="connsiteY38" fmla="*/ 0 h 6859878"/>
              <a:gd name="connsiteX39" fmla="*/ 2822504 w 7753508"/>
              <a:gd name="connsiteY39" fmla="*/ 0 h 6859878"/>
              <a:gd name="connsiteX40" fmla="*/ 2035876 w 7753508"/>
              <a:gd name="connsiteY40" fmla="*/ 628186 h 6859878"/>
              <a:gd name="connsiteX41" fmla="*/ 1394851 w 7753508"/>
              <a:gd name="connsiteY41" fmla="*/ 556398 h 6859878"/>
              <a:gd name="connsiteX42" fmla="*/ 1350276 w 7753508"/>
              <a:gd name="connsiteY42" fmla="*/ 54168 h 68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53508" h="6859878">
                <a:moveTo>
                  <a:pt x="4615411" y="4565478"/>
                </a:moveTo>
                <a:cubicBezTo>
                  <a:pt x="4963349" y="4565478"/>
                  <a:pt x="5245411" y="4847539"/>
                  <a:pt x="5245410" y="5195479"/>
                </a:cubicBezTo>
                <a:cubicBezTo>
                  <a:pt x="5245410" y="5543419"/>
                  <a:pt x="4963350" y="5825480"/>
                  <a:pt x="4615411" y="5825480"/>
                </a:cubicBezTo>
                <a:cubicBezTo>
                  <a:pt x="4267472" y="5825480"/>
                  <a:pt x="3985411" y="5543419"/>
                  <a:pt x="3985411" y="5195479"/>
                </a:cubicBezTo>
                <a:cubicBezTo>
                  <a:pt x="3985411" y="4847539"/>
                  <a:pt x="4267472" y="4565478"/>
                  <a:pt x="4615411" y="4565478"/>
                </a:cubicBezTo>
                <a:close/>
                <a:moveTo>
                  <a:pt x="7753508" y="3825947"/>
                </a:moveTo>
                <a:lnTo>
                  <a:pt x="7753508" y="4993339"/>
                </a:lnTo>
                <a:lnTo>
                  <a:pt x="5541054" y="6760161"/>
                </a:lnTo>
                <a:cubicBezTo>
                  <a:pt x="5344216" y="6917351"/>
                  <a:pt x="5057220" y="6885211"/>
                  <a:pt x="4900029" y="6688374"/>
                </a:cubicBezTo>
                <a:cubicBezTo>
                  <a:pt x="4742839" y="6491537"/>
                  <a:pt x="4774979" y="6204540"/>
                  <a:pt x="4971817" y="6047350"/>
                </a:cubicBezTo>
                <a:close/>
                <a:moveTo>
                  <a:pt x="7753508" y="1759187"/>
                </a:moveTo>
                <a:lnTo>
                  <a:pt x="7753508" y="3527021"/>
                </a:lnTo>
                <a:lnTo>
                  <a:pt x="6261427" y="4718567"/>
                </a:lnTo>
                <a:cubicBezTo>
                  <a:pt x="5963347" y="4956607"/>
                  <a:pt x="5528734" y="4907936"/>
                  <a:pt x="5290695" y="4609856"/>
                </a:cubicBezTo>
                <a:lnTo>
                  <a:pt x="5290696" y="4609856"/>
                </a:lnTo>
                <a:cubicBezTo>
                  <a:pt x="5052656" y="4311776"/>
                  <a:pt x="5101326" y="3877165"/>
                  <a:pt x="5399407" y="3639124"/>
                </a:cubicBezTo>
                <a:close/>
                <a:moveTo>
                  <a:pt x="840087" y="523830"/>
                </a:moveTo>
                <a:cubicBezTo>
                  <a:pt x="986040" y="512170"/>
                  <a:pt x="1134988" y="570859"/>
                  <a:pt x="1233233" y="693882"/>
                </a:cubicBezTo>
                <a:cubicBezTo>
                  <a:pt x="1390423" y="890719"/>
                  <a:pt x="1358282" y="1177716"/>
                  <a:pt x="1161445" y="1334906"/>
                </a:cubicBezTo>
                <a:lnTo>
                  <a:pt x="740742" y="1670872"/>
                </a:lnTo>
                <a:cubicBezTo>
                  <a:pt x="543905" y="1828061"/>
                  <a:pt x="256908" y="1795921"/>
                  <a:pt x="99718" y="1599084"/>
                </a:cubicBezTo>
                <a:cubicBezTo>
                  <a:pt x="-57472" y="1402247"/>
                  <a:pt x="-25332" y="1115250"/>
                  <a:pt x="171505" y="958060"/>
                </a:cubicBezTo>
                <a:lnTo>
                  <a:pt x="592208" y="622095"/>
                </a:lnTo>
                <a:cubicBezTo>
                  <a:pt x="666023" y="563148"/>
                  <a:pt x="752515" y="530827"/>
                  <a:pt x="840087" y="523830"/>
                </a:cubicBezTo>
                <a:close/>
                <a:moveTo>
                  <a:pt x="5964966" y="0"/>
                </a:moveTo>
                <a:lnTo>
                  <a:pt x="7709195" y="0"/>
                </a:lnTo>
                <a:lnTo>
                  <a:pt x="7753508" y="49456"/>
                </a:lnTo>
                <a:lnTo>
                  <a:pt x="7753508" y="1547686"/>
                </a:lnTo>
                <a:lnTo>
                  <a:pt x="7752263" y="1549521"/>
                </a:lnTo>
                <a:cubicBezTo>
                  <a:pt x="7702261" y="1609483"/>
                  <a:pt x="7645505" y="1665326"/>
                  <a:pt x="7582120" y="1715944"/>
                </a:cubicBezTo>
                <a:lnTo>
                  <a:pt x="3359416" y="5088110"/>
                </a:lnTo>
                <a:cubicBezTo>
                  <a:pt x="2852335" y="5493055"/>
                  <a:pt x="2112991" y="5410257"/>
                  <a:pt x="1708047" y="4903176"/>
                </a:cubicBezTo>
                <a:cubicBezTo>
                  <a:pt x="1303101" y="4396095"/>
                  <a:pt x="1385899" y="3656751"/>
                  <a:pt x="1892981" y="3251807"/>
                </a:cubicBezTo>
                <a:close/>
                <a:moveTo>
                  <a:pt x="3109638" y="0"/>
                </a:moveTo>
                <a:lnTo>
                  <a:pt x="5585687" y="0"/>
                </a:lnTo>
                <a:lnTo>
                  <a:pt x="2759351" y="2257056"/>
                </a:lnTo>
                <a:cubicBezTo>
                  <a:pt x="2425949" y="2523304"/>
                  <a:pt x="1939837" y="2468865"/>
                  <a:pt x="1673588" y="2135462"/>
                </a:cubicBezTo>
                <a:cubicBezTo>
                  <a:pt x="1407339" y="1802061"/>
                  <a:pt x="1461778" y="1315948"/>
                  <a:pt x="1795181" y="1049700"/>
                </a:cubicBezTo>
                <a:close/>
                <a:moveTo>
                  <a:pt x="1387012" y="0"/>
                </a:moveTo>
                <a:lnTo>
                  <a:pt x="2822504" y="0"/>
                </a:lnTo>
                <a:lnTo>
                  <a:pt x="2035876" y="628186"/>
                </a:lnTo>
                <a:cubicBezTo>
                  <a:pt x="1839038" y="785376"/>
                  <a:pt x="1552041" y="753236"/>
                  <a:pt x="1394851" y="556398"/>
                </a:cubicBezTo>
                <a:cubicBezTo>
                  <a:pt x="1276959" y="408771"/>
                  <a:pt x="1265564" y="210427"/>
                  <a:pt x="1350276" y="54168"/>
                </a:cubicBezTo>
                <a:close/>
              </a:path>
            </a:pathLst>
          </a:custGeom>
          <a:effectLst>
            <a:innerShdw blurRad="165100" dist="152400" dir="16200000">
              <a:prstClr val="black"/>
            </a:innerShdw>
          </a:effectLst>
        </p:spPr>
      </p:pic>
      <p:sp>
        <p:nvSpPr>
          <p:cNvPr id="3" name="Foliennummernplatzhalter 2">
            <a:extLst>
              <a:ext uri="{FF2B5EF4-FFF2-40B4-BE49-F238E27FC236}">
                <a16:creationId xmlns:a16="http://schemas.microsoft.com/office/drawing/2014/main" id="{0D4BF92C-6252-2A3B-150B-E90E304D0680}"/>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857995DA-8B72-4572-BCDF-0BE728073BE1}" type="slidenum">
              <a:rPr lang="en-US">
                <a:solidFill>
                  <a:srgbClr val="FFFFFF"/>
                </a:solidFill>
              </a:rPr>
              <a:pPr>
                <a:spcAft>
                  <a:spcPts val="600"/>
                </a:spcAft>
              </a:pPr>
              <a:t>39</a:t>
            </a:fld>
            <a:endParaRPr lang="en-US">
              <a:solidFill>
                <a:srgbClr val="FFFFFF"/>
              </a:solidFill>
            </a:endParaRPr>
          </a:p>
        </p:txBody>
      </p:sp>
      <p:sp>
        <p:nvSpPr>
          <p:cNvPr id="4" name="Textfeld 3">
            <a:extLst>
              <a:ext uri="{FF2B5EF4-FFF2-40B4-BE49-F238E27FC236}">
                <a16:creationId xmlns:a16="http://schemas.microsoft.com/office/drawing/2014/main" id="{3F658387-B601-048E-6880-7794C7E498AF}"/>
              </a:ext>
            </a:extLst>
          </p:cNvPr>
          <p:cNvSpPr txBox="1"/>
          <p:nvPr/>
        </p:nvSpPr>
        <p:spPr>
          <a:xfrm>
            <a:off x="365618" y="549675"/>
            <a:ext cx="3453064" cy="1446550"/>
          </a:xfrm>
          <a:prstGeom prst="rect">
            <a:avLst/>
          </a:prstGeom>
          <a:noFill/>
        </p:spPr>
        <p:txBody>
          <a:bodyPr wrap="square" rtlCol="0">
            <a:spAutoFit/>
          </a:bodyPr>
          <a:lstStyle/>
          <a:p>
            <a:r>
              <a:rPr lang="de-DE" sz="8800" b="1" dirty="0">
                <a:solidFill>
                  <a:srgbClr val="242E23"/>
                </a:solidFill>
                <a:latin typeface="Montserrat" panose="00000500000000000000" pitchFamily="2" charset="0"/>
              </a:rPr>
              <a:t>Fazit</a:t>
            </a:r>
          </a:p>
        </p:txBody>
      </p:sp>
      <p:sp>
        <p:nvSpPr>
          <p:cNvPr id="5" name="Textfeld 4">
            <a:extLst>
              <a:ext uri="{FF2B5EF4-FFF2-40B4-BE49-F238E27FC236}">
                <a16:creationId xmlns:a16="http://schemas.microsoft.com/office/drawing/2014/main" id="{2A137885-322D-0C50-5F80-F664DED642E5}"/>
              </a:ext>
            </a:extLst>
          </p:cNvPr>
          <p:cNvSpPr txBox="1"/>
          <p:nvPr/>
        </p:nvSpPr>
        <p:spPr>
          <a:xfrm>
            <a:off x="828201" y="2291379"/>
            <a:ext cx="4625926" cy="707886"/>
          </a:xfrm>
          <a:prstGeom prst="rect">
            <a:avLst/>
          </a:prstGeom>
          <a:noFill/>
        </p:spPr>
        <p:txBody>
          <a:bodyPr wrap="square" rtlCol="0">
            <a:spAutoFit/>
          </a:bodyPr>
          <a:lstStyle/>
          <a:p>
            <a:r>
              <a:rPr lang="de-DE" sz="2000" dirty="0">
                <a:solidFill>
                  <a:schemeClr val="bg1"/>
                </a:solidFill>
                <a:latin typeface="Montserrat" panose="00000500000000000000" pitchFamily="2" charset="0"/>
              </a:rPr>
              <a:t>Nord – Europa  bis zu 100% teurer</a:t>
            </a:r>
          </a:p>
          <a:p>
            <a:endParaRPr lang="de-DE" sz="2000" dirty="0"/>
          </a:p>
        </p:txBody>
      </p:sp>
      <p:sp>
        <p:nvSpPr>
          <p:cNvPr id="6" name="Textfeld 5">
            <a:extLst>
              <a:ext uri="{FF2B5EF4-FFF2-40B4-BE49-F238E27FC236}">
                <a16:creationId xmlns:a16="http://schemas.microsoft.com/office/drawing/2014/main" id="{F561FC65-6B4D-63E7-783F-766D3F0A6ACC}"/>
              </a:ext>
            </a:extLst>
          </p:cNvPr>
          <p:cNvSpPr txBox="1"/>
          <p:nvPr/>
        </p:nvSpPr>
        <p:spPr>
          <a:xfrm>
            <a:off x="828201" y="2849589"/>
            <a:ext cx="3463962" cy="707886"/>
          </a:xfrm>
          <a:prstGeom prst="rect">
            <a:avLst/>
          </a:prstGeom>
          <a:noFill/>
        </p:spPr>
        <p:txBody>
          <a:bodyPr wrap="square" rtlCol="0">
            <a:spAutoFit/>
          </a:bodyPr>
          <a:lstStyle/>
          <a:p>
            <a:r>
              <a:rPr lang="de-DE" sz="2000" dirty="0">
                <a:solidFill>
                  <a:schemeClr val="bg1"/>
                </a:solidFill>
                <a:latin typeface="Montserrat" panose="00000500000000000000" pitchFamily="2" charset="0"/>
              </a:rPr>
              <a:t>Außerhalb des Zentrums bis zu 40 % günstiger</a:t>
            </a:r>
          </a:p>
        </p:txBody>
      </p:sp>
      <p:sp>
        <p:nvSpPr>
          <p:cNvPr id="7" name="Textfeld 6">
            <a:extLst>
              <a:ext uri="{FF2B5EF4-FFF2-40B4-BE49-F238E27FC236}">
                <a16:creationId xmlns:a16="http://schemas.microsoft.com/office/drawing/2014/main" id="{BFC6D5AD-B2BF-B82B-53B9-52822E804F66}"/>
              </a:ext>
            </a:extLst>
          </p:cNvPr>
          <p:cNvSpPr txBox="1"/>
          <p:nvPr/>
        </p:nvSpPr>
        <p:spPr>
          <a:xfrm>
            <a:off x="828201" y="3684798"/>
            <a:ext cx="3208818" cy="400110"/>
          </a:xfrm>
          <a:prstGeom prst="rect">
            <a:avLst/>
          </a:prstGeom>
          <a:noFill/>
        </p:spPr>
        <p:txBody>
          <a:bodyPr wrap="square" rtlCol="0">
            <a:spAutoFit/>
          </a:bodyPr>
          <a:lstStyle/>
          <a:p>
            <a:r>
              <a:rPr lang="de-DE" sz="2000" dirty="0">
                <a:solidFill>
                  <a:schemeClr val="bg1"/>
                </a:solidFill>
                <a:latin typeface="Montserrat" panose="00000500000000000000" pitchFamily="2" charset="0"/>
              </a:rPr>
              <a:t>Preis vs. Qualität</a:t>
            </a:r>
          </a:p>
        </p:txBody>
      </p:sp>
      <p:sp>
        <p:nvSpPr>
          <p:cNvPr id="8" name="Textfeld 7">
            <a:extLst>
              <a:ext uri="{FF2B5EF4-FFF2-40B4-BE49-F238E27FC236}">
                <a16:creationId xmlns:a16="http://schemas.microsoft.com/office/drawing/2014/main" id="{CEC81B07-1B02-8551-D4EE-759844C82A79}"/>
              </a:ext>
            </a:extLst>
          </p:cNvPr>
          <p:cNvSpPr txBox="1"/>
          <p:nvPr/>
        </p:nvSpPr>
        <p:spPr>
          <a:xfrm>
            <a:off x="828200" y="4291660"/>
            <a:ext cx="3864115" cy="400110"/>
          </a:xfrm>
          <a:prstGeom prst="rect">
            <a:avLst/>
          </a:prstGeom>
          <a:noFill/>
        </p:spPr>
        <p:txBody>
          <a:bodyPr wrap="square" rtlCol="0">
            <a:spAutoFit/>
          </a:bodyPr>
          <a:lstStyle/>
          <a:p>
            <a:r>
              <a:rPr lang="de-DE" sz="2000" dirty="0">
                <a:solidFill>
                  <a:schemeClr val="bg1"/>
                </a:solidFill>
                <a:latin typeface="Montserrat" panose="00000500000000000000" pitchFamily="2" charset="0"/>
              </a:rPr>
              <a:t>Superhost als Orientierung ? </a:t>
            </a:r>
          </a:p>
        </p:txBody>
      </p:sp>
    </p:spTree>
    <p:extLst>
      <p:ext uri="{BB962C8B-B14F-4D97-AF65-F5344CB8AC3E}">
        <p14:creationId xmlns:p14="http://schemas.microsoft.com/office/powerpoint/2010/main" val="1524282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FBFEF07-1833-50DD-DB83-66F24F639914}"/>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 name="Gruppieren 13">
            <a:extLst>
              <a:ext uri="{FF2B5EF4-FFF2-40B4-BE49-F238E27FC236}">
                <a16:creationId xmlns:a16="http://schemas.microsoft.com/office/drawing/2014/main" id="{42A2F895-DEF3-1724-9422-0D7C232F5704}"/>
              </a:ext>
            </a:extLst>
          </p:cNvPr>
          <p:cNvGrpSpPr/>
          <p:nvPr/>
        </p:nvGrpSpPr>
        <p:grpSpPr>
          <a:xfrm>
            <a:off x="559636" y="1115616"/>
            <a:ext cx="1388533" cy="2108201"/>
            <a:chOff x="1456267" y="2929411"/>
            <a:chExt cx="1388533" cy="2108201"/>
          </a:xfrm>
          <a:solidFill>
            <a:srgbClr val="26888A"/>
          </a:solidFill>
        </p:grpSpPr>
        <p:sp>
          <p:nvSpPr>
            <p:cNvPr id="13" name="Pfeil: Fünfeck 12">
              <a:extLst>
                <a:ext uri="{FF2B5EF4-FFF2-40B4-BE49-F238E27FC236}">
                  <a16:creationId xmlns:a16="http://schemas.microsoft.com/office/drawing/2014/main" id="{C21AF1B4-82FA-C4C7-F854-99B282CA8BF4}"/>
                </a:ext>
              </a:extLst>
            </p:cNvPr>
            <p:cNvSpPr/>
            <p:nvPr/>
          </p:nvSpPr>
          <p:spPr>
            <a:xfrm rot="5400000">
              <a:off x="1096433" y="3289245"/>
              <a:ext cx="2108201" cy="1388533"/>
            </a:xfrm>
            <a:prstGeom prst="homePlat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descr="Lupe mit einfarbiger Füllung">
              <a:extLst>
                <a:ext uri="{FF2B5EF4-FFF2-40B4-BE49-F238E27FC236}">
                  <a16:creationId xmlns:a16="http://schemas.microsoft.com/office/drawing/2014/main" id="{AB7581D4-711C-6545-7D96-90BE59E5FF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2212" y="3075588"/>
              <a:ext cx="1216642" cy="1155994"/>
            </a:xfrm>
            <a:prstGeom prst="rect">
              <a:avLst/>
            </a:prstGeom>
          </p:spPr>
        </p:pic>
      </p:grpSp>
      <p:sp>
        <p:nvSpPr>
          <p:cNvPr id="3" name="Textplatzhalter 2">
            <a:extLst>
              <a:ext uri="{FF2B5EF4-FFF2-40B4-BE49-F238E27FC236}">
                <a16:creationId xmlns:a16="http://schemas.microsoft.com/office/drawing/2014/main" id="{55AE18F3-7239-8CCA-8586-72B348E273DD}"/>
              </a:ext>
            </a:extLst>
          </p:cNvPr>
          <p:cNvSpPr>
            <a:spLocks noGrp="1"/>
          </p:cNvSpPr>
          <p:nvPr>
            <p:ph type="body" idx="1"/>
          </p:nvPr>
        </p:nvSpPr>
        <p:spPr>
          <a:xfrm>
            <a:off x="2336800" y="1015040"/>
            <a:ext cx="10179664" cy="4417553"/>
          </a:xfrm>
        </p:spPr>
        <p:txBody>
          <a:bodyPr>
            <a:noAutofit/>
          </a:bodyPr>
          <a:lstStyle/>
          <a:p>
            <a:pPr marL="0" indent="0">
              <a:buNone/>
            </a:pPr>
            <a:r>
              <a:rPr lang="de-DE" sz="4400" b="1"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Analyse</a:t>
            </a:r>
            <a:r>
              <a:rPr lang="de-DE" sz="4400"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 von  über 51.000 Listings     in 10 europäischen Städten.</a:t>
            </a:r>
          </a:p>
          <a:p>
            <a:pPr marL="0" indent="0">
              <a:buNone/>
            </a:pPr>
            <a:endParaRPr lang="de-DE" sz="5400" dirty="0">
              <a:latin typeface="Calibri" panose="020F0502020204030204" pitchFamily="34" charset="0"/>
            </a:endParaRPr>
          </a:p>
        </p:txBody>
      </p:sp>
      <p:sp>
        <p:nvSpPr>
          <p:cNvPr id="12" name="Textfeld 11">
            <a:extLst>
              <a:ext uri="{FF2B5EF4-FFF2-40B4-BE49-F238E27FC236}">
                <a16:creationId xmlns:a16="http://schemas.microsoft.com/office/drawing/2014/main" id="{6DBE40D7-7510-2E0A-FBD6-66080610C745}"/>
              </a:ext>
            </a:extLst>
          </p:cNvPr>
          <p:cNvSpPr txBox="1"/>
          <p:nvPr/>
        </p:nvSpPr>
        <p:spPr>
          <a:xfrm>
            <a:off x="2331597" y="3353894"/>
            <a:ext cx="9550399" cy="2923877"/>
          </a:xfrm>
          <a:prstGeom prst="rect">
            <a:avLst/>
          </a:prstGeom>
          <a:noFill/>
        </p:spPr>
        <p:txBody>
          <a:bodyPr wrap="square">
            <a:spAutoFit/>
          </a:bodyPr>
          <a:lstStyle/>
          <a:p>
            <a:r>
              <a:rPr lang="de-DE" sz="5200" b="1" dirty="0">
                <a:solidFill>
                  <a:schemeClr val="accent3">
                    <a:lumMod val="60000"/>
                    <a:lumOff val="40000"/>
                  </a:schemeClr>
                </a:solidFill>
                <a:ea typeface="Calibri Light" panose="020F0302020204030204" pitchFamily="34" charset="0"/>
                <a:cs typeface="Calibri Light" panose="020F0302020204030204" pitchFamily="34" charset="0"/>
              </a:rPr>
              <a:t> </a:t>
            </a:r>
            <a:r>
              <a:rPr lang="de-DE" sz="4400" b="1"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Ziel: </a:t>
            </a:r>
          </a:p>
          <a:p>
            <a:pPr>
              <a:buFontTx/>
              <a:buChar char="-"/>
            </a:pPr>
            <a:r>
              <a:rPr lang="de-DE" sz="4400"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Preisstruktur verstehen</a:t>
            </a:r>
          </a:p>
          <a:p>
            <a:pPr>
              <a:buFontTx/>
              <a:buChar char="-"/>
            </a:pPr>
            <a:r>
              <a:rPr lang="de-DE" sz="4400"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Preistreiber identifizieren</a:t>
            </a:r>
          </a:p>
          <a:p>
            <a:pPr>
              <a:buFontTx/>
              <a:buChar char="-"/>
            </a:pPr>
            <a:r>
              <a:rPr lang="de-DE" sz="4400"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Budgetempfehlungen ableiten</a:t>
            </a:r>
          </a:p>
        </p:txBody>
      </p:sp>
      <p:sp>
        <p:nvSpPr>
          <p:cNvPr id="18" name="Pfeil: Fünfeck 17">
            <a:extLst>
              <a:ext uri="{FF2B5EF4-FFF2-40B4-BE49-F238E27FC236}">
                <a16:creationId xmlns:a16="http://schemas.microsoft.com/office/drawing/2014/main" id="{11997882-66BC-F76E-3E11-A4E40F2885E1}"/>
              </a:ext>
            </a:extLst>
          </p:cNvPr>
          <p:cNvSpPr/>
          <p:nvPr/>
        </p:nvSpPr>
        <p:spPr>
          <a:xfrm rot="5400000">
            <a:off x="205004" y="4356161"/>
            <a:ext cx="2108201" cy="1388533"/>
          </a:xfrm>
          <a:prstGeom prst="homePlat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6" name="Grafik 15" descr="Ziel mit einfarbiger Füllung">
            <a:extLst>
              <a:ext uri="{FF2B5EF4-FFF2-40B4-BE49-F238E27FC236}">
                <a16:creationId xmlns:a16="http://schemas.microsoft.com/office/drawing/2014/main" id="{067753FC-BC35-A036-B953-A26AE1CD8C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635" y="4121567"/>
            <a:ext cx="1388533" cy="1388533"/>
          </a:xfrm>
          <a:prstGeom prst="rect">
            <a:avLst/>
          </a:prstGeom>
        </p:spPr>
      </p:pic>
      <p:pic>
        <p:nvPicPr>
          <p:cNvPr id="21" name="Grafik 20" descr="Lupe mit einfarbiger Füllung">
            <a:extLst>
              <a:ext uri="{FF2B5EF4-FFF2-40B4-BE49-F238E27FC236}">
                <a16:creationId xmlns:a16="http://schemas.microsoft.com/office/drawing/2014/main" id="{B3A7CA6A-EA44-6138-04F2-640F3AAE04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771" y="1246105"/>
            <a:ext cx="1202266" cy="1202266"/>
          </a:xfrm>
          <a:prstGeom prst="rect">
            <a:avLst/>
          </a:prstGeom>
        </p:spPr>
      </p:pic>
      <p:sp>
        <p:nvSpPr>
          <p:cNvPr id="22" name="Rechteck 21">
            <a:extLst>
              <a:ext uri="{FF2B5EF4-FFF2-40B4-BE49-F238E27FC236}">
                <a16:creationId xmlns:a16="http://schemas.microsoft.com/office/drawing/2014/main" id="{7C5BC553-2A7D-F342-4564-F7C5722B3F23}"/>
              </a:ext>
            </a:extLst>
          </p:cNvPr>
          <p:cNvSpPr/>
          <p:nvPr/>
        </p:nvSpPr>
        <p:spPr>
          <a:xfrm>
            <a:off x="254000" y="287867"/>
            <a:ext cx="11633199" cy="6351613"/>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F5993E68-2C79-FEC1-842B-19485C3FEB20}"/>
              </a:ext>
            </a:extLst>
          </p:cNvPr>
          <p:cNvSpPr>
            <a:spLocks noGrp="1"/>
          </p:cNvSpPr>
          <p:nvPr>
            <p:ph type="sldNum" sz="quarter" idx="12"/>
          </p:nvPr>
        </p:nvSpPr>
        <p:spPr/>
        <p:txBody>
          <a:bodyPr/>
          <a:lstStyle/>
          <a:p>
            <a:fld id="{857995DA-8B72-4572-BCDF-0BE728073BE1}" type="slidenum">
              <a:rPr lang="de-DE" smtClean="0"/>
              <a:t>4</a:t>
            </a:fld>
            <a:endParaRPr lang="de-DE"/>
          </a:p>
        </p:txBody>
      </p:sp>
    </p:spTree>
    <p:extLst>
      <p:ext uri="{BB962C8B-B14F-4D97-AF65-F5344CB8AC3E}">
        <p14:creationId xmlns:p14="http://schemas.microsoft.com/office/powerpoint/2010/main" val="3471980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3000">
              <a:srgbClr val="35BEC1"/>
            </a:gs>
            <a:gs pos="26000">
              <a:srgbClr val="26888A"/>
            </a:gs>
            <a:gs pos="67000">
              <a:srgbClr val="0E3334"/>
            </a:gs>
            <a:gs pos="96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2A5F4722-0A05-9129-5F63-63264D5316B8}"/>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5EC3C303-2E56-D95A-6EBC-4DC06A793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a:extLst>
              <a:ext uri="{FF2B5EF4-FFF2-40B4-BE49-F238E27FC236}">
                <a16:creationId xmlns:a16="http://schemas.microsoft.com/office/drawing/2014/main" id="{612BEE13-1443-6DB0-2DF0-03E9CAD36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descr="Ein Bild, das Zelt, draußen, Wolke, Camping enthält.">
            <a:extLst>
              <a:ext uri="{FF2B5EF4-FFF2-40B4-BE49-F238E27FC236}">
                <a16:creationId xmlns:a16="http://schemas.microsoft.com/office/drawing/2014/main" id="{C4A4E2A3-6752-6917-822C-0200EC5A8CF2}"/>
              </a:ext>
            </a:extLst>
          </p:cNvPr>
          <p:cNvPicPr>
            <a:picLocks noChangeAspect="1"/>
          </p:cNvPicPr>
          <p:nvPr/>
        </p:nvPicPr>
        <p:blipFill>
          <a:blip r:embed="rId3">
            <a:extLst>
              <a:ext uri="{28A0092B-C50C-407E-A947-70E740481C1C}">
                <a14:useLocalDpi xmlns:a14="http://schemas.microsoft.com/office/drawing/2010/main" val="0"/>
              </a:ext>
            </a:extLst>
          </a:blip>
          <a:srcRect l="36405" t="1628" b="92"/>
          <a:stretch>
            <a:fillRect/>
          </a:stretch>
        </p:blipFill>
        <p:spPr>
          <a:xfrm>
            <a:off x="4438492" y="10"/>
            <a:ext cx="7753508" cy="6859878"/>
          </a:xfrm>
          <a:custGeom>
            <a:avLst/>
            <a:gdLst>
              <a:gd name="connsiteX0" fmla="*/ 4615411 w 7753508"/>
              <a:gd name="connsiteY0" fmla="*/ 4565478 h 6859878"/>
              <a:gd name="connsiteX1" fmla="*/ 5245410 w 7753508"/>
              <a:gd name="connsiteY1" fmla="*/ 5195479 h 6859878"/>
              <a:gd name="connsiteX2" fmla="*/ 4615411 w 7753508"/>
              <a:gd name="connsiteY2" fmla="*/ 5825480 h 6859878"/>
              <a:gd name="connsiteX3" fmla="*/ 3985411 w 7753508"/>
              <a:gd name="connsiteY3" fmla="*/ 5195479 h 6859878"/>
              <a:gd name="connsiteX4" fmla="*/ 4615411 w 7753508"/>
              <a:gd name="connsiteY4" fmla="*/ 4565478 h 6859878"/>
              <a:gd name="connsiteX5" fmla="*/ 7753508 w 7753508"/>
              <a:gd name="connsiteY5" fmla="*/ 3825947 h 6859878"/>
              <a:gd name="connsiteX6" fmla="*/ 7753508 w 7753508"/>
              <a:gd name="connsiteY6" fmla="*/ 4993339 h 6859878"/>
              <a:gd name="connsiteX7" fmla="*/ 5541054 w 7753508"/>
              <a:gd name="connsiteY7" fmla="*/ 6760161 h 6859878"/>
              <a:gd name="connsiteX8" fmla="*/ 4900029 w 7753508"/>
              <a:gd name="connsiteY8" fmla="*/ 6688374 h 6859878"/>
              <a:gd name="connsiteX9" fmla="*/ 4971817 w 7753508"/>
              <a:gd name="connsiteY9" fmla="*/ 6047350 h 6859878"/>
              <a:gd name="connsiteX10" fmla="*/ 7753508 w 7753508"/>
              <a:gd name="connsiteY10" fmla="*/ 1759187 h 6859878"/>
              <a:gd name="connsiteX11" fmla="*/ 7753508 w 7753508"/>
              <a:gd name="connsiteY11" fmla="*/ 3527021 h 6859878"/>
              <a:gd name="connsiteX12" fmla="*/ 6261427 w 7753508"/>
              <a:gd name="connsiteY12" fmla="*/ 4718567 h 6859878"/>
              <a:gd name="connsiteX13" fmla="*/ 5290695 w 7753508"/>
              <a:gd name="connsiteY13" fmla="*/ 4609856 h 6859878"/>
              <a:gd name="connsiteX14" fmla="*/ 5290696 w 7753508"/>
              <a:gd name="connsiteY14" fmla="*/ 4609856 h 6859878"/>
              <a:gd name="connsiteX15" fmla="*/ 5399407 w 7753508"/>
              <a:gd name="connsiteY15" fmla="*/ 3639124 h 6859878"/>
              <a:gd name="connsiteX16" fmla="*/ 840087 w 7753508"/>
              <a:gd name="connsiteY16" fmla="*/ 523830 h 6859878"/>
              <a:gd name="connsiteX17" fmla="*/ 1233233 w 7753508"/>
              <a:gd name="connsiteY17" fmla="*/ 693882 h 6859878"/>
              <a:gd name="connsiteX18" fmla="*/ 1161445 w 7753508"/>
              <a:gd name="connsiteY18" fmla="*/ 1334906 h 6859878"/>
              <a:gd name="connsiteX19" fmla="*/ 740742 w 7753508"/>
              <a:gd name="connsiteY19" fmla="*/ 1670872 h 6859878"/>
              <a:gd name="connsiteX20" fmla="*/ 99718 w 7753508"/>
              <a:gd name="connsiteY20" fmla="*/ 1599084 h 6859878"/>
              <a:gd name="connsiteX21" fmla="*/ 171505 w 7753508"/>
              <a:gd name="connsiteY21" fmla="*/ 958060 h 6859878"/>
              <a:gd name="connsiteX22" fmla="*/ 592208 w 7753508"/>
              <a:gd name="connsiteY22" fmla="*/ 622095 h 6859878"/>
              <a:gd name="connsiteX23" fmla="*/ 840087 w 7753508"/>
              <a:gd name="connsiteY23" fmla="*/ 523830 h 6859878"/>
              <a:gd name="connsiteX24" fmla="*/ 5964966 w 7753508"/>
              <a:gd name="connsiteY24" fmla="*/ 0 h 6859878"/>
              <a:gd name="connsiteX25" fmla="*/ 7709195 w 7753508"/>
              <a:gd name="connsiteY25" fmla="*/ 0 h 6859878"/>
              <a:gd name="connsiteX26" fmla="*/ 7753508 w 7753508"/>
              <a:gd name="connsiteY26" fmla="*/ 49456 h 6859878"/>
              <a:gd name="connsiteX27" fmla="*/ 7753508 w 7753508"/>
              <a:gd name="connsiteY27" fmla="*/ 1547686 h 6859878"/>
              <a:gd name="connsiteX28" fmla="*/ 7752263 w 7753508"/>
              <a:gd name="connsiteY28" fmla="*/ 1549521 h 6859878"/>
              <a:gd name="connsiteX29" fmla="*/ 7582120 w 7753508"/>
              <a:gd name="connsiteY29" fmla="*/ 1715944 h 6859878"/>
              <a:gd name="connsiteX30" fmla="*/ 3359416 w 7753508"/>
              <a:gd name="connsiteY30" fmla="*/ 5088110 h 6859878"/>
              <a:gd name="connsiteX31" fmla="*/ 1708047 w 7753508"/>
              <a:gd name="connsiteY31" fmla="*/ 4903176 h 6859878"/>
              <a:gd name="connsiteX32" fmla="*/ 1892981 w 7753508"/>
              <a:gd name="connsiteY32" fmla="*/ 3251807 h 6859878"/>
              <a:gd name="connsiteX33" fmla="*/ 3109638 w 7753508"/>
              <a:gd name="connsiteY33" fmla="*/ 0 h 6859878"/>
              <a:gd name="connsiteX34" fmla="*/ 5585687 w 7753508"/>
              <a:gd name="connsiteY34" fmla="*/ 0 h 6859878"/>
              <a:gd name="connsiteX35" fmla="*/ 2759351 w 7753508"/>
              <a:gd name="connsiteY35" fmla="*/ 2257056 h 6859878"/>
              <a:gd name="connsiteX36" fmla="*/ 1673588 w 7753508"/>
              <a:gd name="connsiteY36" fmla="*/ 2135462 h 6859878"/>
              <a:gd name="connsiteX37" fmla="*/ 1795181 w 7753508"/>
              <a:gd name="connsiteY37" fmla="*/ 1049700 h 6859878"/>
              <a:gd name="connsiteX38" fmla="*/ 1387012 w 7753508"/>
              <a:gd name="connsiteY38" fmla="*/ 0 h 6859878"/>
              <a:gd name="connsiteX39" fmla="*/ 2822504 w 7753508"/>
              <a:gd name="connsiteY39" fmla="*/ 0 h 6859878"/>
              <a:gd name="connsiteX40" fmla="*/ 2035876 w 7753508"/>
              <a:gd name="connsiteY40" fmla="*/ 628186 h 6859878"/>
              <a:gd name="connsiteX41" fmla="*/ 1394851 w 7753508"/>
              <a:gd name="connsiteY41" fmla="*/ 556398 h 6859878"/>
              <a:gd name="connsiteX42" fmla="*/ 1350276 w 7753508"/>
              <a:gd name="connsiteY42" fmla="*/ 54168 h 68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53508" h="6859878">
                <a:moveTo>
                  <a:pt x="4615411" y="4565478"/>
                </a:moveTo>
                <a:cubicBezTo>
                  <a:pt x="4963349" y="4565478"/>
                  <a:pt x="5245411" y="4847539"/>
                  <a:pt x="5245410" y="5195479"/>
                </a:cubicBezTo>
                <a:cubicBezTo>
                  <a:pt x="5245410" y="5543419"/>
                  <a:pt x="4963350" y="5825480"/>
                  <a:pt x="4615411" y="5825480"/>
                </a:cubicBezTo>
                <a:cubicBezTo>
                  <a:pt x="4267472" y="5825480"/>
                  <a:pt x="3985411" y="5543419"/>
                  <a:pt x="3985411" y="5195479"/>
                </a:cubicBezTo>
                <a:cubicBezTo>
                  <a:pt x="3985411" y="4847539"/>
                  <a:pt x="4267472" y="4565478"/>
                  <a:pt x="4615411" y="4565478"/>
                </a:cubicBezTo>
                <a:close/>
                <a:moveTo>
                  <a:pt x="7753508" y="3825947"/>
                </a:moveTo>
                <a:lnTo>
                  <a:pt x="7753508" y="4993339"/>
                </a:lnTo>
                <a:lnTo>
                  <a:pt x="5541054" y="6760161"/>
                </a:lnTo>
                <a:cubicBezTo>
                  <a:pt x="5344216" y="6917351"/>
                  <a:pt x="5057220" y="6885211"/>
                  <a:pt x="4900029" y="6688374"/>
                </a:cubicBezTo>
                <a:cubicBezTo>
                  <a:pt x="4742839" y="6491537"/>
                  <a:pt x="4774979" y="6204540"/>
                  <a:pt x="4971817" y="6047350"/>
                </a:cubicBezTo>
                <a:close/>
                <a:moveTo>
                  <a:pt x="7753508" y="1759187"/>
                </a:moveTo>
                <a:lnTo>
                  <a:pt x="7753508" y="3527021"/>
                </a:lnTo>
                <a:lnTo>
                  <a:pt x="6261427" y="4718567"/>
                </a:lnTo>
                <a:cubicBezTo>
                  <a:pt x="5963347" y="4956607"/>
                  <a:pt x="5528734" y="4907936"/>
                  <a:pt x="5290695" y="4609856"/>
                </a:cubicBezTo>
                <a:lnTo>
                  <a:pt x="5290696" y="4609856"/>
                </a:lnTo>
                <a:cubicBezTo>
                  <a:pt x="5052656" y="4311776"/>
                  <a:pt x="5101326" y="3877165"/>
                  <a:pt x="5399407" y="3639124"/>
                </a:cubicBezTo>
                <a:close/>
                <a:moveTo>
                  <a:pt x="840087" y="523830"/>
                </a:moveTo>
                <a:cubicBezTo>
                  <a:pt x="986040" y="512170"/>
                  <a:pt x="1134988" y="570859"/>
                  <a:pt x="1233233" y="693882"/>
                </a:cubicBezTo>
                <a:cubicBezTo>
                  <a:pt x="1390423" y="890719"/>
                  <a:pt x="1358282" y="1177716"/>
                  <a:pt x="1161445" y="1334906"/>
                </a:cubicBezTo>
                <a:lnTo>
                  <a:pt x="740742" y="1670872"/>
                </a:lnTo>
                <a:cubicBezTo>
                  <a:pt x="543905" y="1828061"/>
                  <a:pt x="256908" y="1795921"/>
                  <a:pt x="99718" y="1599084"/>
                </a:cubicBezTo>
                <a:cubicBezTo>
                  <a:pt x="-57472" y="1402247"/>
                  <a:pt x="-25332" y="1115250"/>
                  <a:pt x="171505" y="958060"/>
                </a:cubicBezTo>
                <a:lnTo>
                  <a:pt x="592208" y="622095"/>
                </a:lnTo>
                <a:cubicBezTo>
                  <a:pt x="666023" y="563148"/>
                  <a:pt x="752515" y="530827"/>
                  <a:pt x="840087" y="523830"/>
                </a:cubicBezTo>
                <a:close/>
                <a:moveTo>
                  <a:pt x="5964966" y="0"/>
                </a:moveTo>
                <a:lnTo>
                  <a:pt x="7709195" y="0"/>
                </a:lnTo>
                <a:lnTo>
                  <a:pt x="7753508" y="49456"/>
                </a:lnTo>
                <a:lnTo>
                  <a:pt x="7753508" y="1547686"/>
                </a:lnTo>
                <a:lnTo>
                  <a:pt x="7752263" y="1549521"/>
                </a:lnTo>
                <a:cubicBezTo>
                  <a:pt x="7702261" y="1609483"/>
                  <a:pt x="7645505" y="1665326"/>
                  <a:pt x="7582120" y="1715944"/>
                </a:cubicBezTo>
                <a:lnTo>
                  <a:pt x="3359416" y="5088110"/>
                </a:lnTo>
                <a:cubicBezTo>
                  <a:pt x="2852335" y="5493055"/>
                  <a:pt x="2112991" y="5410257"/>
                  <a:pt x="1708047" y="4903176"/>
                </a:cubicBezTo>
                <a:cubicBezTo>
                  <a:pt x="1303101" y="4396095"/>
                  <a:pt x="1385899" y="3656751"/>
                  <a:pt x="1892981" y="3251807"/>
                </a:cubicBezTo>
                <a:close/>
                <a:moveTo>
                  <a:pt x="3109638" y="0"/>
                </a:moveTo>
                <a:lnTo>
                  <a:pt x="5585687" y="0"/>
                </a:lnTo>
                <a:lnTo>
                  <a:pt x="2759351" y="2257056"/>
                </a:lnTo>
                <a:cubicBezTo>
                  <a:pt x="2425949" y="2523304"/>
                  <a:pt x="1939837" y="2468865"/>
                  <a:pt x="1673588" y="2135462"/>
                </a:cubicBezTo>
                <a:cubicBezTo>
                  <a:pt x="1407339" y="1802061"/>
                  <a:pt x="1461778" y="1315948"/>
                  <a:pt x="1795181" y="1049700"/>
                </a:cubicBezTo>
                <a:close/>
                <a:moveTo>
                  <a:pt x="1387012" y="0"/>
                </a:moveTo>
                <a:lnTo>
                  <a:pt x="2822504" y="0"/>
                </a:lnTo>
                <a:lnTo>
                  <a:pt x="2035876" y="628186"/>
                </a:lnTo>
                <a:cubicBezTo>
                  <a:pt x="1839038" y="785376"/>
                  <a:pt x="1552041" y="753236"/>
                  <a:pt x="1394851" y="556398"/>
                </a:cubicBezTo>
                <a:cubicBezTo>
                  <a:pt x="1276959" y="408771"/>
                  <a:pt x="1265564" y="210427"/>
                  <a:pt x="1350276" y="54168"/>
                </a:cubicBezTo>
                <a:close/>
              </a:path>
            </a:pathLst>
          </a:custGeom>
          <a:effectLst>
            <a:innerShdw blurRad="165100" dist="152400" dir="16200000">
              <a:prstClr val="black"/>
            </a:innerShdw>
          </a:effectLst>
        </p:spPr>
      </p:pic>
      <p:sp>
        <p:nvSpPr>
          <p:cNvPr id="3" name="Foliennummernplatzhalter 2">
            <a:extLst>
              <a:ext uri="{FF2B5EF4-FFF2-40B4-BE49-F238E27FC236}">
                <a16:creationId xmlns:a16="http://schemas.microsoft.com/office/drawing/2014/main" id="{FE9D699C-CDDE-C738-3C8F-22C12D7A8EE8}"/>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857995DA-8B72-4572-BCDF-0BE728073BE1}" type="slidenum">
              <a:rPr lang="en-US">
                <a:solidFill>
                  <a:srgbClr val="FFFFFF"/>
                </a:solidFill>
              </a:rPr>
              <a:pPr>
                <a:spcAft>
                  <a:spcPts val="600"/>
                </a:spcAft>
              </a:pPr>
              <a:t>40</a:t>
            </a:fld>
            <a:endParaRPr lang="en-US">
              <a:solidFill>
                <a:srgbClr val="FFFFFF"/>
              </a:solidFill>
            </a:endParaRPr>
          </a:p>
        </p:txBody>
      </p:sp>
      <p:sp>
        <p:nvSpPr>
          <p:cNvPr id="4" name="Textfeld 3">
            <a:extLst>
              <a:ext uri="{FF2B5EF4-FFF2-40B4-BE49-F238E27FC236}">
                <a16:creationId xmlns:a16="http://schemas.microsoft.com/office/drawing/2014/main" id="{5FD221FF-0081-E2D1-5E17-6B43BFBFB2E2}"/>
              </a:ext>
            </a:extLst>
          </p:cNvPr>
          <p:cNvSpPr txBox="1"/>
          <p:nvPr/>
        </p:nvSpPr>
        <p:spPr>
          <a:xfrm>
            <a:off x="365618" y="549675"/>
            <a:ext cx="3453064" cy="1446550"/>
          </a:xfrm>
          <a:prstGeom prst="rect">
            <a:avLst/>
          </a:prstGeom>
          <a:noFill/>
        </p:spPr>
        <p:txBody>
          <a:bodyPr wrap="square" rtlCol="0">
            <a:spAutoFit/>
          </a:bodyPr>
          <a:lstStyle/>
          <a:p>
            <a:r>
              <a:rPr lang="de-DE" sz="8800" b="1" dirty="0">
                <a:solidFill>
                  <a:srgbClr val="242E23"/>
                </a:solidFill>
                <a:latin typeface="Montserrat" panose="00000500000000000000" pitchFamily="2" charset="0"/>
              </a:rPr>
              <a:t>Fazit</a:t>
            </a:r>
          </a:p>
        </p:txBody>
      </p:sp>
      <p:sp>
        <p:nvSpPr>
          <p:cNvPr id="5" name="Textfeld 4">
            <a:extLst>
              <a:ext uri="{FF2B5EF4-FFF2-40B4-BE49-F238E27FC236}">
                <a16:creationId xmlns:a16="http://schemas.microsoft.com/office/drawing/2014/main" id="{A6E33837-8248-88C7-24BE-84124FF09F2A}"/>
              </a:ext>
            </a:extLst>
          </p:cNvPr>
          <p:cNvSpPr txBox="1"/>
          <p:nvPr/>
        </p:nvSpPr>
        <p:spPr>
          <a:xfrm>
            <a:off x="828201" y="2291379"/>
            <a:ext cx="4625926" cy="707886"/>
          </a:xfrm>
          <a:prstGeom prst="rect">
            <a:avLst/>
          </a:prstGeom>
          <a:noFill/>
        </p:spPr>
        <p:txBody>
          <a:bodyPr wrap="square" rtlCol="0">
            <a:spAutoFit/>
          </a:bodyPr>
          <a:lstStyle/>
          <a:p>
            <a:r>
              <a:rPr lang="de-DE" sz="2000" dirty="0">
                <a:solidFill>
                  <a:schemeClr val="bg1"/>
                </a:solidFill>
                <a:latin typeface="Montserrat" panose="00000500000000000000" pitchFamily="2" charset="0"/>
              </a:rPr>
              <a:t>Nord – Europa  bis zu 100% teurer</a:t>
            </a:r>
          </a:p>
          <a:p>
            <a:endParaRPr lang="de-DE" sz="2000" dirty="0"/>
          </a:p>
        </p:txBody>
      </p:sp>
      <p:sp>
        <p:nvSpPr>
          <p:cNvPr id="6" name="Textfeld 5">
            <a:extLst>
              <a:ext uri="{FF2B5EF4-FFF2-40B4-BE49-F238E27FC236}">
                <a16:creationId xmlns:a16="http://schemas.microsoft.com/office/drawing/2014/main" id="{E2A74F3C-0716-257C-A216-2C28224ACB81}"/>
              </a:ext>
            </a:extLst>
          </p:cNvPr>
          <p:cNvSpPr txBox="1"/>
          <p:nvPr/>
        </p:nvSpPr>
        <p:spPr>
          <a:xfrm>
            <a:off x="828201" y="2849589"/>
            <a:ext cx="3463962" cy="707886"/>
          </a:xfrm>
          <a:prstGeom prst="rect">
            <a:avLst/>
          </a:prstGeom>
          <a:noFill/>
        </p:spPr>
        <p:txBody>
          <a:bodyPr wrap="square" rtlCol="0">
            <a:spAutoFit/>
          </a:bodyPr>
          <a:lstStyle/>
          <a:p>
            <a:r>
              <a:rPr lang="de-DE" sz="2000" dirty="0">
                <a:solidFill>
                  <a:schemeClr val="bg1"/>
                </a:solidFill>
                <a:latin typeface="Montserrat" panose="00000500000000000000" pitchFamily="2" charset="0"/>
              </a:rPr>
              <a:t>Außerhalb des Zentrums bis zu 40 % günstiger</a:t>
            </a:r>
          </a:p>
        </p:txBody>
      </p:sp>
      <p:sp>
        <p:nvSpPr>
          <p:cNvPr id="7" name="Textfeld 6">
            <a:extLst>
              <a:ext uri="{FF2B5EF4-FFF2-40B4-BE49-F238E27FC236}">
                <a16:creationId xmlns:a16="http://schemas.microsoft.com/office/drawing/2014/main" id="{B6A6CC03-1EC8-FD63-3B27-AB49FD73F1B7}"/>
              </a:ext>
            </a:extLst>
          </p:cNvPr>
          <p:cNvSpPr txBox="1"/>
          <p:nvPr/>
        </p:nvSpPr>
        <p:spPr>
          <a:xfrm>
            <a:off x="828201" y="3684798"/>
            <a:ext cx="3208818" cy="400110"/>
          </a:xfrm>
          <a:prstGeom prst="rect">
            <a:avLst/>
          </a:prstGeom>
          <a:noFill/>
        </p:spPr>
        <p:txBody>
          <a:bodyPr wrap="square" rtlCol="0">
            <a:spAutoFit/>
          </a:bodyPr>
          <a:lstStyle/>
          <a:p>
            <a:r>
              <a:rPr lang="de-DE" sz="2000" dirty="0">
                <a:solidFill>
                  <a:schemeClr val="bg1"/>
                </a:solidFill>
                <a:latin typeface="Montserrat" panose="00000500000000000000" pitchFamily="2" charset="0"/>
              </a:rPr>
              <a:t>Preis vs. Qualität</a:t>
            </a:r>
          </a:p>
        </p:txBody>
      </p:sp>
      <p:sp>
        <p:nvSpPr>
          <p:cNvPr id="8" name="Textfeld 7">
            <a:extLst>
              <a:ext uri="{FF2B5EF4-FFF2-40B4-BE49-F238E27FC236}">
                <a16:creationId xmlns:a16="http://schemas.microsoft.com/office/drawing/2014/main" id="{C74D24FA-D458-996D-6069-9A4989FDB2C8}"/>
              </a:ext>
            </a:extLst>
          </p:cNvPr>
          <p:cNvSpPr txBox="1"/>
          <p:nvPr/>
        </p:nvSpPr>
        <p:spPr>
          <a:xfrm>
            <a:off x="828201" y="4291660"/>
            <a:ext cx="3948336" cy="400110"/>
          </a:xfrm>
          <a:prstGeom prst="rect">
            <a:avLst/>
          </a:prstGeom>
          <a:noFill/>
        </p:spPr>
        <p:txBody>
          <a:bodyPr wrap="square" rtlCol="0">
            <a:spAutoFit/>
          </a:bodyPr>
          <a:lstStyle/>
          <a:p>
            <a:r>
              <a:rPr lang="de-DE" sz="2000" dirty="0">
                <a:solidFill>
                  <a:schemeClr val="bg1"/>
                </a:solidFill>
                <a:latin typeface="Montserrat" panose="00000500000000000000" pitchFamily="2" charset="0"/>
              </a:rPr>
              <a:t>Superhost als Orientierung ? </a:t>
            </a:r>
          </a:p>
        </p:txBody>
      </p:sp>
      <p:sp>
        <p:nvSpPr>
          <p:cNvPr id="9" name="Textfeld 8">
            <a:extLst>
              <a:ext uri="{FF2B5EF4-FFF2-40B4-BE49-F238E27FC236}">
                <a16:creationId xmlns:a16="http://schemas.microsoft.com/office/drawing/2014/main" id="{A15310D7-B746-E9BF-6A55-A16C86DBC53A}"/>
              </a:ext>
            </a:extLst>
          </p:cNvPr>
          <p:cNvSpPr txBox="1"/>
          <p:nvPr/>
        </p:nvSpPr>
        <p:spPr>
          <a:xfrm>
            <a:off x="844323" y="4898522"/>
            <a:ext cx="3284264" cy="707886"/>
          </a:xfrm>
          <a:prstGeom prst="rect">
            <a:avLst/>
          </a:prstGeom>
          <a:noFill/>
        </p:spPr>
        <p:txBody>
          <a:bodyPr wrap="square" rtlCol="0">
            <a:spAutoFit/>
          </a:bodyPr>
          <a:lstStyle/>
          <a:p>
            <a:r>
              <a:rPr lang="de-DE" sz="2000" dirty="0">
                <a:solidFill>
                  <a:schemeClr val="bg1"/>
                </a:solidFill>
                <a:latin typeface="Montserrat" panose="00000500000000000000" pitchFamily="2" charset="0"/>
              </a:rPr>
              <a:t>Versteckte Premium - Schnäppchen</a:t>
            </a:r>
          </a:p>
        </p:txBody>
      </p:sp>
    </p:spTree>
    <p:extLst>
      <p:ext uri="{BB962C8B-B14F-4D97-AF65-F5344CB8AC3E}">
        <p14:creationId xmlns:p14="http://schemas.microsoft.com/office/powerpoint/2010/main" val="717901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3000">
              <a:srgbClr val="35BEC1"/>
            </a:gs>
            <a:gs pos="26000">
              <a:srgbClr val="26888A"/>
            </a:gs>
            <a:gs pos="67000">
              <a:srgbClr val="0E3334"/>
            </a:gs>
            <a:gs pos="96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CC0F3CD4-2E0B-0C04-7614-32C2C168C21E}"/>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2DCFF2F8-007D-EB4D-986B-F83371ECC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a:extLst>
              <a:ext uri="{FF2B5EF4-FFF2-40B4-BE49-F238E27FC236}">
                <a16:creationId xmlns:a16="http://schemas.microsoft.com/office/drawing/2014/main" id="{E40F8A50-613E-AE1D-51FB-574187ABB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descr="Ein Bild, das Zelt, draußen, Wolke, Camping enthält.">
            <a:extLst>
              <a:ext uri="{FF2B5EF4-FFF2-40B4-BE49-F238E27FC236}">
                <a16:creationId xmlns:a16="http://schemas.microsoft.com/office/drawing/2014/main" id="{9E2C7960-C3DC-558E-133B-7A902EBD876F}"/>
              </a:ext>
            </a:extLst>
          </p:cNvPr>
          <p:cNvPicPr>
            <a:picLocks noChangeAspect="1"/>
          </p:cNvPicPr>
          <p:nvPr/>
        </p:nvPicPr>
        <p:blipFill>
          <a:blip r:embed="rId3">
            <a:extLst>
              <a:ext uri="{28A0092B-C50C-407E-A947-70E740481C1C}">
                <a14:useLocalDpi xmlns:a14="http://schemas.microsoft.com/office/drawing/2010/main" val="0"/>
              </a:ext>
            </a:extLst>
          </a:blip>
          <a:srcRect l="36405" t="1628" b="92"/>
          <a:stretch>
            <a:fillRect/>
          </a:stretch>
        </p:blipFill>
        <p:spPr>
          <a:xfrm>
            <a:off x="4438492" y="10"/>
            <a:ext cx="7753508" cy="6859878"/>
          </a:xfrm>
          <a:custGeom>
            <a:avLst/>
            <a:gdLst>
              <a:gd name="connsiteX0" fmla="*/ 4615411 w 7753508"/>
              <a:gd name="connsiteY0" fmla="*/ 4565478 h 6859878"/>
              <a:gd name="connsiteX1" fmla="*/ 5245410 w 7753508"/>
              <a:gd name="connsiteY1" fmla="*/ 5195479 h 6859878"/>
              <a:gd name="connsiteX2" fmla="*/ 4615411 w 7753508"/>
              <a:gd name="connsiteY2" fmla="*/ 5825480 h 6859878"/>
              <a:gd name="connsiteX3" fmla="*/ 3985411 w 7753508"/>
              <a:gd name="connsiteY3" fmla="*/ 5195479 h 6859878"/>
              <a:gd name="connsiteX4" fmla="*/ 4615411 w 7753508"/>
              <a:gd name="connsiteY4" fmla="*/ 4565478 h 6859878"/>
              <a:gd name="connsiteX5" fmla="*/ 7753508 w 7753508"/>
              <a:gd name="connsiteY5" fmla="*/ 3825947 h 6859878"/>
              <a:gd name="connsiteX6" fmla="*/ 7753508 w 7753508"/>
              <a:gd name="connsiteY6" fmla="*/ 4993339 h 6859878"/>
              <a:gd name="connsiteX7" fmla="*/ 5541054 w 7753508"/>
              <a:gd name="connsiteY7" fmla="*/ 6760161 h 6859878"/>
              <a:gd name="connsiteX8" fmla="*/ 4900029 w 7753508"/>
              <a:gd name="connsiteY8" fmla="*/ 6688374 h 6859878"/>
              <a:gd name="connsiteX9" fmla="*/ 4971817 w 7753508"/>
              <a:gd name="connsiteY9" fmla="*/ 6047350 h 6859878"/>
              <a:gd name="connsiteX10" fmla="*/ 7753508 w 7753508"/>
              <a:gd name="connsiteY10" fmla="*/ 1759187 h 6859878"/>
              <a:gd name="connsiteX11" fmla="*/ 7753508 w 7753508"/>
              <a:gd name="connsiteY11" fmla="*/ 3527021 h 6859878"/>
              <a:gd name="connsiteX12" fmla="*/ 6261427 w 7753508"/>
              <a:gd name="connsiteY12" fmla="*/ 4718567 h 6859878"/>
              <a:gd name="connsiteX13" fmla="*/ 5290695 w 7753508"/>
              <a:gd name="connsiteY13" fmla="*/ 4609856 h 6859878"/>
              <a:gd name="connsiteX14" fmla="*/ 5290696 w 7753508"/>
              <a:gd name="connsiteY14" fmla="*/ 4609856 h 6859878"/>
              <a:gd name="connsiteX15" fmla="*/ 5399407 w 7753508"/>
              <a:gd name="connsiteY15" fmla="*/ 3639124 h 6859878"/>
              <a:gd name="connsiteX16" fmla="*/ 840087 w 7753508"/>
              <a:gd name="connsiteY16" fmla="*/ 523830 h 6859878"/>
              <a:gd name="connsiteX17" fmla="*/ 1233233 w 7753508"/>
              <a:gd name="connsiteY17" fmla="*/ 693882 h 6859878"/>
              <a:gd name="connsiteX18" fmla="*/ 1161445 w 7753508"/>
              <a:gd name="connsiteY18" fmla="*/ 1334906 h 6859878"/>
              <a:gd name="connsiteX19" fmla="*/ 740742 w 7753508"/>
              <a:gd name="connsiteY19" fmla="*/ 1670872 h 6859878"/>
              <a:gd name="connsiteX20" fmla="*/ 99718 w 7753508"/>
              <a:gd name="connsiteY20" fmla="*/ 1599084 h 6859878"/>
              <a:gd name="connsiteX21" fmla="*/ 171505 w 7753508"/>
              <a:gd name="connsiteY21" fmla="*/ 958060 h 6859878"/>
              <a:gd name="connsiteX22" fmla="*/ 592208 w 7753508"/>
              <a:gd name="connsiteY22" fmla="*/ 622095 h 6859878"/>
              <a:gd name="connsiteX23" fmla="*/ 840087 w 7753508"/>
              <a:gd name="connsiteY23" fmla="*/ 523830 h 6859878"/>
              <a:gd name="connsiteX24" fmla="*/ 5964966 w 7753508"/>
              <a:gd name="connsiteY24" fmla="*/ 0 h 6859878"/>
              <a:gd name="connsiteX25" fmla="*/ 7709195 w 7753508"/>
              <a:gd name="connsiteY25" fmla="*/ 0 h 6859878"/>
              <a:gd name="connsiteX26" fmla="*/ 7753508 w 7753508"/>
              <a:gd name="connsiteY26" fmla="*/ 49456 h 6859878"/>
              <a:gd name="connsiteX27" fmla="*/ 7753508 w 7753508"/>
              <a:gd name="connsiteY27" fmla="*/ 1547686 h 6859878"/>
              <a:gd name="connsiteX28" fmla="*/ 7752263 w 7753508"/>
              <a:gd name="connsiteY28" fmla="*/ 1549521 h 6859878"/>
              <a:gd name="connsiteX29" fmla="*/ 7582120 w 7753508"/>
              <a:gd name="connsiteY29" fmla="*/ 1715944 h 6859878"/>
              <a:gd name="connsiteX30" fmla="*/ 3359416 w 7753508"/>
              <a:gd name="connsiteY30" fmla="*/ 5088110 h 6859878"/>
              <a:gd name="connsiteX31" fmla="*/ 1708047 w 7753508"/>
              <a:gd name="connsiteY31" fmla="*/ 4903176 h 6859878"/>
              <a:gd name="connsiteX32" fmla="*/ 1892981 w 7753508"/>
              <a:gd name="connsiteY32" fmla="*/ 3251807 h 6859878"/>
              <a:gd name="connsiteX33" fmla="*/ 3109638 w 7753508"/>
              <a:gd name="connsiteY33" fmla="*/ 0 h 6859878"/>
              <a:gd name="connsiteX34" fmla="*/ 5585687 w 7753508"/>
              <a:gd name="connsiteY34" fmla="*/ 0 h 6859878"/>
              <a:gd name="connsiteX35" fmla="*/ 2759351 w 7753508"/>
              <a:gd name="connsiteY35" fmla="*/ 2257056 h 6859878"/>
              <a:gd name="connsiteX36" fmla="*/ 1673588 w 7753508"/>
              <a:gd name="connsiteY36" fmla="*/ 2135462 h 6859878"/>
              <a:gd name="connsiteX37" fmla="*/ 1795181 w 7753508"/>
              <a:gd name="connsiteY37" fmla="*/ 1049700 h 6859878"/>
              <a:gd name="connsiteX38" fmla="*/ 1387012 w 7753508"/>
              <a:gd name="connsiteY38" fmla="*/ 0 h 6859878"/>
              <a:gd name="connsiteX39" fmla="*/ 2822504 w 7753508"/>
              <a:gd name="connsiteY39" fmla="*/ 0 h 6859878"/>
              <a:gd name="connsiteX40" fmla="*/ 2035876 w 7753508"/>
              <a:gd name="connsiteY40" fmla="*/ 628186 h 6859878"/>
              <a:gd name="connsiteX41" fmla="*/ 1394851 w 7753508"/>
              <a:gd name="connsiteY41" fmla="*/ 556398 h 6859878"/>
              <a:gd name="connsiteX42" fmla="*/ 1350276 w 7753508"/>
              <a:gd name="connsiteY42" fmla="*/ 54168 h 68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53508" h="6859878">
                <a:moveTo>
                  <a:pt x="4615411" y="4565478"/>
                </a:moveTo>
                <a:cubicBezTo>
                  <a:pt x="4963349" y="4565478"/>
                  <a:pt x="5245411" y="4847539"/>
                  <a:pt x="5245410" y="5195479"/>
                </a:cubicBezTo>
                <a:cubicBezTo>
                  <a:pt x="5245410" y="5543419"/>
                  <a:pt x="4963350" y="5825480"/>
                  <a:pt x="4615411" y="5825480"/>
                </a:cubicBezTo>
                <a:cubicBezTo>
                  <a:pt x="4267472" y="5825480"/>
                  <a:pt x="3985411" y="5543419"/>
                  <a:pt x="3985411" y="5195479"/>
                </a:cubicBezTo>
                <a:cubicBezTo>
                  <a:pt x="3985411" y="4847539"/>
                  <a:pt x="4267472" y="4565478"/>
                  <a:pt x="4615411" y="4565478"/>
                </a:cubicBezTo>
                <a:close/>
                <a:moveTo>
                  <a:pt x="7753508" y="3825947"/>
                </a:moveTo>
                <a:lnTo>
                  <a:pt x="7753508" y="4993339"/>
                </a:lnTo>
                <a:lnTo>
                  <a:pt x="5541054" y="6760161"/>
                </a:lnTo>
                <a:cubicBezTo>
                  <a:pt x="5344216" y="6917351"/>
                  <a:pt x="5057220" y="6885211"/>
                  <a:pt x="4900029" y="6688374"/>
                </a:cubicBezTo>
                <a:cubicBezTo>
                  <a:pt x="4742839" y="6491537"/>
                  <a:pt x="4774979" y="6204540"/>
                  <a:pt x="4971817" y="6047350"/>
                </a:cubicBezTo>
                <a:close/>
                <a:moveTo>
                  <a:pt x="7753508" y="1759187"/>
                </a:moveTo>
                <a:lnTo>
                  <a:pt x="7753508" y="3527021"/>
                </a:lnTo>
                <a:lnTo>
                  <a:pt x="6261427" y="4718567"/>
                </a:lnTo>
                <a:cubicBezTo>
                  <a:pt x="5963347" y="4956607"/>
                  <a:pt x="5528734" y="4907936"/>
                  <a:pt x="5290695" y="4609856"/>
                </a:cubicBezTo>
                <a:lnTo>
                  <a:pt x="5290696" y="4609856"/>
                </a:lnTo>
                <a:cubicBezTo>
                  <a:pt x="5052656" y="4311776"/>
                  <a:pt x="5101326" y="3877165"/>
                  <a:pt x="5399407" y="3639124"/>
                </a:cubicBezTo>
                <a:close/>
                <a:moveTo>
                  <a:pt x="840087" y="523830"/>
                </a:moveTo>
                <a:cubicBezTo>
                  <a:pt x="986040" y="512170"/>
                  <a:pt x="1134988" y="570859"/>
                  <a:pt x="1233233" y="693882"/>
                </a:cubicBezTo>
                <a:cubicBezTo>
                  <a:pt x="1390423" y="890719"/>
                  <a:pt x="1358282" y="1177716"/>
                  <a:pt x="1161445" y="1334906"/>
                </a:cubicBezTo>
                <a:lnTo>
                  <a:pt x="740742" y="1670872"/>
                </a:lnTo>
                <a:cubicBezTo>
                  <a:pt x="543905" y="1828061"/>
                  <a:pt x="256908" y="1795921"/>
                  <a:pt x="99718" y="1599084"/>
                </a:cubicBezTo>
                <a:cubicBezTo>
                  <a:pt x="-57472" y="1402247"/>
                  <a:pt x="-25332" y="1115250"/>
                  <a:pt x="171505" y="958060"/>
                </a:cubicBezTo>
                <a:lnTo>
                  <a:pt x="592208" y="622095"/>
                </a:lnTo>
                <a:cubicBezTo>
                  <a:pt x="666023" y="563148"/>
                  <a:pt x="752515" y="530827"/>
                  <a:pt x="840087" y="523830"/>
                </a:cubicBezTo>
                <a:close/>
                <a:moveTo>
                  <a:pt x="5964966" y="0"/>
                </a:moveTo>
                <a:lnTo>
                  <a:pt x="7709195" y="0"/>
                </a:lnTo>
                <a:lnTo>
                  <a:pt x="7753508" y="49456"/>
                </a:lnTo>
                <a:lnTo>
                  <a:pt x="7753508" y="1547686"/>
                </a:lnTo>
                <a:lnTo>
                  <a:pt x="7752263" y="1549521"/>
                </a:lnTo>
                <a:cubicBezTo>
                  <a:pt x="7702261" y="1609483"/>
                  <a:pt x="7645505" y="1665326"/>
                  <a:pt x="7582120" y="1715944"/>
                </a:cubicBezTo>
                <a:lnTo>
                  <a:pt x="3359416" y="5088110"/>
                </a:lnTo>
                <a:cubicBezTo>
                  <a:pt x="2852335" y="5493055"/>
                  <a:pt x="2112991" y="5410257"/>
                  <a:pt x="1708047" y="4903176"/>
                </a:cubicBezTo>
                <a:cubicBezTo>
                  <a:pt x="1303101" y="4396095"/>
                  <a:pt x="1385899" y="3656751"/>
                  <a:pt x="1892981" y="3251807"/>
                </a:cubicBezTo>
                <a:close/>
                <a:moveTo>
                  <a:pt x="3109638" y="0"/>
                </a:moveTo>
                <a:lnTo>
                  <a:pt x="5585687" y="0"/>
                </a:lnTo>
                <a:lnTo>
                  <a:pt x="2759351" y="2257056"/>
                </a:lnTo>
                <a:cubicBezTo>
                  <a:pt x="2425949" y="2523304"/>
                  <a:pt x="1939837" y="2468865"/>
                  <a:pt x="1673588" y="2135462"/>
                </a:cubicBezTo>
                <a:cubicBezTo>
                  <a:pt x="1407339" y="1802061"/>
                  <a:pt x="1461778" y="1315948"/>
                  <a:pt x="1795181" y="1049700"/>
                </a:cubicBezTo>
                <a:close/>
                <a:moveTo>
                  <a:pt x="1387012" y="0"/>
                </a:moveTo>
                <a:lnTo>
                  <a:pt x="2822504" y="0"/>
                </a:lnTo>
                <a:lnTo>
                  <a:pt x="2035876" y="628186"/>
                </a:lnTo>
                <a:cubicBezTo>
                  <a:pt x="1839038" y="785376"/>
                  <a:pt x="1552041" y="753236"/>
                  <a:pt x="1394851" y="556398"/>
                </a:cubicBezTo>
                <a:cubicBezTo>
                  <a:pt x="1276959" y="408771"/>
                  <a:pt x="1265564" y="210427"/>
                  <a:pt x="1350276" y="54168"/>
                </a:cubicBezTo>
                <a:close/>
              </a:path>
            </a:pathLst>
          </a:custGeom>
          <a:effectLst>
            <a:innerShdw blurRad="165100" dist="152400" dir="16200000">
              <a:prstClr val="black"/>
            </a:innerShdw>
          </a:effectLst>
        </p:spPr>
      </p:pic>
      <p:sp>
        <p:nvSpPr>
          <p:cNvPr id="3" name="Foliennummernplatzhalter 2">
            <a:extLst>
              <a:ext uri="{FF2B5EF4-FFF2-40B4-BE49-F238E27FC236}">
                <a16:creationId xmlns:a16="http://schemas.microsoft.com/office/drawing/2014/main" id="{D0C54BA5-89A7-3DD5-1387-50B0C27D7989}"/>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857995DA-8B72-4572-BCDF-0BE728073BE1}" type="slidenum">
              <a:rPr lang="en-US">
                <a:solidFill>
                  <a:srgbClr val="FFFFFF"/>
                </a:solidFill>
              </a:rPr>
              <a:pPr>
                <a:spcAft>
                  <a:spcPts val="600"/>
                </a:spcAft>
              </a:pPr>
              <a:t>41</a:t>
            </a:fld>
            <a:endParaRPr lang="en-US">
              <a:solidFill>
                <a:srgbClr val="FFFFFF"/>
              </a:solidFill>
            </a:endParaRPr>
          </a:p>
        </p:txBody>
      </p:sp>
      <p:sp>
        <p:nvSpPr>
          <p:cNvPr id="4" name="Textfeld 3">
            <a:extLst>
              <a:ext uri="{FF2B5EF4-FFF2-40B4-BE49-F238E27FC236}">
                <a16:creationId xmlns:a16="http://schemas.microsoft.com/office/drawing/2014/main" id="{02EB1983-D598-B37D-0866-EEA4C6008EFC}"/>
              </a:ext>
            </a:extLst>
          </p:cNvPr>
          <p:cNvSpPr txBox="1"/>
          <p:nvPr/>
        </p:nvSpPr>
        <p:spPr>
          <a:xfrm>
            <a:off x="333038" y="2279759"/>
            <a:ext cx="5239117" cy="1631216"/>
          </a:xfrm>
          <a:prstGeom prst="rect">
            <a:avLst/>
          </a:prstGeom>
          <a:noFill/>
        </p:spPr>
        <p:txBody>
          <a:bodyPr wrap="square" rtlCol="0">
            <a:spAutoFit/>
          </a:bodyPr>
          <a:lstStyle/>
          <a:p>
            <a:r>
              <a:rPr lang="de-DE" sz="10000" b="1" dirty="0">
                <a:solidFill>
                  <a:schemeClr val="bg1"/>
                </a:solidFill>
                <a:latin typeface="Montserrat" panose="00000500000000000000" pitchFamily="2" charset="0"/>
              </a:rPr>
              <a:t>Danke</a:t>
            </a:r>
          </a:p>
        </p:txBody>
      </p:sp>
      <p:sp>
        <p:nvSpPr>
          <p:cNvPr id="5" name="Rechteck 4">
            <a:extLst>
              <a:ext uri="{FF2B5EF4-FFF2-40B4-BE49-F238E27FC236}">
                <a16:creationId xmlns:a16="http://schemas.microsoft.com/office/drawing/2014/main" id="{A621FE5D-1F63-B3F8-5443-6B9D41888FB0}"/>
              </a:ext>
            </a:extLst>
          </p:cNvPr>
          <p:cNvSpPr/>
          <p:nvPr/>
        </p:nvSpPr>
        <p:spPr>
          <a:xfrm>
            <a:off x="-1119" y="3818964"/>
            <a:ext cx="5466003" cy="279699"/>
          </a:xfrm>
          <a:prstGeom prst="rect">
            <a:avLst/>
          </a:prstGeom>
          <a:solidFill>
            <a:srgbClr val="F38815">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94558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hteck 141">
            <a:extLst>
              <a:ext uri="{FF2B5EF4-FFF2-40B4-BE49-F238E27FC236}">
                <a16:creationId xmlns:a16="http://schemas.microsoft.com/office/drawing/2014/main" id="{97D261DC-7A05-9385-E9D2-91EBD4EBB486}"/>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 name="Group 1">
            <a:extLst>
              <a:ext uri="{FF2B5EF4-FFF2-40B4-BE49-F238E27FC236}">
                <a16:creationId xmlns:a16="http://schemas.microsoft.com/office/drawing/2014/main" id="{10DA1881-27B1-4C95-8F2C-B629288CAF60}"/>
              </a:ext>
            </a:extLst>
          </p:cNvPr>
          <p:cNvGrpSpPr/>
          <p:nvPr/>
        </p:nvGrpSpPr>
        <p:grpSpPr>
          <a:xfrm>
            <a:off x="584200" y="401990"/>
            <a:ext cx="8306636" cy="5960733"/>
            <a:chOff x="5657850" y="2087230"/>
            <a:chExt cx="4257675" cy="3232151"/>
          </a:xfrm>
          <a:solidFill>
            <a:schemeClr val="bg1">
              <a:lumMod val="75000"/>
            </a:schemeClr>
          </a:solidFill>
        </p:grpSpPr>
        <p:sp>
          <p:nvSpPr>
            <p:cNvPr id="3" name="Freeform 5">
              <a:extLst>
                <a:ext uri="{FF2B5EF4-FFF2-40B4-BE49-F238E27FC236}">
                  <a16:creationId xmlns:a16="http://schemas.microsoft.com/office/drawing/2014/main" id="{7E26C7B2-7A03-424E-ACEA-D3BBA063FB53}"/>
                </a:ext>
              </a:extLst>
            </p:cNvPr>
            <p:cNvSpPr>
              <a:spLocks/>
            </p:cNvSpPr>
            <p:nvPr/>
          </p:nvSpPr>
          <p:spPr bwMode="auto">
            <a:xfrm>
              <a:off x="9066213" y="2087230"/>
              <a:ext cx="165100" cy="63500"/>
            </a:xfrm>
            <a:custGeom>
              <a:avLst/>
              <a:gdLst>
                <a:gd name="T0" fmla="*/ 0 w 104"/>
                <a:gd name="T1" fmla="*/ 40 h 40"/>
                <a:gd name="T2" fmla="*/ 7 w 104"/>
                <a:gd name="T3" fmla="*/ 37 h 40"/>
                <a:gd name="T4" fmla="*/ 7 w 104"/>
                <a:gd name="T5" fmla="*/ 31 h 40"/>
                <a:gd name="T6" fmla="*/ 10 w 104"/>
                <a:gd name="T7" fmla="*/ 25 h 40"/>
                <a:gd name="T8" fmla="*/ 19 w 104"/>
                <a:gd name="T9" fmla="*/ 31 h 40"/>
                <a:gd name="T10" fmla="*/ 37 w 104"/>
                <a:gd name="T11" fmla="*/ 25 h 40"/>
                <a:gd name="T12" fmla="*/ 46 w 104"/>
                <a:gd name="T13" fmla="*/ 25 h 40"/>
                <a:gd name="T14" fmla="*/ 49 w 104"/>
                <a:gd name="T15" fmla="*/ 25 h 40"/>
                <a:gd name="T16" fmla="*/ 55 w 104"/>
                <a:gd name="T17" fmla="*/ 25 h 40"/>
                <a:gd name="T18" fmla="*/ 65 w 104"/>
                <a:gd name="T19" fmla="*/ 25 h 40"/>
                <a:gd name="T20" fmla="*/ 77 w 104"/>
                <a:gd name="T21" fmla="*/ 18 h 40"/>
                <a:gd name="T22" fmla="*/ 86 w 104"/>
                <a:gd name="T23" fmla="*/ 18 h 40"/>
                <a:gd name="T24" fmla="*/ 89 w 104"/>
                <a:gd name="T25" fmla="*/ 25 h 40"/>
                <a:gd name="T26" fmla="*/ 95 w 104"/>
                <a:gd name="T27" fmla="*/ 31 h 40"/>
                <a:gd name="T28" fmla="*/ 104 w 104"/>
                <a:gd name="T29" fmla="*/ 37 h 40"/>
                <a:gd name="T30" fmla="*/ 104 w 104"/>
                <a:gd name="T31" fmla="*/ 31 h 40"/>
                <a:gd name="T32" fmla="*/ 101 w 104"/>
                <a:gd name="T33" fmla="*/ 18 h 40"/>
                <a:gd name="T34" fmla="*/ 104 w 104"/>
                <a:gd name="T35" fmla="*/ 15 h 40"/>
                <a:gd name="T36" fmla="*/ 101 w 104"/>
                <a:gd name="T37" fmla="*/ 9 h 40"/>
                <a:gd name="T38" fmla="*/ 95 w 104"/>
                <a:gd name="T39" fmla="*/ 9 h 40"/>
                <a:gd name="T40" fmla="*/ 89 w 104"/>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40">
                  <a:moveTo>
                    <a:pt x="0" y="40"/>
                  </a:moveTo>
                  <a:lnTo>
                    <a:pt x="7" y="37"/>
                  </a:lnTo>
                  <a:lnTo>
                    <a:pt x="7" y="31"/>
                  </a:lnTo>
                  <a:lnTo>
                    <a:pt x="10" y="25"/>
                  </a:lnTo>
                  <a:lnTo>
                    <a:pt x="19" y="31"/>
                  </a:lnTo>
                  <a:lnTo>
                    <a:pt x="37" y="25"/>
                  </a:lnTo>
                  <a:lnTo>
                    <a:pt x="46" y="25"/>
                  </a:lnTo>
                  <a:lnTo>
                    <a:pt x="49" y="25"/>
                  </a:lnTo>
                  <a:lnTo>
                    <a:pt x="55" y="25"/>
                  </a:lnTo>
                  <a:lnTo>
                    <a:pt x="65" y="25"/>
                  </a:lnTo>
                  <a:lnTo>
                    <a:pt x="77" y="18"/>
                  </a:lnTo>
                  <a:lnTo>
                    <a:pt x="86" y="18"/>
                  </a:lnTo>
                  <a:lnTo>
                    <a:pt x="89" y="25"/>
                  </a:lnTo>
                  <a:lnTo>
                    <a:pt x="95" y="31"/>
                  </a:lnTo>
                  <a:lnTo>
                    <a:pt x="104" y="37"/>
                  </a:lnTo>
                  <a:lnTo>
                    <a:pt x="104" y="31"/>
                  </a:lnTo>
                  <a:lnTo>
                    <a:pt x="101" y="18"/>
                  </a:lnTo>
                  <a:lnTo>
                    <a:pt x="104" y="15"/>
                  </a:lnTo>
                  <a:lnTo>
                    <a:pt x="101" y="9"/>
                  </a:lnTo>
                  <a:lnTo>
                    <a:pt x="95" y="9"/>
                  </a:lnTo>
                  <a:lnTo>
                    <a:pt x="89" y="0"/>
                  </a:lnTo>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 name="Freeform 6">
              <a:extLst>
                <a:ext uri="{FF2B5EF4-FFF2-40B4-BE49-F238E27FC236}">
                  <a16:creationId xmlns:a16="http://schemas.microsoft.com/office/drawing/2014/main" id="{B4D67238-F1A9-400B-9E88-DCAA5A7E9640}"/>
                </a:ext>
              </a:extLst>
            </p:cNvPr>
            <p:cNvSpPr>
              <a:spLocks/>
            </p:cNvSpPr>
            <p:nvPr/>
          </p:nvSpPr>
          <p:spPr bwMode="auto">
            <a:xfrm>
              <a:off x="9066213" y="2087230"/>
              <a:ext cx="165100" cy="63500"/>
            </a:xfrm>
            <a:custGeom>
              <a:avLst/>
              <a:gdLst>
                <a:gd name="T0" fmla="*/ 0 w 104"/>
                <a:gd name="T1" fmla="*/ 40 h 40"/>
                <a:gd name="T2" fmla="*/ 7 w 104"/>
                <a:gd name="T3" fmla="*/ 37 h 40"/>
                <a:gd name="T4" fmla="*/ 7 w 104"/>
                <a:gd name="T5" fmla="*/ 31 h 40"/>
                <a:gd name="T6" fmla="*/ 10 w 104"/>
                <a:gd name="T7" fmla="*/ 25 h 40"/>
                <a:gd name="T8" fmla="*/ 19 w 104"/>
                <a:gd name="T9" fmla="*/ 31 h 40"/>
                <a:gd name="T10" fmla="*/ 37 w 104"/>
                <a:gd name="T11" fmla="*/ 25 h 40"/>
                <a:gd name="T12" fmla="*/ 46 w 104"/>
                <a:gd name="T13" fmla="*/ 25 h 40"/>
                <a:gd name="T14" fmla="*/ 49 w 104"/>
                <a:gd name="T15" fmla="*/ 25 h 40"/>
                <a:gd name="T16" fmla="*/ 55 w 104"/>
                <a:gd name="T17" fmla="*/ 25 h 40"/>
                <a:gd name="T18" fmla="*/ 65 w 104"/>
                <a:gd name="T19" fmla="*/ 25 h 40"/>
                <a:gd name="T20" fmla="*/ 77 w 104"/>
                <a:gd name="T21" fmla="*/ 18 h 40"/>
                <a:gd name="T22" fmla="*/ 86 w 104"/>
                <a:gd name="T23" fmla="*/ 18 h 40"/>
                <a:gd name="T24" fmla="*/ 89 w 104"/>
                <a:gd name="T25" fmla="*/ 25 h 40"/>
                <a:gd name="T26" fmla="*/ 95 w 104"/>
                <a:gd name="T27" fmla="*/ 31 h 40"/>
                <a:gd name="T28" fmla="*/ 104 w 104"/>
                <a:gd name="T29" fmla="*/ 37 h 40"/>
                <a:gd name="T30" fmla="*/ 104 w 104"/>
                <a:gd name="T31" fmla="*/ 31 h 40"/>
                <a:gd name="T32" fmla="*/ 101 w 104"/>
                <a:gd name="T33" fmla="*/ 18 h 40"/>
                <a:gd name="T34" fmla="*/ 104 w 104"/>
                <a:gd name="T35" fmla="*/ 15 h 40"/>
                <a:gd name="T36" fmla="*/ 101 w 104"/>
                <a:gd name="T37" fmla="*/ 9 h 40"/>
                <a:gd name="T38" fmla="*/ 95 w 104"/>
                <a:gd name="T39" fmla="*/ 9 h 40"/>
                <a:gd name="T40" fmla="*/ 89 w 104"/>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40">
                  <a:moveTo>
                    <a:pt x="0" y="40"/>
                  </a:moveTo>
                  <a:lnTo>
                    <a:pt x="7" y="37"/>
                  </a:lnTo>
                  <a:lnTo>
                    <a:pt x="7" y="31"/>
                  </a:lnTo>
                  <a:lnTo>
                    <a:pt x="10" y="25"/>
                  </a:lnTo>
                  <a:lnTo>
                    <a:pt x="19" y="31"/>
                  </a:lnTo>
                  <a:lnTo>
                    <a:pt x="37" y="25"/>
                  </a:lnTo>
                  <a:lnTo>
                    <a:pt x="46" y="25"/>
                  </a:lnTo>
                  <a:lnTo>
                    <a:pt x="49" y="25"/>
                  </a:lnTo>
                  <a:lnTo>
                    <a:pt x="55" y="25"/>
                  </a:lnTo>
                  <a:lnTo>
                    <a:pt x="65" y="25"/>
                  </a:lnTo>
                  <a:lnTo>
                    <a:pt x="77" y="18"/>
                  </a:lnTo>
                  <a:lnTo>
                    <a:pt x="86" y="18"/>
                  </a:lnTo>
                  <a:lnTo>
                    <a:pt x="89" y="25"/>
                  </a:lnTo>
                  <a:lnTo>
                    <a:pt x="95" y="31"/>
                  </a:lnTo>
                  <a:lnTo>
                    <a:pt x="104" y="37"/>
                  </a:lnTo>
                  <a:lnTo>
                    <a:pt x="104" y="31"/>
                  </a:lnTo>
                  <a:lnTo>
                    <a:pt x="101" y="18"/>
                  </a:lnTo>
                  <a:lnTo>
                    <a:pt x="104" y="15"/>
                  </a:lnTo>
                  <a:lnTo>
                    <a:pt x="101" y="9"/>
                  </a:lnTo>
                  <a:lnTo>
                    <a:pt x="95" y="9"/>
                  </a:lnTo>
                  <a:lnTo>
                    <a:pt x="89" y="0"/>
                  </a:lnTo>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74BA0D1D-2949-49DF-81FC-5644FDC71987}"/>
                </a:ext>
              </a:extLst>
            </p:cNvPr>
            <p:cNvSpPr>
              <a:spLocks/>
            </p:cNvSpPr>
            <p:nvPr/>
          </p:nvSpPr>
          <p:spPr bwMode="auto">
            <a:xfrm>
              <a:off x="9794875" y="3314368"/>
              <a:ext cx="42863" cy="146050"/>
            </a:xfrm>
            <a:custGeom>
              <a:avLst/>
              <a:gdLst>
                <a:gd name="T0" fmla="*/ 0 w 27"/>
                <a:gd name="T1" fmla="*/ 92 h 92"/>
                <a:gd name="T2" fmla="*/ 9 w 27"/>
                <a:gd name="T3" fmla="*/ 80 h 92"/>
                <a:gd name="T4" fmla="*/ 15 w 27"/>
                <a:gd name="T5" fmla="*/ 80 h 92"/>
                <a:gd name="T6" fmla="*/ 18 w 27"/>
                <a:gd name="T7" fmla="*/ 71 h 92"/>
                <a:gd name="T8" fmla="*/ 24 w 27"/>
                <a:gd name="T9" fmla="*/ 65 h 92"/>
                <a:gd name="T10" fmla="*/ 24 w 27"/>
                <a:gd name="T11" fmla="*/ 56 h 92"/>
                <a:gd name="T12" fmla="*/ 18 w 27"/>
                <a:gd name="T13" fmla="*/ 52 h 92"/>
                <a:gd name="T14" fmla="*/ 18 w 27"/>
                <a:gd name="T15" fmla="*/ 46 h 92"/>
                <a:gd name="T16" fmla="*/ 15 w 27"/>
                <a:gd name="T17" fmla="*/ 52 h 92"/>
                <a:gd name="T18" fmla="*/ 9 w 27"/>
                <a:gd name="T19" fmla="*/ 46 h 92"/>
                <a:gd name="T20" fmla="*/ 3 w 27"/>
                <a:gd name="T21" fmla="*/ 40 h 92"/>
                <a:gd name="T22" fmla="*/ 0 w 27"/>
                <a:gd name="T23" fmla="*/ 40 h 92"/>
                <a:gd name="T24" fmla="*/ 0 w 27"/>
                <a:gd name="T25" fmla="*/ 25 h 92"/>
                <a:gd name="T26" fmla="*/ 9 w 27"/>
                <a:gd name="T27" fmla="*/ 22 h 92"/>
                <a:gd name="T28" fmla="*/ 18 w 27"/>
                <a:gd name="T29" fmla="*/ 22 h 92"/>
                <a:gd name="T30" fmla="*/ 24 w 27"/>
                <a:gd name="T31" fmla="*/ 13 h 92"/>
                <a:gd name="T32" fmla="*/ 27 w 27"/>
                <a:gd name="T33" fmla="*/ 13 h 92"/>
                <a:gd name="T34" fmla="*/ 27 w 27"/>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92">
                  <a:moveTo>
                    <a:pt x="0" y="92"/>
                  </a:moveTo>
                  <a:lnTo>
                    <a:pt x="9" y="80"/>
                  </a:lnTo>
                  <a:lnTo>
                    <a:pt x="15" y="80"/>
                  </a:lnTo>
                  <a:lnTo>
                    <a:pt x="18" y="71"/>
                  </a:lnTo>
                  <a:lnTo>
                    <a:pt x="24" y="65"/>
                  </a:lnTo>
                  <a:lnTo>
                    <a:pt x="24" y="56"/>
                  </a:lnTo>
                  <a:lnTo>
                    <a:pt x="18" y="52"/>
                  </a:lnTo>
                  <a:lnTo>
                    <a:pt x="18" y="46"/>
                  </a:lnTo>
                  <a:lnTo>
                    <a:pt x="15" y="52"/>
                  </a:lnTo>
                  <a:lnTo>
                    <a:pt x="9" y="46"/>
                  </a:lnTo>
                  <a:lnTo>
                    <a:pt x="3" y="40"/>
                  </a:lnTo>
                  <a:lnTo>
                    <a:pt x="0" y="40"/>
                  </a:lnTo>
                  <a:lnTo>
                    <a:pt x="0" y="25"/>
                  </a:lnTo>
                  <a:lnTo>
                    <a:pt x="9" y="22"/>
                  </a:lnTo>
                  <a:lnTo>
                    <a:pt x="18" y="22"/>
                  </a:lnTo>
                  <a:lnTo>
                    <a:pt x="24" y="13"/>
                  </a:lnTo>
                  <a:lnTo>
                    <a:pt x="27" y="13"/>
                  </a:lnTo>
                  <a:lnTo>
                    <a:pt x="27" y="0"/>
                  </a:lnTo>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8">
              <a:extLst>
                <a:ext uri="{FF2B5EF4-FFF2-40B4-BE49-F238E27FC236}">
                  <a16:creationId xmlns:a16="http://schemas.microsoft.com/office/drawing/2014/main" id="{9649153B-0202-488A-8C75-3E76D2A78CF0}"/>
                </a:ext>
              </a:extLst>
            </p:cNvPr>
            <p:cNvSpPr>
              <a:spLocks/>
            </p:cNvSpPr>
            <p:nvPr/>
          </p:nvSpPr>
          <p:spPr bwMode="auto">
            <a:xfrm>
              <a:off x="9794875" y="3314368"/>
              <a:ext cx="42863" cy="146050"/>
            </a:xfrm>
            <a:custGeom>
              <a:avLst/>
              <a:gdLst>
                <a:gd name="T0" fmla="*/ 0 w 27"/>
                <a:gd name="T1" fmla="*/ 92 h 92"/>
                <a:gd name="T2" fmla="*/ 9 w 27"/>
                <a:gd name="T3" fmla="*/ 80 h 92"/>
                <a:gd name="T4" fmla="*/ 15 w 27"/>
                <a:gd name="T5" fmla="*/ 80 h 92"/>
                <a:gd name="T6" fmla="*/ 18 w 27"/>
                <a:gd name="T7" fmla="*/ 71 h 92"/>
                <a:gd name="T8" fmla="*/ 24 w 27"/>
                <a:gd name="T9" fmla="*/ 65 h 92"/>
                <a:gd name="T10" fmla="*/ 24 w 27"/>
                <a:gd name="T11" fmla="*/ 56 h 92"/>
                <a:gd name="T12" fmla="*/ 18 w 27"/>
                <a:gd name="T13" fmla="*/ 52 h 92"/>
                <a:gd name="T14" fmla="*/ 18 w 27"/>
                <a:gd name="T15" fmla="*/ 46 h 92"/>
                <a:gd name="T16" fmla="*/ 15 w 27"/>
                <a:gd name="T17" fmla="*/ 52 h 92"/>
                <a:gd name="T18" fmla="*/ 9 w 27"/>
                <a:gd name="T19" fmla="*/ 46 h 92"/>
                <a:gd name="T20" fmla="*/ 3 w 27"/>
                <a:gd name="T21" fmla="*/ 40 h 92"/>
                <a:gd name="T22" fmla="*/ 0 w 27"/>
                <a:gd name="T23" fmla="*/ 40 h 92"/>
                <a:gd name="T24" fmla="*/ 0 w 27"/>
                <a:gd name="T25" fmla="*/ 25 h 92"/>
                <a:gd name="T26" fmla="*/ 9 w 27"/>
                <a:gd name="T27" fmla="*/ 22 h 92"/>
                <a:gd name="T28" fmla="*/ 18 w 27"/>
                <a:gd name="T29" fmla="*/ 22 h 92"/>
                <a:gd name="T30" fmla="*/ 24 w 27"/>
                <a:gd name="T31" fmla="*/ 13 h 92"/>
                <a:gd name="T32" fmla="*/ 27 w 27"/>
                <a:gd name="T33" fmla="*/ 13 h 92"/>
                <a:gd name="T34" fmla="*/ 27 w 27"/>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92">
                  <a:moveTo>
                    <a:pt x="0" y="92"/>
                  </a:moveTo>
                  <a:lnTo>
                    <a:pt x="9" y="80"/>
                  </a:lnTo>
                  <a:lnTo>
                    <a:pt x="15" y="80"/>
                  </a:lnTo>
                  <a:lnTo>
                    <a:pt x="18" y="71"/>
                  </a:lnTo>
                  <a:lnTo>
                    <a:pt x="24" y="65"/>
                  </a:lnTo>
                  <a:lnTo>
                    <a:pt x="24" y="56"/>
                  </a:lnTo>
                  <a:lnTo>
                    <a:pt x="18" y="52"/>
                  </a:lnTo>
                  <a:lnTo>
                    <a:pt x="18" y="46"/>
                  </a:lnTo>
                  <a:lnTo>
                    <a:pt x="15" y="52"/>
                  </a:lnTo>
                  <a:lnTo>
                    <a:pt x="9" y="46"/>
                  </a:lnTo>
                  <a:lnTo>
                    <a:pt x="3" y="40"/>
                  </a:lnTo>
                  <a:lnTo>
                    <a:pt x="0" y="40"/>
                  </a:lnTo>
                  <a:lnTo>
                    <a:pt x="0" y="25"/>
                  </a:lnTo>
                  <a:lnTo>
                    <a:pt x="9" y="22"/>
                  </a:lnTo>
                  <a:lnTo>
                    <a:pt x="18" y="22"/>
                  </a:lnTo>
                  <a:lnTo>
                    <a:pt x="24" y="13"/>
                  </a:lnTo>
                  <a:lnTo>
                    <a:pt x="27" y="13"/>
                  </a:lnTo>
                  <a:lnTo>
                    <a:pt x="27" y="0"/>
                  </a:lnTo>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9">
              <a:extLst>
                <a:ext uri="{FF2B5EF4-FFF2-40B4-BE49-F238E27FC236}">
                  <a16:creationId xmlns:a16="http://schemas.microsoft.com/office/drawing/2014/main" id="{A67A959A-5EE8-4952-89F7-83F582783BD4}"/>
                </a:ext>
              </a:extLst>
            </p:cNvPr>
            <p:cNvSpPr>
              <a:spLocks/>
            </p:cNvSpPr>
            <p:nvPr/>
          </p:nvSpPr>
          <p:spPr bwMode="auto">
            <a:xfrm>
              <a:off x="8485188" y="4420855"/>
              <a:ext cx="252413" cy="150813"/>
            </a:xfrm>
            <a:custGeom>
              <a:avLst/>
              <a:gdLst>
                <a:gd name="T0" fmla="*/ 0 w 159"/>
                <a:gd name="T1" fmla="*/ 43 h 95"/>
                <a:gd name="T2" fmla="*/ 9 w 159"/>
                <a:gd name="T3" fmla="*/ 34 h 95"/>
                <a:gd name="T4" fmla="*/ 24 w 159"/>
                <a:gd name="T5" fmla="*/ 28 h 95"/>
                <a:gd name="T6" fmla="*/ 34 w 159"/>
                <a:gd name="T7" fmla="*/ 19 h 95"/>
                <a:gd name="T8" fmla="*/ 40 w 159"/>
                <a:gd name="T9" fmla="*/ 10 h 95"/>
                <a:gd name="T10" fmla="*/ 43 w 159"/>
                <a:gd name="T11" fmla="*/ 0 h 95"/>
                <a:gd name="T12" fmla="*/ 49 w 159"/>
                <a:gd name="T13" fmla="*/ 4 h 95"/>
                <a:gd name="T14" fmla="*/ 55 w 159"/>
                <a:gd name="T15" fmla="*/ 16 h 95"/>
                <a:gd name="T16" fmla="*/ 61 w 159"/>
                <a:gd name="T17" fmla="*/ 0 h 95"/>
                <a:gd name="T18" fmla="*/ 73 w 159"/>
                <a:gd name="T19" fmla="*/ 10 h 95"/>
                <a:gd name="T20" fmla="*/ 73 w 159"/>
                <a:gd name="T21" fmla="*/ 19 h 95"/>
                <a:gd name="T22" fmla="*/ 82 w 159"/>
                <a:gd name="T23" fmla="*/ 19 h 95"/>
                <a:gd name="T24" fmla="*/ 89 w 159"/>
                <a:gd name="T25" fmla="*/ 28 h 95"/>
                <a:gd name="T26" fmla="*/ 104 w 159"/>
                <a:gd name="T27" fmla="*/ 28 h 95"/>
                <a:gd name="T28" fmla="*/ 122 w 159"/>
                <a:gd name="T29" fmla="*/ 34 h 95"/>
                <a:gd name="T30" fmla="*/ 131 w 159"/>
                <a:gd name="T31" fmla="*/ 25 h 95"/>
                <a:gd name="T32" fmla="*/ 153 w 159"/>
                <a:gd name="T33" fmla="*/ 19 h 95"/>
                <a:gd name="T34" fmla="*/ 159 w 159"/>
                <a:gd name="T35" fmla="*/ 25 h 95"/>
                <a:gd name="T36" fmla="*/ 153 w 159"/>
                <a:gd name="T37" fmla="*/ 28 h 95"/>
                <a:gd name="T38" fmla="*/ 159 w 159"/>
                <a:gd name="T39" fmla="*/ 40 h 95"/>
                <a:gd name="T40" fmla="*/ 137 w 159"/>
                <a:gd name="T41" fmla="*/ 43 h 95"/>
                <a:gd name="T42" fmla="*/ 128 w 159"/>
                <a:gd name="T43" fmla="*/ 40 h 95"/>
                <a:gd name="T44" fmla="*/ 107 w 159"/>
                <a:gd name="T45" fmla="*/ 49 h 95"/>
                <a:gd name="T46" fmla="*/ 104 w 159"/>
                <a:gd name="T47" fmla="*/ 68 h 95"/>
                <a:gd name="T48" fmla="*/ 98 w 159"/>
                <a:gd name="T49" fmla="*/ 59 h 95"/>
                <a:gd name="T50" fmla="*/ 82 w 159"/>
                <a:gd name="T51" fmla="*/ 68 h 95"/>
                <a:gd name="T52" fmla="*/ 73 w 159"/>
                <a:gd name="T53" fmla="*/ 89 h 95"/>
                <a:gd name="T54" fmla="*/ 55 w 159"/>
                <a:gd name="T55" fmla="*/ 89 h 95"/>
                <a:gd name="T56" fmla="*/ 40 w 159"/>
                <a:gd name="T57" fmla="*/ 83 h 95"/>
                <a:gd name="T58" fmla="*/ 40 w 159"/>
                <a:gd name="T59" fmla="*/ 68 h 95"/>
                <a:gd name="T60" fmla="*/ 40 w 159"/>
                <a:gd name="T61" fmla="*/ 56 h 95"/>
                <a:gd name="T62" fmla="*/ 34 w 159"/>
                <a:gd name="T63" fmla="*/ 56 h 95"/>
                <a:gd name="T64" fmla="*/ 18 w 159"/>
                <a:gd name="T65" fmla="*/ 43 h 95"/>
                <a:gd name="T66" fmla="*/ 9 w 159"/>
                <a:gd name="T67"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9" h="95">
                  <a:moveTo>
                    <a:pt x="0" y="49"/>
                  </a:moveTo>
                  <a:lnTo>
                    <a:pt x="0" y="43"/>
                  </a:lnTo>
                  <a:lnTo>
                    <a:pt x="9" y="40"/>
                  </a:lnTo>
                  <a:lnTo>
                    <a:pt x="9" y="34"/>
                  </a:lnTo>
                  <a:lnTo>
                    <a:pt x="12" y="28"/>
                  </a:lnTo>
                  <a:lnTo>
                    <a:pt x="24" y="28"/>
                  </a:lnTo>
                  <a:lnTo>
                    <a:pt x="24" y="25"/>
                  </a:lnTo>
                  <a:lnTo>
                    <a:pt x="34" y="19"/>
                  </a:lnTo>
                  <a:lnTo>
                    <a:pt x="40" y="16"/>
                  </a:lnTo>
                  <a:lnTo>
                    <a:pt x="40" y="10"/>
                  </a:lnTo>
                  <a:lnTo>
                    <a:pt x="40" y="0"/>
                  </a:lnTo>
                  <a:lnTo>
                    <a:pt x="43" y="0"/>
                  </a:lnTo>
                  <a:lnTo>
                    <a:pt x="43" y="4"/>
                  </a:lnTo>
                  <a:lnTo>
                    <a:pt x="49" y="4"/>
                  </a:lnTo>
                  <a:lnTo>
                    <a:pt x="55" y="10"/>
                  </a:lnTo>
                  <a:lnTo>
                    <a:pt x="55" y="16"/>
                  </a:lnTo>
                  <a:lnTo>
                    <a:pt x="58" y="10"/>
                  </a:lnTo>
                  <a:lnTo>
                    <a:pt x="61" y="0"/>
                  </a:lnTo>
                  <a:lnTo>
                    <a:pt x="67" y="4"/>
                  </a:lnTo>
                  <a:lnTo>
                    <a:pt x="73" y="10"/>
                  </a:lnTo>
                  <a:lnTo>
                    <a:pt x="73" y="16"/>
                  </a:lnTo>
                  <a:lnTo>
                    <a:pt x="73" y="19"/>
                  </a:lnTo>
                  <a:lnTo>
                    <a:pt x="79" y="19"/>
                  </a:lnTo>
                  <a:lnTo>
                    <a:pt x="82" y="19"/>
                  </a:lnTo>
                  <a:lnTo>
                    <a:pt x="82" y="25"/>
                  </a:lnTo>
                  <a:lnTo>
                    <a:pt x="89" y="28"/>
                  </a:lnTo>
                  <a:lnTo>
                    <a:pt x="98" y="25"/>
                  </a:lnTo>
                  <a:lnTo>
                    <a:pt x="104" y="28"/>
                  </a:lnTo>
                  <a:lnTo>
                    <a:pt x="104" y="34"/>
                  </a:lnTo>
                  <a:lnTo>
                    <a:pt x="122" y="34"/>
                  </a:lnTo>
                  <a:lnTo>
                    <a:pt x="128" y="28"/>
                  </a:lnTo>
                  <a:lnTo>
                    <a:pt x="131" y="25"/>
                  </a:lnTo>
                  <a:lnTo>
                    <a:pt x="143" y="19"/>
                  </a:lnTo>
                  <a:lnTo>
                    <a:pt x="153" y="19"/>
                  </a:lnTo>
                  <a:lnTo>
                    <a:pt x="159" y="19"/>
                  </a:lnTo>
                  <a:lnTo>
                    <a:pt x="159" y="25"/>
                  </a:lnTo>
                  <a:lnTo>
                    <a:pt x="153" y="25"/>
                  </a:lnTo>
                  <a:lnTo>
                    <a:pt x="153" y="28"/>
                  </a:lnTo>
                  <a:lnTo>
                    <a:pt x="159" y="34"/>
                  </a:lnTo>
                  <a:lnTo>
                    <a:pt x="159" y="40"/>
                  </a:lnTo>
                  <a:lnTo>
                    <a:pt x="147" y="43"/>
                  </a:lnTo>
                  <a:lnTo>
                    <a:pt x="137" y="43"/>
                  </a:lnTo>
                  <a:lnTo>
                    <a:pt x="128" y="43"/>
                  </a:lnTo>
                  <a:lnTo>
                    <a:pt x="128" y="40"/>
                  </a:lnTo>
                  <a:lnTo>
                    <a:pt x="119" y="40"/>
                  </a:lnTo>
                  <a:lnTo>
                    <a:pt x="107" y="49"/>
                  </a:lnTo>
                  <a:lnTo>
                    <a:pt x="107" y="56"/>
                  </a:lnTo>
                  <a:lnTo>
                    <a:pt x="104" y="68"/>
                  </a:lnTo>
                  <a:lnTo>
                    <a:pt x="98" y="65"/>
                  </a:lnTo>
                  <a:lnTo>
                    <a:pt x="98" y="59"/>
                  </a:lnTo>
                  <a:lnTo>
                    <a:pt x="89" y="65"/>
                  </a:lnTo>
                  <a:lnTo>
                    <a:pt x="82" y="68"/>
                  </a:lnTo>
                  <a:lnTo>
                    <a:pt x="79" y="74"/>
                  </a:lnTo>
                  <a:lnTo>
                    <a:pt x="73" y="89"/>
                  </a:lnTo>
                  <a:lnTo>
                    <a:pt x="58" y="95"/>
                  </a:lnTo>
                  <a:lnTo>
                    <a:pt x="55" y="89"/>
                  </a:lnTo>
                  <a:lnTo>
                    <a:pt x="40" y="89"/>
                  </a:lnTo>
                  <a:lnTo>
                    <a:pt x="40" y="83"/>
                  </a:lnTo>
                  <a:lnTo>
                    <a:pt x="43" y="80"/>
                  </a:lnTo>
                  <a:lnTo>
                    <a:pt x="40" y="68"/>
                  </a:lnTo>
                  <a:lnTo>
                    <a:pt x="43" y="65"/>
                  </a:lnTo>
                  <a:lnTo>
                    <a:pt x="40" y="56"/>
                  </a:lnTo>
                  <a:lnTo>
                    <a:pt x="40" y="49"/>
                  </a:lnTo>
                  <a:lnTo>
                    <a:pt x="34" y="56"/>
                  </a:lnTo>
                  <a:lnTo>
                    <a:pt x="24" y="49"/>
                  </a:lnTo>
                  <a:lnTo>
                    <a:pt x="18" y="43"/>
                  </a:lnTo>
                  <a:lnTo>
                    <a:pt x="12" y="43"/>
                  </a:lnTo>
                  <a:lnTo>
                    <a:pt x="9" y="43"/>
                  </a:lnTo>
                  <a:lnTo>
                    <a:pt x="0" y="4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0">
              <a:extLst>
                <a:ext uri="{FF2B5EF4-FFF2-40B4-BE49-F238E27FC236}">
                  <a16:creationId xmlns:a16="http://schemas.microsoft.com/office/drawing/2014/main" id="{93A9FF2D-59BE-4800-84B9-E308491941A2}"/>
                </a:ext>
              </a:extLst>
            </p:cNvPr>
            <p:cNvSpPr>
              <a:spLocks/>
            </p:cNvSpPr>
            <p:nvPr/>
          </p:nvSpPr>
          <p:spPr bwMode="auto">
            <a:xfrm>
              <a:off x="8485188" y="4420855"/>
              <a:ext cx="252413" cy="150813"/>
            </a:xfrm>
            <a:custGeom>
              <a:avLst/>
              <a:gdLst>
                <a:gd name="T0" fmla="*/ 0 w 159"/>
                <a:gd name="T1" fmla="*/ 43 h 95"/>
                <a:gd name="T2" fmla="*/ 9 w 159"/>
                <a:gd name="T3" fmla="*/ 34 h 95"/>
                <a:gd name="T4" fmla="*/ 24 w 159"/>
                <a:gd name="T5" fmla="*/ 28 h 95"/>
                <a:gd name="T6" fmla="*/ 34 w 159"/>
                <a:gd name="T7" fmla="*/ 19 h 95"/>
                <a:gd name="T8" fmla="*/ 40 w 159"/>
                <a:gd name="T9" fmla="*/ 10 h 95"/>
                <a:gd name="T10" fmla="*/ 43 w 159"/>
                <a:gd name="T11" fmla="*/ 0 h 95"/>
                <a:gd name="T12" fmla="*/ 49 w 159"/>
                <a:gd name="T13" fmla="*/ 4 h 95"/>
                <a:gd name="T14" fmla="*/ 55 w 159"/>
                <a:gd name="T15" fmla="*/ 16 h 95"/>
                <a:gd name="T16" fmla="*/ 61 w 159"/>
                <a:gd name="T17" fmla="*/ 0 h 95"/>
                <a:gd name="T18" fmla="*/ 73 w 159"/>
                <a:gd name="T19" fmla="*/ 10 h 95"/>
                <a:gd name="T20" fmla="*/ 73 w 159"/>
                <a:gd name="T21" fmla="*/ 19 h 95"/>
                <a:gd name="T22" fmla="*/ 82 w 159"/>
                <a:gd name="T23" fmla="*/ 19 h 95"/>
                <a:gd name="T24" fmla="*/ 89 w 159"/>
                <a:gd name="T25" fmla="*/ 28 h 95"/>
                <a:gd name="T26" fmla="*/ 104 w 159"/>
                <a:gd name="T27" fmla="*/ 28 h 95"/>
                <a:gd name="T28" fmla="*/ 122 w 159"/>
                <a:gd name="T29" fmla="*/ 34 h 95"/>
                <a:gd name="T30" fmla="*/ 131 w 159"/>
                <a:gd name="T31" fmla="*/ 25 h 95"/>
                <a:gd name="T32" fmla="*/ 153 w 159"/>
                <a:gd name="T33" fmla="*/ 19 h 95"/>
                <a:gd name="T34" fmla="*/ 159 w 159"/>
                <a:gd name="T35" fmla="*/ 25 h 95"/>
                <a:gd name="T36" fmla="*/ 153 w 159"/>
                <a:gd name="T37" fmla="*/ 28 h 95"/>
                <a:gd name="T38" fmla="*/ 159 w 159"/>
                <a:gd name="T39" fmla="*/ 40 h 95"/>
                <a:gd name="T40" fmla="*/ 137 w 159"/>
                <a:gd name="T41" fmla="*/ 43 h 95"/>
                <a:gd name="T42" fmla="*/ 128 w 159"/>
                <a:gd name="T43" fmla="*/ 40 h 95"/>
                <a:gd name="T44" fmla="*/ 107 w 159"/>
                <a:gd name="T45" fmla="*/ 49 h 95"/>
                <a:gd name="T46" fmla="*/ 104 w 159"/>
                <a:gd name="T47" fmla="*/ 68 h 95"/>
                <a:gd name="T48" fmla="*/ 98 w 159"/>
                <a:gd name="T49" fmla="*/ 59 h 95"/>
                <a:gd name="T50" fmla="*/ 82 w 159"/>
                <a:gd name="T51" fmla="*/ 68 h 95"/>
                <a:gd name="T52" fmla="*/ 73 w 159"/>
                <a:gd name="T53" fmla="*/ 89 h 95"/>
                <a:gd name="T54" fmla="*/ 55 w 159"/>
                <a:gd name="T55" fmla="*/ 89 h 95"/>
                <a:gd name="T56" fmla="*/ 40 w 159"/>
                <a:gd name="T57" fmla="*/ 83 h 95"/>
                <a:gd name="T58" fmla="*/ 40 w 159"/>
                <a:gd name="T59" fmla="*/ 68 h 95"/>
                <a:gd name="T60" fmla="*/ 40 w 159"/>
                <a:gd name="T61" fmla="*/ 56 h 95"/>
                <a:gd name="T62" fmla="*/ 34 w 159"/>
                <a:gd name="T63" fmla="*/ 56 h 95"/>
                <a:gd name="T64" fmla="*/ 18 w 159"/>
                <a:gd name="T65" fmla="*/ 43 h 95"/>
                <a:gd name="T66" fmla="*/ 9 w 159"/>
                <a:gd name="T67"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9" h="95">
                  <a:moveTo>
                    <a:pt x="0" y="49"/>
                  </a:moveTo>
                  <a:lnTo>
                    <a:pt x="0" y="43"/>
                  </a:lnTo>
                  <a:lnTo>
                    <a:pt x="9" y="40"/>
                  </a:lnTo>
                  <a:lnTo>
                    <a:pt x="9" y="34"/>
                  </a:lnTo>
                  <a:lnTo>
                    <a:pt x="12" y="28"/>
                  </a:lnTo>
                  <a:lnTo>
                    <a:pt x="24" y="28"/>
                  </a:lnTo>
                  <a:lnTo>
                    <a:pt x="24" y="25"/>
                  </a:lnTo>
                  <a:lnTo>
                    <a:pt x="34" y="19"/>
                  </a:lnTo>
                  <a:lnTo>
                    <a:pt x="40" y="16"/>
                  </a:lnTo>
                  <a:lnTo>
                    <a:pt x="40" y="10"/>
                  </a:lnTo>
                  <a:lnTo>
                    <a:pt x="40" y="0"/>
                  </a:lnTo>
                  <a:lnTo>
                    <a:pt x="43" y="0"/>
                  </a:lnTo>
                  <a:lnTo>
                    <a:pt x="43" y="4"/>
                  </a:lnTo>
                  <a:lnTo>
                    <a:pt x="49" y="4"/>
                  </a:lnTo>
                  <a:lnTo>
                    <a:pt x="55" y="10"/>
                  </a:lnTo>
                  <a:lnTo>
                    <a:pt x="55" y="16"/>
                  </a:lnTo>
                  <a:lnTo>
                    <a:pt x="58" y="10"/>
                  </a:lnTo>
                  <a:lnTo>
                    <a:pt x="61" y="0"/>
                  </a:lnTo>
                  <a:lnTo>
                    <a:pt x="67" y="4"/>
                  </a:lnTo>
                  <a:lnTo>
                    <a:pt x="73" y="10"/>
                  </a:lnTo>
                  <a:lnTo>
                    <a:pt x="73" y="16"/>
                  </a:lnTo>
                  <a:lnTo>
                    <a:pt x="73" y="19"/>
                  </a:lnTo>
                  <a:lnTo>
                    <a:pt x="79" y="19"/>
                  </a:lnTo>
                  <a:lnTo>
                    <a:pt x="82" y="19"/>
                  </a:lnTo>
                  <a:lnTo>
                    <a:pt x="82" y="25"/>
                  </a:lnTo>
                  <a:lnTo>
                    <a:pt x="89" y="28"/>
                  </a:lnTo>
                  <a:lnTo>
                    <a:pt x="98" y="25"/>
                  </a:lnTo>
                  <a:lnTo>
                    <a:pt x="104" y="28"/>
                  </a:lnTo>
                  <a:lnTo>
                    <a:pt x="104" y="34"/>
                  </a:lnTo>
                  <a:lnTo>
                    <a:pt x="122" y="34"/>
                  </a:lnTo>
                  <a:lnTo>
                    <a:pt x="128" y="28"/>
                  </a:lnTo>
                  <a:lnTo>
                    <a:pt x="131" y="25"/>
                  </a:lnTo>
                  <a:lnTo>
                    <a:pt x="143" y="19"/>
                  </a:lnTo>
                  <a:lnTo>
                    <a:pt x="153" y="19"/>
                  </a:lnTo>
                  <a:lnTo>
                    <a:pt x="159" y="19"/>
                  </a:lnTo>
                  <a:lnTo>
                    <a:pt x="159" y="25"/>
                  </a:lnTo>
                  <a:lnTo>
                    <a:pt x="153" y="25"/>
                  </a:lnTo>
                  <a:lnTo>
                    <a:pt x="153" y="28"/>
                  </a:lnTo>
                  <a:lnTo>
                    <a:pt x="159" y="34"/>
                  </a:lnTo>
                  <a:lnTo>
                    <a:pt x="159" y="40"/>
                  </a:lnTo>
                  <a:lnTo>
                    <a:pt x="147" y="43"/>
                  </a:lnTo>
                  <a:lnTo>
                    <a:pt x="137" y="43"/>
                  </a:lnTo>
                  <a:lnTo>
                    <a:pt x="128" y="43"/>
                  </a:lnTo>
                  <a:lnTo>
                    <a:pt x="128" y="40"/>
                  </a:lnTo>
                  <a:lnTo>
                    <a:pt x="119" y="40"/>
                  </a:lnTo>
                  <a:lnTo>
                    <a:pt x="107" y="49"/>
                  </a:lnTo>
                  <a:lnTo>
                    <a:pt x="107" y="56"/>
                  </a:lnTo>
                  <a:lnTo>
                    <a:pt x="104" y="68"/>
                  </a:lnTo>
                  <a:lnTo>
                    <a:pt x="98" y="65"/>
                  </a:lnTo>
                  <a:lnTo>
                    <a:pt x="98" y="59"/>
                  </a:lnTo>
                  <a:lnTo>
                    <a:pt x="89" y="65"/>
                  </a:lnTo>
                  <a:lnTo>
                    <a:pt x="82" y="68"/>
                  </a:lnTo>
                  <a:lnTo>
                    <a:pt x="79" y="74"/>
                  </a:lnTo>
                  <a:lnTo>
                    <a:pt x="73" y="89"/>
                  </a:lnTo>
                  <a:lnTo>
                    <a:pt x="58" y="95"/>
                  </a:lnTo>
                  <a:lnTo>
                    <a:pt x="55" y="89"/>
                  </a:lnTo>
                  <a:lnTo>
                    <a:pt x="40" y="89"/>
                  </a:lnTo>
                  <a:lnTo>
                    <a:pt x="40" y="83"/>
                  </a:lnTo>
                  <a:lnTo>
                    <a:pt x="43" y="80"/>
                  </a:lnTo>
                  <a:lnTo>
                    <a:pt x="40" y="68"/>
                  </a:lnTo>
                  <a:lnTo>
                    <a:pt x="43" y="65"/>
                  </a:lnTo>
                  <a:lnTo>
                    <a:pt x="40" y="56"/>
                  </a:lnTo>
                  <a:lnTo>
                    <a:pt x="40" y="49"/>
                  </a:lnTo>
                  <a:lnTo>
                    <a:pt x="34" y="56"/>
                  </a:lnTo>
                  <a:lnTo>
                    <a:pt x="24" y="49"/>
                  </a:lnTo>
                  <a:lnTo>
                    <a:pt x="18" y="43"/>
                  </a:lnTo>
                  <a:lnTo>
                    <a:pt x="12" y="43"/>
                  </a:lnTo>
                  <a:lnTo>
                    <a:pt x="9" y="43"/>
                  </a:lnTo>
                  <a:lnTo>
                    <a:pt x="0" y="4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1">
              <a:extLst>
                <a:ext uri="{FF2B5EF4-FFF2-40B4-BE49-F238E27FC236}">
                  <a16:creationId xmlns:a16="http://schemas.microsoft.com/office/drawing/2014/main" id="{20E83F1D-0DDF-4A98-B92A-7D3E68AA3503}"/>
                </a:ext>
              </a:extLst>
            </p:cNvPr>
            <p:cNvSpPr>
              <a:spLocks/>
            </p:cNvSpPr>
            <p:nvPr/>
          </p:nvSpPr>
          <p:spPr bwMode="auto">
            <a:xfrm>
              <a:off x="7796213" y="3427080"/>
              <a:ext cx="73025" cy="47625"/>
            </a:xfrm>
            <a:custGeom>
              <a:avLst/>
              <a:gdLst>
                <a:gd name="T0" fmla="*/ 15 w 46"/>
                <a:gd name="T1" fmla="*/ 30 h 30"/>
                <a:gd name="T2" fmla="*/ 22 w 46"/>
                <a:gd name="T3" fmla="*/ 24 h 30"/>
                <a:gd name="T4" fmla="*/ 22 w 46"/>
                <a:gd name="T5" fmla="*/ 21 h 30"/>
                <a:gd name="T6" fmla="*/ 31 w 46"/>
                <a:gd name="T7" fmla="*/ 21 h 30"/>
                <a:gd name="T8" fmla="*/ 34 w 46"/>
                <a:gd name="T9" fmla="*/ 21 h 30"/>
                <a:gd name="T10" fmla="*/ 34 w 46"/>
                <a:gd name="T11" fmla="*/ 15 h 30"/>
                <a:gd name="T12" fmla="*/ 40 w 46"/>
                <a:gd name="T13" fmla="*/ 9 h 30"/>
                <a:gd name="T14" fmla="*/ 46 w 46"/>
                <a:gd name="T15" fmla="*/ 6 h 30"/>
                <a:gd name="T16" fmla="*/ 34 w 46"/>
                <a:gd name="T17" fmla="*/ 0 h 30"/>
                <a:gd name="T18" fmla="*/ 22 w 46"/>
                <a:gd name="T19" fmla="*/ 9 h 30"/>
                <a:gd name="T20" fmla="*/ 15 w 46"/>
                <a:gd name="T21" fmla="*/ 0 h 30"/>
                <a:gd name="T22" fmla="*/ 9 w 46"/>
                <a:gd name="T23" fmla="*/ 6 h 30"/>
                <a:gd name="T24" fmla="*/ 9 w 46"/>
                <a:gd name="T25" fmla="*/ 9 h 30"/>
                <a:gd name="T26" fmla="*/ 9 w 46"/>
                <a:gd name="T27" fmla="*/ 15 h 30"/>
                <a:gd name="T28" fmla="*/ 0 w 46"/>
                <a:gd name="T29" fmla="*/ 21 h 30"/>
                <a:gd name="T30" fmla="*/ 6 w 46"/>
                <a:gd name="T31" fmla="*/ 21 h 30"/>
                <a:gd name="T32" fmla="*/ 9 w 46"/>
                <a:gd name="T33" fmla="*/ 21 h 30"/>
                <a:gd name="T34" fmla="*/ 15 w 46"/>
                <a:gd name="T35" fmla="*/ 24 h 30"/>
                <a:gd name="T36" fmla="*/ 15 w 46"/>
                <a:gd name="T3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30">
                  <a:moveTo>
                    <a:pt x="15" y="30"/>
                  </a:moveTo>
                  <a:lnTo>
                    <a:pt x="22" y="24"/>
                  </a:lnTo>
                  <a:lnTo>
                    <a:pt x="22" y="21"/>
                  </a:lnTo>
                  <a:lnTo>
                    <a:pt x="31" y="21"/>
                  </a:lnTo>
                  <a:lnTo>
                    <a:pt x="34" y="21"/>
                  </a:lnTo>
                  <a:lnTo>
                    <a:pt x="34" y="15"/>
                  </a:lnTo>
                  <a:lnTo>
                    <a:pt x="40" y="9"/>
                  </a:lnTo>
                  <a:lnTo>
                    <a:pt x="46" y="6"/>
                  </a:lnTo>
                  <a:lnTo>
                    <a:pt x="34" y="0"/>
                  </a:lnTo>
                  <a:lnTo>
                    <a:pt x="22" y="9"/>
                  </a:lnTo>
                  <a:lnTo>
                    <a:pt x="15" y="0"/>
                  </a:lnTo>
                  <a:lnTo>
                    <a:pt x="9" y="6"/>
                  </a:lnTo>
                  <a:lnTo>
                    <a:pt x="9" y="9"/>
                  </a:lnTo>
                  <a:lnTo>
                    <a:pt x="9" y="15"/>
                  </a:lnTo>
                  <a:lnTo>
                    <a:pt x="0" y="21"/>
                  </a:lnTo>
                  <a:lnTo>
                    <a:pt x="6" y="21"/>
                  </a:lnTo>
                  <a:lnTo>
                    <a:pt x="9" y="21"/>
                  </a:lnTo>
                  <a:lnTo>
                    <a:pt x="15" y="24"/>
                  </a:lnTo>
                  <a:lnTo>
                    <a:pt x="15" y="3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2">
              <a:extLst>
                <a:ext uri="{FF2B5EF4-FFF2-40B4-BE49-F238E27FC236}">
                  <a16:creationId xmlns:a16="http://schemas.microsoft.com/office/drawing/2014/main" id="{9A9BA1D3-24A6-4552-A60A-01DCBA16F607}"/>
                </a:ext>
              </a:extLst>
            </p:cNvPr>
            <p:cNvSpPr>
              <a:spLocks/>
            </p:cNvSpPr>
            <p:nvPr/>
          </p:nvSpPr>
          <p:spPr bwMode="auto">
            <a:xfrm>
              <a:off x="7796213" y="3427080"/>
              <a:ext cx="73025" cy="47625"/>
            </a:xfrm>
            <a:custGeom>
              <a:avLst/>
              <a:gdLst>
                <a:gd name="T0" fmla="*/ 15 w 46"/>
                <a:gd name="T1" fmla="*/ 30 h 30"/>
                <a:gd name="T2" fmla="*/ 22 w 46"/>
                <a:gd name="T3" fmla="*/ 24 h 30"/>
                <a:gd name="T4" fmla="*/ 22 w 46"/>
                <a:gd name="T5" fmla="*/ 21 h 30"/>
                <a:gd name="T6" fmla="*/ 31 w 46"/>
                <a:gd name="T7" fmla="*/ 21 h 30"/>
                <a:gd name="T8" fmla="*/ 34 w 46"/>
                <a:gd name="T9" fmla="*/ 21 h 30"/>
                <a:gd name="T10" fmla="*/ 34 w 46"/>
                <a:gd name="T11" fmla="*/ 15 h 30"/>
                <a:gd name="T12" fmla="*/ 40 w 46"/>
                <a:gd name="T13" fmla="*/ 9 h 30"/>
                <a:gd name="T14" fmla="*/ 46 w 46"/>
                <a:gd name="T15" fmla="*/ 6 h 30"/>
                <a:gd name="T16" fmla="*/ 34 w 46"/>
                <a:gd name="T17" fmla="*/ 0 h 30"/>
                <a:gd name="T18" fmla="*/ 22 w 46"/>
                <a:gd name="T19" fmla="*/ 9 h 30"/>
                <a:gd name="T20" fmla="*/ 15 w 46"/>
                <a:gd name="T21" fmla="*/ 0 h 30"/>
                <a:gd name="T22" fmla="*/ 9 w 46"/>
                <a:gd name="T23" fmla="*/ 6 h 30"/>
                <a:gd name="T24" fmla="*/ 9 w 46"/>
                <a:gd name="T25" fmla="*/ 9 h 30"/>
                <a:gd name="T26" fmla="*/ 9 w 46"/>
                <a:gd name="T27" fmla="*/ 15 h 30"/>
                <a:gd name="T28" fmla="*/ 0 w 46"/>
                <a:gd name="T29" fmla="*/ 21 h 30"/>
                <a:gd name="T30" fmla="*/ 6 w 46"/>
                <a:gd name="T31" fmla="*/ 21 h 30"/>
                <a:gd name="T32" fmla="*/ 9 w 46"/>
                <a:gd name="T33" fmla="*/ 21 h 30"/>
                <a:gd name="T34" fmla="*/ 15 w 46"/>
                <a:gd name="T35" fmla="*/ 24 h 30"/>
                <a:gd name="T36" fmla="*/ 15 w 46"/>
                <a:gd name="T3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30">
                  <a:moveTo>
                    <a:pt x="15" y="30"/>
                  </a:moveTo>
                  <a:lnTo>
                    <a:pt x="22" y="24"/>
                  </a:lnTo>
                  <a:lnTo>
                    <a:pt x="22" y="21"/>
                  </a:lnTo>
                  <a:lnTo>
                    <a:pt x="31" y="21"/>
                  </a:lnTo>
                  <a:lnTo>
                    <a:pt x="34" y="21"/>
                  </a:lnTo>
                  <a:lnTo>
                    <a:pt x="34" y="15"/>
                  </a:lnTo>
                  <a:lnTo>
                    <a:pt x="40" y="9"/>
                  </a:lnTo>
                  <a:lnTo>
                    <a:pt x="46" y="6"/>
                  </a:lnTo>
                  <a:lnTo>
                    <a:pt x="34" y="0"/>
                  </a:lnTo>
                  <a:lnTo>
                    <a:pt x="22" y="9"/>
                  </a:lnTo>
                  <a:lnTo>
                    <a:pt x="15" y="0"/>
                  </a:lnTo>
                  <a:lnTo>
                    <a:pt x="9" y="6"/>
                  </a:lnTo>
                  <a:lnTo>
                    <a:pt x="9" y="9"/>
                  </a:lnTo>
                  <a:lnTo>
                    <a:pt x="9" y="15"/>
                  </a:lnTo>
                  <a:lnTo>
                    <a:pt x="0" y="21"/>
                  </a:lnTo>
                  <a:lnTo>
                    <a:pt x="6" y="21"/>
                  </a:lnTo>
                  <a:lnTo>
                    <a:pt x="9" y="21"/>
                  </a:lnTo>
                  <a:lnTo>
                    <a:pt x="15" y="24"/>
                  </a:lnTo>
                  <a:lnTo>
                    <a:pt x="15" y="3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2034953C-EEA9-4DDC-B610-3935EF66901F}"/>
                </a:ext>
              </a:extLst>
            </p:cNvPr>
            <p:cNvSpPr>
              <a:spLocks/>
            </p:cNvSpPr>
            <p:nvPr/>
          </p:nvSpPr>
          <p:spPr bwMode="auto">
            <a:xfrm>
              <a:off x="7820025" y="3387393"/>
              <a:ext cx="30163" cy="30163"/>
            </a:xfrm>
            <a:custGeom>
              <a:avLst/>
              <a:gdLst>
                <a:gd name="T0" fmla="*/ 10 w 19"/>
                <a:gd name="T1" fmla="*/ 19 h 19"/>
                <a:gd name="T2" fmla="*/ 10 w 19"/>
                <a:gd name="T3" fmla="*/ 10 h 19"/>
                <a:gd name="T4" fmla="*/ 7 w 19"/>
                <a:gd name="T5" fmla="*/ 10 h 19"/>
                <a:gd name="T6" fmla="*/ 0 w 19"/>
                <a:gd name="T7" fmla="*/ 10 h 19"/>
                <a:gd name="T8" fmla="*/ 0 w 19"/>
                <a:gd name="T9" fmla="*/ 6 h 19"/>
                <a:gd name="T10" fmla="*/ 7 w 19"/>
                <a:gd name="T11" fmla="*/ 6 h 19"/>
                <a:gd name="T12" fmla="*/ 10 w 19"/>
                <a:gd name="T13" fmla="*/ 0 h 19"/>
                <a:gd name="T14" fmla="*/ 19 w 19"/>
                <a:gd name="T15" fmla="*/ 6 h 19"/>
                <a:gd name="T16" fmla="*/ 19 w 19"/>
                <a:gd name="T17" fmla="*/ 10 h 19"/>
                <a:gd name="T18" fmla="*/ 16 w 19"/>
                <a:gd name="T19" fmla="*/ 16 h 19"/>
                <a:gd name="T20" fmla="*/ 10 w 19"/>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0" y="19"/>
                  </a:moveTo>
                  <a:lnTo>
                    <a:pt x="10" y="10"/>
                  </a:lnTo>
                  <a:lnTo>
                    <a:pt x="7" y="10"/>
                  </a:lnTo>
                  <a:lnTo>
                    <a:pt x="0" y="10"/>
                  </a:lnTo>
                  <a:lnTo>
                    <a:pt x="0" y="6"/>
                  </a:lnTo>
                  <a:lnTo>
                    <a:pt x="7" y="6"/>
                  </a:lnTo>
                  <a:lnTo>
                    <a:pt x="10" y="0"/>
                  </a:lnTo>
                  <a:lnTo>
                    <a:pt x="19" y="6"/>
                  </a:lnTo>
                  <a:lnTo>
                    <a:pt x="19" y="10"/>
                  </a:lnTo>
                  <a:lnTo>
                    <a:pt x="16" y="16"/>
                  </a:lnTo>
                  <a:lnTo>
                    <a:pt x="10" y="1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4">
              <a:extLst>
                <a:ext uri="{FF2B5EF4-FFF2-40B4-BE49-F238E27FC236}">
                  <a16:creationId xmlns:a16="http://schemas.microsoft.com/office/drawing/2014/main" id="{1AEC545C-1382-47A6-AA54-415BEB062B8E}"/>
                </a:ext>
              </a:extLst>
            </p:cNvPr>
            <p:cNvSpPr>
              <a:spLocks/>
            </p:cNvSpPr>
            <p:nvPr/>
          </p:nvSpPr>
          <p:spPr bwMode="auto">
            <a:xfrm>
              <a:off x="7820025" y="3387393"/>
              <a:ext cx="30163" cy="30163"/>
            </a:xfrm>
            <a:custGeom>
              <a:avLst/>
              <a:gdLst>
                <a:gd name="T0" fmla="*/ 10 w 19"/>
                <a:gd name="T1" fmla="*/ 19 h 19"/>
                <a:gd name="T2" fmla="*/ 10 w 19"/>
                <a:gd name="T3" fmla="*/ 10 h 19"/>
                <a:gd name="T4" fmla="*/ 7 w 19"/>
                <a:gd name="T5" fmla="*/ 10 h 19"/>
                <a:gd name="T6" fmla="*/ 0 w 19"/>
                <a:gd name="T7" fmla="*/ 10 h 19"/>
                <a:gd name="T8" fmla="*/ 0 w 19"/>
                <a:gd name="T9" fmla="*/ 6 h 19"/>
                <a:gd name="T10" fmla="*/ 7 w 19"/>
                <a:gd name="T11" fmla="*/ 6 h 19"/>
                <a:gd name="T12" fmla="*/ 10 w 19"/>
                <a:gd name="T13" fmla="*/ 0 h 19"/>
                <a:gd name="T14" fmla="*/ 19 w 19"/>
                <a:gd name="T15" fmla="*/ 6 h 19"/>
                <a:gd name="T16" fmla="*/ 19 w 19"/>
                <a:gd name="T17" fmla="*/ 10 h 19"/>
                <a:gd name="T18" fmla="*/ 16 w 19"/>
                <a:gd name="T19" fmla="*/ 16 h 19"/>
                <a:gd name="T20" fmla="*/ 10 w 19"/>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0" y="19"/>
                  </a:moveTo>
                  <a:lnTo>
                    <a:pt x="10" y="10"/>
                  </a:lnTo>
                  <a:lnTo>
                    <a:pt x="7" y="10"/>
                  </a:lnTo>
                  <a:lnTo>
                    <a:pt x="0" y="10"/>
                  </a:lnTo>
                  <a:lnTo>
                    <a:pt x="0" y="6"/>
                  </a:lnTo>
                  <a:lnTo>
                    <a:pt x="7" y="6"/>
                  </a:lnTo>
                  <a:lnTo>
                    <a:pt x="10" y="0"/>
                  </a:lnTo>
                  <a:lnTo>
                    <a:pt x="19" y="6"/>
                  </a:lnTo>
                  <a:lnTo>
                    <a:pt x="19" y="10"/>
                  </a:lnTo>
                  <a:lnTo>
                    <a:pt x="16" y="16"/>
                  </a:lnTo>
                  <a:lnTo>
                    <a:pt x="10" y="1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5">
              <a:extLst>
                <a:ext uri="{FF2B5EF4-FFF2-40B4-BE49-F238E27FC236}">
                  <a16:creationId xmlns:a16="http://schemas.microsoft.com/office/drawing/2014/main" id="{61CE6003-62D3-4E5C-924E-26B585A09BC3}"/>
                </a:ext>
              </a:extLst>
            </p:cNvPr>
            <p:cNvSpPr>
              <a:spLocks/>
            </p:cNvSpPr>
            <p:nvPr/>
          </p:nvSpPr>
          <p:spPr bwMode="auto">
            <a:xfrm>
              <a:off x="8615363" y="2339643"/>
              <a:ext cx="58738" cy="68263"/>
            </a:xfrm>
            <a:custGeom>
              <a:avLst/>
              <a:gdLst>
                <a:gd name="T0" fmla="*/ 31 w 37"/>
                <a:gd name="T1" fmla="*/ 43 h 43"/>
                <a:gd name="T2" fmla="*/ 22 w 37"/>
                <a:gd name="T3" fmla="*/ 40 h 43"/>
                <a:gd name="T4" fmla="*/ 10 w 37"/>
                <a:gd name="T5" fmla="*/ 34 h 43"/>
                <a:gd name="T6" fmla="*/ 10 w 37"/>
                <a:gd name="T7" fmla="*/ 31 h 43"/>
                <a:gd name="T8" fmla="*/ 0 w 37"/>
                <a:gd name="T9" fmla="*/ 24 h 43"/>
                <a:gd name="T10" fmla="*/ 0 w 37"/>
                <a:gd name="T11" fmla="*/ 15 h 43"/>
                <a:gd name="T12" fmla="*/ 7 w 37"/>
                <a:gd name="T13" fmla="*/ 6 h 43"/>
                <a:gd name="T14" fmla="*/ 7 w 37"/>
                <a:gd name="T15" fmla="*/ 0 h 43"/>
                <a:gd name="T16" fmla="*/ 10 w 37"/>
                <a:gd name="T17" fmla="*/ 0 h 43"/>
                <a:gd name="T18" fmla="*/ 22 w 37"/>
                <a:gd name="T19" fmla="*/ 6 h 43"/>
                <a:gd name="T20" fmla="*/ 31 w 37"/>
                <a:gd name="T21" fmla="*/ 6 h 43"/>
                <a:gd name="T22" fmla="*/ 37 w 37"/>
                <a:gd name="T23" fmla="*/ 15 h 43"/>
                <a:gd name="T24" fmla="*/ 37 w 37"/>
                <a:gd name="T25" fmla="*/ 18 h 43"/>
                <a:gd name="T26" fmla="*/ 37 w 37"/>
                <a:gd name="T27" fmla="*/ 24 h 43"/>
                <a:gd name="T28" fmla="*/ 31 w 37"/>
                <a:gd name="T29" fmla="*/ 34 h 43"/>
                <a:gd name="T30" fmla="*/ 37 w 37"/>
                <a:gd name="T31" fmla="*/ 40 h 43"/>
                <a:gd name="T32" fmla="*/ 31 w 37"/>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43">
                  <a:moveTo>
                    <a:pt x="31" y="43"/>
                  </a:moveTo>
                  <a:lnTo>
                    <a:pt x="22" y="40"/>
                  </a:lnTo>
                  <a:lnTo>
                    <a:pt x="10" y="34"/>
                  </a:lnTo>
                  <a:lnTo>
                    <a:pt x="10" y="31"/>
                  </a:lnTo>
                  <a:lnTo>
                    <a:pt x="0" y="24"/>
                  </a:lnTo>
                  <a:lnTo>
                    <a:pt x="0" y="15"/>
                  </a:lnTo>
                  <a:lnTo>
                    <a:pt x="7" y="6"/>
                  </a:lnTo>
                  <a:lnTo>
                    <a:pt x="7" y="0"/>
                  </a:lnTo>
                  <a:lnTo>
                    <a:pt x="10" y="0"/>
                  </a:lnTo>
                  <a:lnTo>
                    <a:pt x="22" y="6"/>
                  </a:lnTo>
                  <a:lnTo>
                    <a:pt x="31" y="6"/>
                  </a:lnTo>
                  <a:lnTo>
                    <a:pt x="37" y="15"/>
                  </a:lnTo>
                  <a:lnTo>
                    <a:pt x="37" y="18"/>
                  </a:lnTo>
                  <a:lnTo>
                    <a:pt x="37" y="24"/>
                  </a:lnTo>
                  <a:lnTo>
                    <a:pt x="31" y="34"/>
                  </a:lnTo>
                  <a:lnTo>
                    <a:pt x="37" y="40"/>
                  </a:lnTo>
                  <a:lnTo>
                    <a:pt x="31" y="4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68D9E040-4156-47A8-94AC-3021AD7EED93}"/>
                </a:ext>
              </a:extLst>
            </p:cNvPr>
            <p:cNvSpPr>
              <a:spLocks/>
            </p:cNvSpPr>
            <p:nvPr/>
          </p:nvSpPr>
          <p:spPr bwMode="auto">
            <a:xfrm>
              <a:off x="8615363" y="2339643"/>
              <a:ext cx="58738" cy="68263"/>
            </a:xfrm>
            <a:custGeom>
              <a:avLst/>
              <a:gdLst>
                <a:gd name="T0" fmla="*/ 31 w 37"/>
                <a:gd name="T1" fmla="*/ 43 h 43"/>
                <a:gd name="T2" fmla="*/ 22 w 37"/>
                <a:gd name="T3" fmla="*/ 40 h 43"/>
                <a:gd name="T4" fmla="*/ 10 w 37"/>
                <a:gd name="T5" fmla="*/ 34 h 43"/>
                <a:gd name="T6" fmla="*/ 10 w 37"/>
                <a:gd name="T7" fmla="*/ 31 h 43"/>
                <a:gd name="T8" fmla="*/ 0 w 37"/>
                <a:gd name="T9" fmla="*/ 24 h 43"/>
                <a:gd name="T10" fmla="*/ 0 w 37"/>
                <a:gd name="T11" fmla="*/ 15 h 43"/>
                <a:gd name="T12" fmla="*/ 7 w 37"/>
                <a:gd name="T13" fmla="*/ 6 h 43"/>
                <a:gd name="T14" fmla="*/ 7 w 37"/>
                <a:gd name="T15" fmla="*/ 0 h 43"/>
                <a:gd name="T16" fmla="*/ 10 w 37"/>
                <a:gd name="T17" fmla="*/ 0 h 43"/>
                <a:gd name="T18" fmla="*/ 22 w 37"/>
                <a:gd name="T19" fmla="*/ 6 h 43"/>
                <a:gd name="T20" fmla="*/ 31 w 37"/>
                <a:gd name="T21" fmla="*/ 6 h 43"/>
                <a:gd name="T22" fmla="*/ 37 w 37"/>
                <a:gd name="T23" fmla="*/ 15 h 43"/>
                <a:gd name="T24" fmla="*/ 37 w 37"/>
                <a:gd name="T25" fmla="*/ 18 h 43"/>
                <a:gd name="T26" fmla="*/ 37 w 37"/>
                <a:gd name="T27" fmla="*/ 24 h 43"/>
                <a:gd name="T28" fmla="*/ 31 w 37"/>
                <a:gd name="T29" fmla="*/ 34 h 43"/>
                <a:gd name="T30" fmla="*/ 37 w 37"/>
                <a:gd name="T31" fmla="*/ 40 h 43"/>
                <a:gd name="T32" fmla="*/ 31 w 37"/>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43">
                  <a:moveTo>
                    <a:pt x="31" y="43"/>
                  </a:moveTo>
                  <a:lnTo>
                    <a:pt x="22" y="40"/>
                  </a:lnTo>
                  <a:lnTo>
                    <a:pt x="10" y="34"/>
                  </a:lnTo>
                  <a:lnTo>
                    <a:pt x="10" y="31"/>
                  </a:lnTo>
                  <a:lnTo>
                    <a:pt x="0" y="24"/>
                  </a:lnTo>
                  <a:lnTo>
                    <a:pt x="0" y="15"/>
                  </a:lnTo>
                  <a:lnTo>
                    <a:pt x="7" y="6"/>
                  </a:lnTo>
                  <a:lnTo>
                    <a:pt x="7" y="0"/>
                  </a:lnTo>
                  <a:lnTo>
                    <a:pt x="10" y="0"/>
                  </a:lnTo>
                  <a:lnTo>
                    <a:pt x="22" y="6"/>
                  </a:lnTo>
                  <a:lnTo>
                    <a:pt x="31" y="6"/>
                  </a:lnTo>
                  <a:lnTo>
                    <a:pt x="37" y="15"/>
                  </a:lnTo>
                  <a:lnTo>
                    <a:pt x="37" y="18"/>
                  </a:lnTo>
                  <a:lnTo>
                    <a:pt x="37" y="24"/>
                  </a:lnTo>
                  <a:lnTo>
                    <a:pt x="31" y="34"/>
                  </a:lnTo>
                  <a:lnTo>
                    <a:pt x="37" y="40"/>
                  </a:lnTo>
                  <a:lnTo>
                    <a:pt x="31" y="4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7">
              <a:extLst>
                <a:ext uri="{FF2B5EF4-FFF2-40B4-BE49-F238E27FC236}">
                  <a16:creationId xmlns:a16="http://schemas.microsoft.com/office/drawing/2014/main" id="{7FDE7834-90F1-46F3-9BC2-C5ECB77C4B3D}"/>
                </a:ext>
              </a:extLst>
            </p:cNvPr>
            <p:cNvSpPr>
              <a:spLocks/>
            </p:cNvSpPr>
            <p:nvPr/>
          </p:nvSpPr>
          <p:spPr bwMode="auto">
            <a:xfrm>
              <a:off x="7966075" y="2126918"/>
              <a:ext cx="1949450" cy="2474913"/>
            </a:xfrm>
            <a:custGeom>
              <a:avLst/>
              <a:gdLst>
                <a:gd name="T0" fmla="*/ 98 w 1228"/>
                <a:gd name="T1" fmla="*/ 929 h 1559"/>
                <a:gd name="T2" fmla="*/ 183 w 1228"/>
                <a:gd name="T3" fmla="*/ 959 h 1559"/>
                <a:gd name="T4" fmla="*/ 235 w 1228"/>
                <a:gd name="T5" fmla="*/ 1042 h 1559"/>
                <a:gd name="T6" fmla="*/ 232 w 1228"/>
                <a:gd name="T7" fmla="*/ 1097 h 1559"/>
                <a:gd name="T8" fmla="*/ 315 w 1228"/>
                <a:gd name="T9" fmla="*/ 1121 h 1559"/>
                <a:gd name="T10" fmla="*/ 385 w 1228"/>
                <a:gd name="T11" fmla="*/ 1183 h 1559"/>
                <a:gd name="T12" fmla="*/ 474 w 1228"/>
                <a:gd name="T13" fmla="*/ 1210 h 1559"/>
                <a:gd name="T14" fmla="*/ 553 w 1228"/>
                <a:gd name="T15" fmla="*/ 1216 h 1559"/>
                <a:gd name="T16" fmla="*/ 574 w 1228"/>
                <a:gd name="T17" fmla="*/ 1280 h 1559"/>
                <a:gd name="T18" fmla="*/ 553 w 1228"/>
                <a:gd name="T19" fmla="*/ 1348 h 1559"/>
                <a:gd name="T20" fmla="*/ 519 w 1228"/>
                <a:gd name="T21" fmla="*/ 1400 h 1559"/>
                <a:gd name="T22" fmla="*/ 519 w 1228"/>
                <a:gd name="T23" fmla="*/ 1445 h 1559"/>
                <a:gd name="T24" fmla="*/ 577 w 1228"/>
                <a:gd name="T25" fmla="*/ 1501 h 1559"/>
                <a:gd name="T26" fmla="*/ 687 w 1228"/>
                <a:gd name="T27" fmla="*/ 1525 h 1559"/>
                <a:gd name="T28" fmla="*/ 813 w 1228"/>
                <a:gd name="T29" fmla="*/ 1540 h 1559"/>
                <a:gd name="T30" fmla="*/ 886 w 1228"/>
                <a:gd name="T31" fmla="*/ 1540 h 1559"/>
                <a:gd name="T32" fmla="*/ 1002 w 1228"/>
                <a:gd name="T33" fmla="*/ 1540 h 1559"/>
                <a:gd name="T34" fmla="*/ 923 w 1228"/>
                <a:gd name="T35" fmla="*/ 1430 h 1559"/>
                <a:gd name="T36" fmla="*/ 892 w 1228"/>
                <a:gd name="T37" fmla="*/ 1335 h 1559"/>
                <a:gd name="T38" fmla="*/ 916 w 1228"/>
                <a:gd name="T39" fmla="*/ 1262 h 1559"/>
                <a:gd name="T40" fmla="*/ 819 w 1228"/>
                <a:gd name="T41" fmla="*/ 1207 h 1559"/>
                <a:gd name="T42" fmla="*/ 813 w 1228"/>
                <a:gd name="T43" fmla="*/ 1088 h 1559"/>
                <a:gd name="T44" fmla="*/ 861 w 1228"/>
                <a:gd name="T45" fmla="*/ 1033 h 1559"/>
                <a:gd name="T46" fmla="*/ 947 w 1228"/>
                <a:gd name="T47" fmla="*/ 978 h 1559"/>
                <a:gd name="T48" fmla="*/ 1020 w 1228"/>
                <a:gd name="T49" fmla="*/ 962 h 1559"/>
                <a:gd name="T50" fmla="*/ 1112 w 1228"/>
                <a:gd name="T51" fmla="*/ 932 h 1559"/>
                <a:gd name="T52" fmla="*/ 1194 w 1228"/>
                <a:gd name="T53" fmla="*/ 889 h 1559"/>
                <a:gd name="T54" fmla="*/ 1146 w 1228"/>
                <a:gd name="T55" fmla="*/ 825 h 1559"/>
                <a:gd name="T56" fmla="*/ 1075 w 1228"/>
                <a:gd name="T57" fmla="*/ 739 h 1559"/>
                <a:gd name="T58" fmla="*/ 1005 w 1228"/>
                <a:gd name="T59" fmla="*/ 721 h 1559"/>
                <a:gd name="T60" fmla="*/ 987 w 1228"/>
                <a:gd name="T61" fmla="*/ 681 h 1559"/>
                <a:gd name="T62" fmla="*/ 941 w 1228"/>
                <a:gd name="T63" fmla="*/ 577 h 1559"/>
                <a:gd name="T64" fmla="*/ 883 w 1228"/>
                <a:gd name="T65" fmla="*/ 458 h 1559"/>
                <a:gd name="T66" fmla="*/ 797 w 1228"/>
                <a:gd name="T67" fmla="*/ 333 h 1559"/>
                <a:gd name="T68" fmla="*/ 767 w 1228"/>
                <a:gd name="T69" fmla="*/ 235 h 1559"/>
                <a:gd name="T70" fmla="*/ 773 w 1228"/>
                <a:gd name="T71" fmla="*/ 45 h 1559"/>
                <a:gd name="T72" fmla="*/ 700 w 1228"/>
                <a:gd name="T73" fmla="*/ 24 h 1559"/>
                <a:gd name="T74" fmla="*/ 623 w 1228"/>
                <a:gd name="T75" fmla="*/ 48 h 1559"/>
                <a:gd name="T76" fmla="*/ 593 w 1228"/>
                <a:gd name="T77" fmla="*/ 88 h 1559"/>
                <a:gd name="T78" fmla="*/ 529 w 1228"/>
                <a:gd name="T79" fmla="*/ 174 h 1559"/>
                <a:gd name="T80" fmla="*/ 504 w 1228"/>
                <a:gd name="T81" fmla="*/ 152 h 1559"/>
                <a:gd name="T82" fmla="*/ 458 w 1228"/>
                <a:gd name="T83" fmla="*/ 235 h 1559"/>
                <a:gd name="T84" fmla="*/ 385 w 1228"/>
                <a:gd name="T85" fmla="*/ 253 h 1559"/>
                <a:gd name="T86" fmla="*/ 339 w 1228"/>
                <a:gd name="T87" fmla="*/ 220 h 1559"/>
                <a:gd name="T88" fmla="*/ 388 w 1228"/>
                <a:gd name="T89" fmla="*/ 299 h 1559"/>
                <a:gd name="T90" fmla="*/ 367 w 1228"/>
                <a:gd name="T91" fmla="*/ 333 h 1559"/>
                <a:gd name="T92" fmla="*/ 336 w 1228"/>
                <a:gd name="T93" fmla="*/ 421 h 1559"/>
                <a:gd name="T94" fmla="*/ 321 w 1228"/>
                <a:gd name="T95" fmla="*/ 452 h 1559"/>
                <a:gd name="T96" fmla="*/ 281 w 1228"/>
                <a:gd name="T97" fmla="*/ 461 h 1559"/>
                <a:gd name="T98" fmla="*/ 208 w 1228"/>
                <a:gd name="T99" fmla="*/ 467 h 1559"/>
                <a:gd name="T100" fmla="*/ 162 w 1228"/>
                <a:gd name="T101" fmla="*/ 391 h 1559"/>
                <a:gd name="T102" fmla="*/ 131 w 1228"/>
                <a:gd name="T103" fmla="*/ 348 h 1559"/>
                <a:gd name="T104" fmla="*/ 235 w 1228"/>
                <a:gd name="T105" fmla="*/ 366 h 1559"/>
                <a:gd name="T106" fmla="*/ 315 w 1228"/>
                <a:gd name="T107" fmla="*/ 339 h 1559"/>
                <a:gd name="T108" fmla="*/ 251 w 1228"/>
                <a:gd name="T109" fmla="*/ 262 h 1559"/>
                <a:gd name="T110" fmla="*/ 107 w 1228"/>
                <a:gd name="T111" fmla="*/ 235 h 1559"/>
                <a:gd name="T112" fmla="*/ 9 w 1228"/>
                <a:gd name="T113" fmla="*/ 265 h 1559"/>
                <a:gd name="T114" fmla="*/ 61 w 1228"/>
                <a:gd name="T115" fmla="*/ 446 h 1559"/>
                <a:gd name="T116" fmla="*/ 131 w 1228"/>
                <a:gd name="T117" fmla="*/ 574 h 1559"/>
                <a:gd name="T118" fmla="*/ 98 w 1228"/>
                <a:gd name="T119" fmla="*/ 715 h 1559"/>
                <a:gd name="T120" fmla="*/ 98 w 1228"/>
                <a:gd name="T121" fmla="*/ 736 h 1559"/>
                <a:gd name="T122" fmla="*/ 76 w 1228"/>
                <a:gd name="T123" fmla="*/ 804 h 1559"/>
                <a:gd name="T124" fmla="*/ 73 w 1228"/>
                <a:gd name="T125" fmla="*/ 868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8" h="1559">
                  <a:moveTo>
                    <a:pt x="73" y="868"/>
                  </a:moveTo>
                  <a:lnTo>
                    <a:pt x="73" y="874"/>
                  </a:lnTo>
                  <a:lnTo>
                    <a:pt x="76" y="874"/>
                  </a:lnTo>
                  <a:lnTo>
                    <a:pt x="76" y="877"/>
                  </a:lnTo>
                  <a:lnTo>
                    <a:pt x="83" y="874"/>
                  </a:lnTo>
                  <a:lnTo>
                    <a:pt x="89" y="874"/>
                  </a:lnTo>
                  <a:lnTo>
                    <a:pt x="89" y="883"/>
                  </a:lnTo>
                  <a:lnTo>
                    <a:pt x="89" y="895"/>
                  </a:lnTo>
                  <a:lnTo>
                    <a:pt x="76" y="895"/>
                  </a:lnTo>
                  <a:lnTo>
                    <a:pt x="83" y="904"/>
                  </a:lnTo>
                  <a:lnTo>
                    <a:pt x="89" y="904"/>
                  </a:lnTo>
                  <a:lnTo>
                    <a:pt x="92" y="904"/>
                  </a:lnTo>
                  <a:lnTo>
                    <a:pt x="92" y="907"/>
                  </a:lnTo>
                  <a:lnTo>
                    <a:pt x="98" y="917"/>
                  </a:lnTo>
                  <a:lnTo>
                    <a:pt x="98" y="929"/>
                  </a:lnTo>
                  <a:lnTo>
                    <a:pt x="101" y="938"/>
                  </a:lnTo>
                  <a:lnTo>
                    <a:pt x="107" y="938"/>
                  </a:lnTo>
                  <a:lnTo>
                    <a:pt x="113" y="938"/>
                  </a:lnTo>
                  <a:lnTo>
                    <a:pt x="113" y="944"/>
                  </a:lnTo>
                  <a:lnTo>
                    <a:pt x="122" y="944"/>
                  </a:lnTo>
                  <a:lnTo>
                    <a:pt x="131" y="944"/>
                  </a:lnTo>
                  <a:lnTo>
                    <a:pt x="141" y="944"/>
                  </a:lnTo>
                  <a:lnTo>
                    <a:pt x="147" y="947"/>
                  </a:lnTo>
                  <a:lnTo>
                    <a:pt x="147" y="953"/>
                  </a:lnTo>
                  <a:lnTo>
                    <a:pt x="153" y="953"/>
                  </a:lnTo>
                  <a:lnTo>
                    <a:pt x="162" y="947"/>
                  </a:lnTo>
                  <a:lnTo>
                    <a:pt x="162" y="944"/>
                  </a:lnTo>
                  <a:lnTo>
                    <a:pt x="168" y="944"/>
                  </a:lnTo>
                  <a:lnTo>
                    <a:pt x="177" y="947"/>
                  </a:lnTo>
                  <a:lnTo>
                    <a:pt x="183" y="959"/>
                  </a:lnTo>
                  <a:lnTo>
                    <a:pt x="193" y="959"/>
                  </a:lnTo>
                  <a:lnTo>
                    <a:pt x="193" y="962"/>
                  </a:lnTo>
                  <a:lnTo>
                    <a:pt x="186" y="969"/>
                  </a:lnTo>
                  <a:lnTo>
                    <a:pt x="186" y="975"/>
                  </a:lnTo>
                  <a:lnTo>
                    <a:pt x="196" y="987"/>
                  </a:lnTo>
                  <a:lnTo>
                    <a:pt x="202" y="1002"/>
                  </a:lnTo>
                  <a:lnTo>
                    <a:pt x="193" y="1008"/>
                  </a:lnTo>
                  <a:lnTo>
                    <a:pt x="208" y="1008"/>
                  </a:lnTo>
                  <a:lnTo>
                    <a:pt x="208" y="1014"/>
                  </a:lnTo>
                  <a:lnTo>
                    <a:pt x="208" y="1018"/>
                  </a:lnTo>
                  <a:lnTo>
                    <a:pt x="220" y="1024"/>
                  </a:lnTo>
                  <a:lnTo>
                    <a:pt x="226" y="1024"/>
                  </a:lnTo>
                  <a:lnTo>
                    <a:pt x="235" y="1027"/>
                  </a:lnTo>
                  <a:lnTo>
                    <a:pt x="235" y="1039"/>
                  </a:lnTo>
                  <a:lnTo>
                    <a:pt x="235" y="1042"/>
                  </a:lnTo>
                  <a:lnTo>
                    <a:pt x="244" y="1042"/>
                  </a:lnTo>
                  <a:lnTo>
                    <a:pt x="251" y="1042"/>
                  </a:lnTo>
                  <a:lnTo>
                    <a:pt x="260" y="1042"/>
                  </a:lnTo>
                  <a:lnTo>
                    <a:pt x="260" y="1054"/>
                  </a:lnTo>
                  <a:lnTo>
                    <a:pt x="272" y="1054"/>
                  </a:lnTo>
                  <a:lnTo>
                    <a:pt x="275" y="1063"/>
                  </a:lnTo>
                  <a:lnTo>
                    <a:pt x="272" y="1066"/>
                  </a:lnTo>
                  <a:lnTo>
                    <a:pt x="266" y="1073"/>
                  </a:lnTo>
                  <a:lnTo>
                    <a:pt x="260" y="1079"/>
                  </a:lnTo>
                  <a:lnTo>
                    <a:pt x="251" y="1082"/>
                  </a:lnTo>
                  <a:lnTo>
                    <a:pt x="244" y="1088"/>
                  </a:lnTo>
                  <a:lnTo>
                    <a:pt x="235" y="1082"/>
                  </a:lnTo>
                  <a:lnTo>
                    <a:pt x="232" y="1082"/>
                  </a:lnTo>
                  <a:lnTo>
                    <a:pt x="232" y="1088"/>
                  </a:lnTo>
                  <a:lnTo>
                    <a:pt x="232" y="1097"/>
                  </a:lnTo>
                  <a:lnTo>
                    <a:pt x="232" y="1103"/>
                  </a:lnTo>
                  <a:lnTo>
                    <a:pt x="235" y="1112"/>
                  </a:lnTo>
                  <a:lnTo>
                    <a:pt x="241" y="1121"/>
                  </a:lnTo>
                  <a:lnTo>
                    <a:pt x="241" y="1128"/>
                  </a:lnTo>
                  <a:lnTo>
                    <a:pt x="244" y="1131"/>
                  </a:lnTo>
                  <a:lnTo>
                    <a:pt x="257" y="1137"/>
                  </a:lnTo>
                  <a:lnTo>
                    <a:pt x="257" y="1131"/>
                  </a:lnTo>
                  <a:lnTo>
                    <a:pt x="266" y="1128"/>
                  </a:lnTo>
                  <a:lnTo>
                    <a:pt x="272" y="1131"/>
                  </a:lnTo>
                  <a:lnTo>
                    <a:pt x="281" y="1128"/>
                  </a:lnTo>
                  <a:lnTo>
                    <a:pt x="287" y="1128"/>
                  </a:lnTo>
                  <a:lnTo>
                    <a:pt x="290" y="1121"/>
                  </a:lnTo>
                  <a:lnTo>
                    <a:pt x="296" y="1121"/>
                  </a:lnTo>
                  <a:lnTo>
                    <a:pt x="306" y="1128"/>
                  </a:lnTo>
                  <a:lnTo>
                    <a:pt x="315" y="1121"/>
                  </a:lnTo>
                  <a:lnTo>
                    <a:pt x="321" y="1121"/>
                  </a:lnTo>
                  <a:lnTo>
                    <a:pt x="327" y="1128"/>
                  </a:lnTo>
                  <a:lnTo>
                    <a:pt x="330" y="1137"/>
                  </a:lnTo>
                  <a:lnTo>
                    <a:pt x="336" y="1143"/>
                  </a:lnTo>
                  <a:lnTo>
                    <a:pt x="336" y="1152"/>
                  </a:lnTo>
                  <a:lnTo>
                    <a:pt x="336" y="1161"/>
                  </a:lnTo>
                  <a:lnTo>
                    <a:pt x="336" y="1167"/>
                  </a:lnTo>
                  <a:lnTo>
                    <a:pt x="345" y="1167"/>
                  </a:lnTo>
                  <a:lnTo>
                    <a:pt x="361" y="1167"/>
                  </a:lnTo>
                  <a:lnTo>
                    <a:pt x="367" y="1161"/>
                  </a:lnTo>
                  <a:lnTo>
                    <a:pt x="370" y="1161"/>
                  </a:lnTo>
                  <a:lnTo>
                    <a:pt x="370" y="1167"/>
                  </a:lnTo>
                  <a:lnTo>
                    <a:pt x="376" y="1176"/>
                  </a:lnTo>
                  <a:lnTo>
                    <a:pt x="385" y="1176"/>
                  </a:lnTo>
                  <a:lnTo>
                    <a:pt x="385" y="1183"/>
                  </a:lnTo>
                  <a:lnTo>
                    <a:pt x="388" y="1198"/>
                  </a:lnTo>
                  <a:lnTo>
                    <a:pt x="388" y="1201"/>
                  </a:lnTo>
                  <a:lnTo>
                    <a:pt x="394" y="1201"/>
                  </a:lnTo>
                  <a:lnTo>
                    <a:pt x="406" y="1201"/>
                  </a:lnTo>
                  <a:lnTo>
                    <a:pt x="409" y="1201"/>
                  </a:lnTo>
                  <a:lnTo>
                    <a:pt x="416" y="1207"/>
                  </a:lnTo>
                  <a:lnTo>
                    <a:pt x="419" y="1201"/>
                  </a:lnTo>
                  <a:lnTo>
                    <a:pt x="425" y="1207"/>
                  </a:lnTo>
                  <a:lnTo>
                    <a:pt x="431" y="1207"/>
                  </a:lnTo>
                  <a:lnTo>
                    <a:pt x="434" y="1201"/>
                  </a:lnTo>
                  <a:lnTo>
                    <a:pt x="446" y="1192"/>
                  </a:lnTo>
                  <a:lnTo>
                    <a:pt x="455" y="1192"/>
                  </a:lnTo>
                  <a:lnTo>
                    <a:pt x="455" y="1198"/>
                  </a:lnTo>
                  <a:lnTo>
                    <a:pt x="458" y="1201"/>
                  </a:lnTo>
                  <a:lnTo>
                    <a:pt x="474" y="1210"/>
                  </a:lnTo>
                  <a:lnTo>
                    <a:pt x="486" y="1207"/>
                  </a:lnTo>
                  <a:lnTo>
                    <a:pt x="486" y="1201"/>
                  </a:lnTo>
                  <a:lnTo>
                    <a:pt x="489" y="1207"/>
                  </a:lnTo>
                  <a:lnTo>
                    <a:pt x="495" y="1210"/>
                  </a:lnTo>
                  <a:lnTo>
                    <a:pt x="504" y="1207"/>
                  </a:lnTo>
                  <a:lnTo>
                    <a:pt x="504" y="1210"/>
                  </a:lnTo>
                  <a:lnTo>
                    <a:pt x="513" y="1210"/>
                  </a:lnTo>
                  <a:lnTo>
                    <a:pt x="513" y="1207"/>
                  </a:lnTo>
                  <a:lnTo>
                    <a:pt x="525" y="1207"/>
                  </a:lnTo>
                  <a:lnTo>
                    <a:pt x="529" y="1207"/>
                  </a:lnTo>
                  <a:lnTo>
                    <a:pt x="529" y="1210"/>
                  </a:lnTo>
                  <a:lnTo>
                    <a:pt x="535" y="1216"/>
                  </a:lnTo>
                  <a:lnTo>
                    <a:pt x="535" y="1210"/>
                  </a:lnTo>
                  <a:lnTo>
                    <a:pt x="544" y="1210"/>
                  </a:lnTo>
                  <a:lnTo>
                    <a:pt x="553" y="1216"/>
                  </a:lnTo>
                  <a:lnTo>
                    <a:pt x="565" y="1216"/>
                  </a:lnTo>
                  <a:lnTo>
                    <a:pt x="568" y="1210"/>
                  </a:lnTo>
                  <a:lnTo>
                    <a:pt x="574" y="1210"/>
                  </a:lnTo>
                  <a:lnTo>
                    <a:pt x="574" y="1225"/>
                  </a:lnTo>
                  <a:lnTo>
                    <a:pt x="568" y="1232"/>
                  </a:lnTo>
                  <a:lnTo>
                    <a:pt x="559" y="1238"/>
                  </a:lnTo>
                  <a:lnTo>
                    <a:pt x="553" y="1241"/>
                  </a:lnTo>
                  <a:lnTo>
                    <a:pt x="559" y="1247"/>
                  </a:lnTo>
                  <a:lnTo>
                    <a:pt x="568" y="1247"/>
                  </a:lnTo>
                  <a:lnTo>
                    <a:pt x="568" y="1250"/>
                  </a:lnTo>
                  <a:lnTo>
                    <a:pt x="565" y="1256"/>
                  </a:lnTo>
                  <a:lnTo>
                    <a:pt x="559" y="1262"/>
                  </a:lnTo>
                  <a:lnTo>
                    <a:pt x="559" y="1265"/>
                  </a:lnTo>
                  <a:lnTo>
                    <a:pt x="565" y="1265"/>
                  </a:lnTo>
                  <a:lnTo>
                    <a:pt x="574" y="1280"/>
                  </a:lnTo>
                  <a:lnTo>
                    <a:pt x="574" y="1296"/>
                  </a:lnTo>
                  <a:lnTo>
                    <a:pt x="568" y="1311"/>
                  </a:lnTo>
                  <a:lnTo>
                    <a:pt x="559" y="1311"/>
                  </a:lnTo>
                  <a:lnTo>
                    <a:pt x="544" y="1311"/>
                  </a:lnTo>
                  <a:lnTo>
                    <a:pt x="541" y="1314"/>
                  </a:lnTo>
                  <a:lnTo>
                    <a:pt x="535" y="1329"/>
                  </a:lnTo>
                  <a:lnTo>
                    <a:pt x="519" y="1335"/>
                  </a:lnTo>
                  <a:lnTo>
                    <a:pt x="519" y="1360"/>
                  </a:lnTo>
                  <a:lnTo>
                    <a:pt x="525" y="1354"/>
                  </a:lnTo>
                  <a:lnTo>
                    <a:pt x="529" y="1354"/>
                  </a:lnTo>
                  <a:lnTo>
                    <a:pt x="535" y="1351"/>
                  </a:lnTo>
                  <a:lnTo>
                    <a:pt x="535" y="1360"/>
                  </a:lnTo>
                  <a:lnTo>
                    <a:pt x="541" y="1360"/>
                  </a:lnTo>
                  <a:lnTo>
                    <a:pt x="550" y="1351"/>
                  </a:lnTo>
                  <a:lnTo>
                    <a:pt x="553" y="1348"/>
                  </a:lnTo>
                  <a:lnTo>
                    <a:pt x="565" y="1348"/>
                  </a:lnTo>
                  <a:lnTo>
                    <a:pt x="565" y="1354"/>
                  </a:lnTo>
                  <a:lnTo>
                    <a:pt x="565" y="1360"/>
                  </a:lnTo>
                  <a:lnTo>
                    <a:pt x="553" y="1366"/>
                  </a:lnTo>
                  <a:lnTo>
                    <a:pt x="544" y="1369"/>
                  </a:lnTo>
                  <a:lnTo>
                    <a:pt x="541" y="1375"/>
                  </a:lnTo>
                  <a:lnTo>
                    <a:pt x="544" y="1381"/>
                  </a:lnTo>
                  <a:lnTo>
                    <a:pt x="550" y="1384"/>
                  </a:lnTo>
                  <a:lnTo>
                    <a:pt x="541" y="1390"/>
                  </a:lnTo>
                  <a:lnTo>
                    <a:pt x="529" y="1384"/>
                  </a:lnTo>
                  <a:lnTo>
                    <a:pt x="525" y="1384"/>
                  </a:lnTo>
                  <a:lnTo>
                    <a:pt x="519" y="1390"/>
                  </a:lnTo>
                  <a:lnTo>
                    <a:pt x="513" y="1390"/>
                  </a:lnTo>
                  <a:lnTo>
                    <a:pt x="513" y="1394"/>
                  </a:lnTo>
                  <a:lnTo>
                    <a:pt x="519" y="1400"/>
                  </a:lnTo>
                  <a:lnTo>
                    <a:pt x="535" y="1400"/>
                  </a:lnTo>
                  <a:lnTo>
                    <a:pt x="541" y="1406"/>
                  </a:lnTo>
                  <a:lnTo>
                    <a:pt x="541" y="1409"/>
                  </a:lnTo>
                  <a:lnTo>
                    <a:pt x="553" y="1415"/>
                  </a:lnTo>
                  <a:lnTo>
                    <a:pt x="550" y="1415"/>
                  </a:lnTo>
                  <a:lnTo>
                    <a:pt x="544" y="1421"/>
                  </a:lnTo>
                  <a:lnTo>
                    <a:pt x="541" y="1415"/>
                  </a:lnTo>
                  <a:lnTo>
                    <a:pt x="541" y="1424"/>
                  </a:lnTo>
                  <a:lnTo>
                    <a:pt x="544" y="1430"/>
                  </a:lnTo>
                  <a:lnTo>
                    <a:pt x="541" y="1436"/>
                  </a:lnTo>
                  <a:lnTo>
                    <a:pt x="535" y="1430"/>
                  </a:lnTo>
                  <a:lnTo>
                    <a:pt x="529" y="1424"/>
                  </a:lnTo>
                  <a:lnTo>
                    <a:pt x="525" y="1430"/>
                  </a:lnTo>
                  <a:lnTo>
                    <a:pt x="525" y="1439"/>
                  </a:lnTo>
                  <a:lnTo>
                    <a:pt x="519" y="1445"/>
                  </a:lnTo>
                  <a:lnTo>
                    <a:pt x="525" y="1449"/>
                  </a:lnTo>
                  <a:lnTo>
                    <a:pt x="525" y="1461"/>
                  </a:lnTo>
                  <a:lnTo>
                    <a:pt x="513" y="1461"/>
                  </a:lnTo>
                  <a:lnTo>
                    <a:pt x="510" y="1473"/>
                  </a:lnTo>
                  <a:lnTo>
                    <a:pt x="510" y="1479"/>
                  </a:lnTo>
                  <a:lnTo>
                    <a:pt x="519" y="1485"/>
                  </a:lnTo>
                  <a:lnTo>
                    <a:pt x="529" y="1488"/>
                  </a:lnTo>
                  <a:lnTo>
                    <a:pt x="535" y="1488"/>
                  </a:lnTo>
                  <a:lnTo>
                    <a:pt x="544" y="1488"/>
                  </a:lnTo>
                  <a:lnTo>
                    <a:pt x="550" y="1494"/>
                  </a:lnTo>
                  <a:lnTo>
                    <a:pt x="550" y="1501"/>
                  </a:lnTo>
                  <a:lnTo>
                    <a:pt x="559" y="1501"/>
                  </a:lnTo>
                  <a:lnTo>
                    <a:pt x="565" y="1494"/>
                  </a:lnTo>
                  <a:lnTo>
                    <a:pt x="568" y="1501"/>
                  </a:lnTo>
                  <a:lnTo>
                    <a:pt x="577" y="1501"/>
                  </a:lnTo>
                  <a:lnTo>
                    <a:pt x="577" y="1504"/>
                  </a:lnTo>
                  <a:lnTo>
                    <a:pt x="590" y="1510"/>
                  </a:lnTo>
                  <a:lnTo>
                    <a:pt x="599" y="1510"/>
                  </a:lnTo>
                  <a:lnTo>
                    <a:pt x="605" y="1513"/>
                  </a:lnTo>
                  <a:lnTo>
                    <a:pt x="608" y="1519"/>
                  </a:lnTo>
                  <a:lnTo>
                    <a:pt x="617" y="1519"/>
                  </a:lnTo>
                  <a:lnTo>
                    <a:pt x="632" y="1540"/>
                  </a:lnTo>
                  <a:lnTo>
                    <a:pt x="638" y="1528"/>
                  </a:lnTo>
                  <a:lnTo>
                    <a:pt x="645" y="1528"/>
                  </a:lnTo>
                  <a:lnTo>
                    <a:pt x="654" y="1528"/>
                  </a:lnTo>
                  <a:lnTo>
                    <a:pt x="660" y="1525"/>
                  </a:lnTo>
                  <a:lnTo>
                    <a:pt x="663" y="1513"/>
                  </a:lnTo>
                  <a:lnTo>
                    <a:pt x="672" y="1519"/>
                  </a:lnTo>
                  <a:lnTo>
                    <a:pt x="684" y="1525"/>
                  </a:lnTo>
                  <a:lnTo>
                    <a:pt x="687" y="1525"/>
                  </a:lnTo>
                  <a:lnTo>
                    <a:pt x="709" y="1525"/>
                  </a:lnTo>
                  <a:lnTo>
                    <a:pt x="712" y="1528"/>
                  </a:lnTo>
                  <a:lnTo>
                    <a:pt x="718" y="1528"/>
                  </a:lnTo>
                  <a:lnTo>
                    <a:pt x="727" y="1528"/>
                  </a:lnTo>
                  <a:lnTo>
                    <a:pt x="736" y="1528"/>
                  </a:lnTo>
                  <a:lnTo>
                    <a:pt x="752" y="1525"/>
                  </a:lnTo>
                  <a:lnTo>
                    <a:pt x="758" y="1525"/>
                  </a:lnTo>
                  <a:lnTo>
                    <a:pt x="764" y="1528"/>
                  </a:lnTo>
                  <a:lnTo>
                    <a:pt x="776" y="1528"/>
                  </a:lnTo>
                  <a:lnTo>
                    <a:pt x="788" y="1528"/>
                  </a:lnTo>
                  <a:lnTo>
                    <a:pt x="791" y="1528"/>
                  </a:lnTo>
                  <a:lnTo>
                    <a:pt x="797" y="1534"/>
                  </a:lnTo>
                  <a:lnTo>
                    <a:pt x="791" y="1540"/>
                  </a:lnTo>
                  <a:lnTo>
                    <a:pt x="803" y="1540"/>
                  </a:lnTo>
                  <a:lnTo>
                    <a:pt x="813" y="1540"/>
                  </a:lnTo>
                  <a:lnTo>
                    <a:pt x="819" y="1534"/>
                  </a:lnTo>
                  <a:lnTo>
                    <a:pt x="828" y="1528"/>
                  </a:lnTo>
                  <a:lnTo>
                    <a:pt x="837" y="1534"/>
                  </a:lnTo>
                  <a:lnTo>
                    <a:pt x="843" y="1534"/>
                  </a:lnTo>
                  <a:lnTo>
                    <a:pt x="846" y="1528"/>
                  </a:lnTo>
                  <a:lnTo>
                    <a:pt x="846" y="1525"/>
                  </a:lnTo>
                  <a:lnTo>
                    <a:pt x="852" y="1525"/>
                  </a:lnTo>
                  <a:lnTo>
                    <a:pt x="855" y="1525"/>
                  </a:lnTo>
                  <a:lnTo>
                    <a:pt x="855" y="1534"/>
                  </a:lnTo>
                  <a:lnTo>
                    <a:pt x="868" y="1528"/>
                  </a:lnTo>
                  <a:lnTo>
                    <a:pt x="868" y="1525"/>
                  </a:lnTo>
                  <a:lnTo>
                    <a:pt x="877" y="1525"/>
                  </a:lnTo>
                  <a:lnTo>
                    <a:pt x="886" y="1528"/>
                  </a:lnTo>
                  <a:lnTo>
                    <a:pt x="886" y="1534"/>
                  </a:lnTo>
                  <a:lnTo>
                    <a:pt x="886" y="1540"/>
                  </a:lnTo>
                  <a:lnTo>
                    <a:pt x="892" y="1543"/>
                  </a:lnTo>
                  <a:lnTo>
                    <a:pt x="901" y="1540"/>
                  </a:lnTo>
                  <a:lnTo>
                    <a:pt x="907" y="1540"/>
                  </a:lnTo>
                  <a:lnTo>
                    <a:pt x="923" y="1543"/>
                  </a:lnTo>
                  <a:lnTo>
                    <a:pt x="938" y="1543"/>
                  </a:lnTo>
                  <a:lnTo>
                    <a:pt x="941" y="1543"/>
                  </a:lnTo>
                  <a:lnTo>
                    <a:pt x="950" y="1556"/>
                  </a:lnTo>
                  <a:lnTo>
                    <a:pt x="962" y="1559"/>
                  </a:lnTo>
                  <a:lnTo>
                    <a:pt x="971" y="1559"/>
                  </a:lnTo>
                  <a:lnTo>
                    <a:pt x="975" y="1559"/>
                  </a:lnTo>
                  <a:lnTo>
                    <a:pt x="987" y="1556"/>
                  </a:lnTo>
                  <a:lnTo>
                    <a:pt x="993" y="1543"/>
                  </a:lnTo>
                  <a:lnTo>
                    <a:pt x="987" y="1540"/>
                  </a:lnTo>
                  <a:lnTo>
                    <a:pt x="996" y="1540"/>
                  </a:lnTo>
                  <a:lnTo>
                    <a:pt x="1002" y="1540"/>
                  </a:lnTo>
                  <a:lnTo>
                    <a:pt x="1002" y="1528"/>
                  </a:lnTo>
                  <a:lnTo>
                    <a:pt x="1005" y="1519"/>
                  </a:lnTo>
                  <a:lnTo>
                    <a:pt x="1002" y="1519"/>
                  </a:lnTo>
                  <a:lnTo>
                    <a:pt x="993" y="1513"/>
                  </a:lnTo>
                  <a:lnTo>
                    <a:pt x="981" y="1510"/>
                  </a:lnTo>
                  <a:lnTo>
                    <a:pt x="975" y="1504"/>
                  </a:lnTo>
                  <a:lnTo>
                    <a:pt x="962" y="1494"/>
                  </a:lnTo>
                  <a:lnTo>
                    <a:pt x="950" y="1488"/>
                  </a:lnTo>
                  <a:lnTo>
                    <a:pt x="941" y="1479"/>
                  </a:lnTo>
                  <a:lnTo>
                    <a:pt x="941" y="1461"/>
                  </a:lnTo>
                  <a:lnTo>
                    <a:pt x="938" y="1455"/>
                  </a:lnTo>
                  <a:lnTo>
                    <a:pt x="932" y="1449"/>
                  </a:lnTo>
                  <a:lnTo>
                    <a:pt x="932" y="1439"/>
                  </a:lnTo>
                  <a:lnTo>
                    <a:pt x="926" y="1430"/>
                  </a:lnTo>
                  <a:lnTo>
                    <a:pt x="923" y="1430"/>
                  </a:lnTo>
                  <a:lnTo>
                    <a:pt x="923" y="1424"/>
                  </a:lnTo>
                  <a:lnTo>
                    <a:pt x="910" y="1421"/>
                  </a:lnTo>
                  <a:lnTo>
                    <a:pt x="898" y="1409"/>
                  </a:lnTo>
                  <a:lnTo>
                    <a:pt x="898" y="1415"/>
                  </a:lnTo>
                  <a:lnTo>
                    <a:pt x="892" y="1421"/>
                  </a:lnTo>
                  <a:lnTo>
                    <a:pt x="886" y="1415"/>
                  </a:lnTo>
                  <a:lnTo>
                    <a:pt x="877" y="1409"/>
                  </a:lnTo>
                  <a:lnTo>
                    <a:pt x="883" y="1390"/>
                  </a:lnTo>
                  <a:lnTo>
                    <a:pt x="883" y="1384"/>
                  </a:lnTo>
                  <a:lnTo>
                    <a:pt x="886" y="1381"/>
                  </a:lnTo>
                  <a:lnTo>
                    <a:pt x="886" y="1369"/>
                  </a:lnTo>
                  <a:lnTo>
                    <a:pt x="892" y="1366"/>
                  </a:lnTo>
                  <a:lnTo>
                    <a:pt x="886" y="1360"/>
                  </a:lnTo>
                  <a:lnTo>
                    <a:pt x="886" y="1348"/>
                  </a:lnTo>
                  <a:lnTo>
                    <a:pt x="892" y="1335"/>
                  </a:lnTo>
                  <a:lnTo>
                    <a:pt x="892" y="1326"/>
                  </a:lnTo>
                  <a:lnTo>
                    <a:pt x="898" y="1326"/>
                  </a:lnTo>
                  <a:lnTo>
                    <a:pt x="901" y="1329"/>
                  </a:lnTo>
                  <a:lnTo>
                    <a:pt x="910" y="1320"/>
                  </a:lnTo>
                  <a:lnTo>
                    <a:pt x="916" y="1314"/>
                  </a:lnTo>
                  <a:lnTo>
                    <a:pt x="923" y="1311"/>
                  </a:lnTo>
                  <a:lnTo>
                    <a:pt x="926" y="1302"/>
                  </a:lnTo>
                  <a:lnTo>
                    <a:pt x="932" y="1305"/>
                  </a:lnTo>
                  <a:lnTo>
                    <a:pt x="938" y="1296"/>
                  </a:lnTo>
                  <a:lnTo>
                    <a:pt x="932" y="1280"/>
                  </a:lnTo>
                  <a:lnTo>
                    <a:pt x="923" y="1280"/>
                  </a:lnTo>
                  <a:lnTo>
                    <a:pt x="916" y="1280"/>
                  </a:lnTo>
                  <a:lnTo>
                    <a:pt x="907" y="1277"/>
                  </a:lnTo>
                  <a:lnTo>
                    <a:pt x="910" y="1265"/>
                  </a:lnTo>
                  <a:lnTo>
                    <a:pt x="916" y="1262"/>
                  </a:lnTo>
                  <a:lnTo>
                    <a:pt x="923" y="1262"/>
                  </a:lnTo>
                  <a:lnTo>
                    <a:pt x="916" y="1256"/>
                  </a:lnTo>
                  <a:lnTo>
                    <a:pt x="901" y="1247"/>
                  </a:lnTo>
                  <a:lnTo>
                    <a:pt x="883" y="1232"/>
                  </a:lnTo>
                  <a:lnTo>
                    <a:pt x="874" y="1222"/>
                  </a:lnTo>
                  <a:lnTo>
                    <a:pt x="868" y="1225"/>
                  </a:lnTo>
                  <a:lnTo>
                    <a:pt x="855" y="1225"/>
                  </a:lnTo>
                  <a:lnTo>
                    <a:pt x="855" y="1232"/>
                  </a:lnTo>
                  <a:lnTo>
                    <a:pt x="852" y="1238"/>
                  </a:lnTo>
                  <a:lnTo>
                    <a:pt x="843" y="1232"/>
                  </a:lnTo>
                  <a:lnTo>
                    <a:pt x="837" y="1225"/>
                  </a:lnTo>
                  <a:lnTo>
                    <a:pt x="837" y="1216"/>
                  </a:lnTo>
                  <a:lnTo>
                    <a:pt x="837" y="1210"/>
                  </a:lnTo>
                  <a:lnTo>
                    <a:pt x="828" y="1207"/>
                  </a:lnTo>
                  <a:lnTo>
                    <a:pt x="819" y="1207"/>
                  </a:lnTo>
                  <a:lnTo>
                    <a:pt x="813" y="1210"/>
                  </a:lnTo>
                  <a:lnTo>
                    <a:pt x="813" y="1198"/>
                  </a:lnTo>
                  <a:lnTo>
                    <a:pt x="813" y="1186"/>
                  </a:lnTo>
                  <a:lnTo>
                    <a:pt x="822" y="1170"/>
                  </a:lnTo>
                  <a:lnTo>
                    <a:pt x="807" y="1167"/>
                  </a:lnTo>
                  <a:lnTo>
                    <a:pt x="803" y="1161"/>
                  </a:lnTo>
                  <a:lnTo>
                    <a:pt x="807" y="1155"/>
                  </a:lnTo>
                  <a:lnTo>
                    <a:pt x="807" y="1143"/>
                  </a:lnTo>
                  <a:lnTo>
                    <a:pt x="803" y="1137"/>
                  </a:lnTo>
                  <a:lnTo>
                    <a:pt x="797" y="1128"/>
                  </a:lnTo>
                  <a:lnTo>
                    <a:pt x="803" y="1118"/>
                  </a:lnTo>
                  <a:lnTo>
                    <a:pt x="807" y="1118"/>
                  </a:lnTo>
                  <a:lnTo>
                    <a:pt x="807" y="1103"/>
                  </a:lnTo>
                  <a:lnTo>
                    <a:pt x="803" y="1103"/>
                  </a:lnTo>
                  <a:lnTo>
                    <a:pt x="813" y="1088"/>
                  </a:lnTo>
                  <a:lnTo>
                    <a:pt x="822" y="1094"/>
                  </a:lnTo>
                  <a:lnTo>
                    <a:pt x="828" y="1103"/>
                  </a:lnTo>
                  <a:lnTo>
                    <a:pt x="837" y="1106"/>
                  </a:lnTo>
                  <a:lnTo>
                    <a:pt x="843" y="1112"/>
                  </a:lnTo>
                  <a:lnTo>
                    <a:pt x="852" y="1103"/>
                  </a:lnTo>
                  <a:lnTo>
                    <a:pt x="852" y="1097"/>
                  </a:lnTo>
                  <a:lnTo>
                    <a:pt x="846" y="1088"/>
                  </a:lnTo>
                  <a:lnTo>
                    <a:pt x="843" y="1073"/>
                  </a:lnTo>
                  <a:lnTo>
                    <a:pt x="831" y="1066"/>
                  </a:lnTo>
                  <a:lnTo>
                    <a:pt x="843" y="1063"/>
                  </a:lnTo>
                  <a:lnTo>
                    <a:pt x="852" y="1063"/>
                  </a:lnTo>
                  <a:lnTo>
                    <a:pt x="852" y="1057"/>
                  </a:lnTo>
                  <a:lnTo>
                    <a:pt x="852" y="1054"/>
                  </a:lnTo>
                  <a:lnTo>
                    <a:pt x="852" y="1033"/>
                  </a:lnTo>
                  <a:lnTo>
                    <a:pt x="861" y="1033"/>
                  </a:lnTo>
                  <a:lnTo>
                    <a:pt x="868" y="1027"/>
                  </a:lnTo>
                  <a:lnTo>
                    <a:pt x="874" y="1018"/>
                  </a:lnTo>
                  <a:lnTo>
                    <a:pt x="883" y="1008"/>
                  </a:lnTo>
                  <a:lnTo>
                    <a:pt x="886" y="999"/>
                  </a:lnTo>
                  <a:lnTo>
                    <a:pt x="886" y="993"/>
                  </a:lnTo>
                  <a:lnTo>
                    <a:pt x="886" y="987"/>
                  </a:lnTo>
                  <a:lnTo>
                    <a:pt x="892" y="987"/>
                  </a:lnTo>
                  <a:lnTo>
                    <a:pt x="898" y="993"/>
                  </a:lnTo>
                  <a:lnTo>
                    <a:pt x="901" y="999"/>
                  </a:lnTo>
                  <a:lnTo>
                    <a:pt x="910" y="993"/>
                  </a:lnTo>
                  <a:lnTo>
                    <a:pt x="916" y="984"/>
                  </a:lnTo>
                  <a:lnTo>
                    <a:pt x="923" y="975"/>
                  </a:lnTo>
                  <a:lnTo>
                    <a:pt x="932" y="969"/>
                  </a:lnTo>
                  <a:lnTo>
                    <a:pt x="938" y="969"/>
                  </a:lnTo>
                  <a:lnTo>
                    <a:pt x="947" y="978"/>
                  </a:lnTo>
                  <a:lnTo>
                    <a:pt x="947" y="975"/>
                  </a:lnTo>
                  <a:lnTo>
                    <a:pt x="950" y="962"/>
                  </a:lnTo>
                  <a:lnTo>
                    <a:pt x="956" y="962"/>
                  </a:lnTo>
                  <a:lnTo>
                    <a:pt x="965" y="962"/>
                  </a:lnTo>
                  <a:lnTo>
                    <a:pt x="971" y="969"/>
                  </a:lnTo>
                  <a:lnTo>
                    <a:pt x="981" y="975"/>
                  </a:lnTo>
                  <a:lnTo>
                    <a:pt x="996" y="975"/>
                  </a:lnTo>
                  <a:lnTo>
                    <a:pt x="1002" y="978"/>
                  </a:lnTo>
                  <a:lnTo>
                    <a:pt x="1011" y="978"/>
                  </a:lnTo>
                  <a:lnTo>
                    <a:pt x="1017" y="978"/>
                  </a:lnTo>
                  <a:lnTo>
                    <a:pt x="1020" y="984"/>
                  </a:lnTo>
                  <a:lnTo>
                    <a:pt x="1020" y="975"/>
                  </a:lnTo>
                  <a:lnTo>
                    <a:pt x="1017" y="969"/>
                  </a:lnTo>
                  <a:lnTo>
                    <a:pt x="1017" y="962"/>
                  </a:lnTo>
                  <a:lnTo>
                    <a:pt x="1020" y="962"/>
                  </a:lnTo>
                  <a:lnTo>
                    <a:pt x="1045" y="969"/>
                  </a:lnTo>
                  <a:lnTo>
                    <a:pt x="1060" y="975"/>
                  </a:lnTo>
                  <a:lnTo>
                    <a:pt x="1066" y="962"/>
                  </a:lnTo>
                  <a:lnTo>
                    <a:pt x="1066" y="959"/>
                  </a:lnTo>
                  <a:lnTo>
                    <a:pt x="1066" y="953"/>
                  </a:lnTo>
                  <a:lnTo>
                    <a:pt x="1069" y="953"/>
                  </a:lnTo>
                  <a:lnTo>
                    <a:pt x="1069" y="947"/>
                  </a:lnTo>
                  <a:lnTo>
                    <a:pt x="1066" y="944"/>
                  </a:lnTo>
                  <a:lnTo>
                    <a:pt x="1075" y="944"/>
                  </a:lnTo>
                  <a:lnTo>
                    <a:pt x="1084" y="944"/>
                  </a:lnTo>
                  <a:lnTo>
                    <a:pt x="1081" y="932"/>
                  </a:lnTo>
                  <a:lnTo>
                    <a:pt x="1084" y="932"/>
                  </a:lnTo>
                  <a:lnTo>
                    <a:pt x="1091" y="929"/>
                  </a:lnTo>
                  <a:lnTo>
                    <a:pt x="1100" y="932"/>
                  </a:lnTo>
                  <a:lnTo>
                    <a:pt x="1112" y="932"/>
                  </a:lnTo>
                  <a:lnTo>
                    <a:pt x="1112" y="923"/>
                  </a:lnTo>
                  <a:lnTo>
                    <a:pt x="1121" y="923"/>
                  </a:lnTo>
                  <a:lnTo>
                    <a:pt x="1115" y="914"/>
                  </a:lnTo>
                  <a:lnTo>
                    <a:pt x="1121" y="907"/>
                  </a:lnTo>
                  <a:lnTo>
                    <a:pt x="1124" y="904"/>
                  </a:lnTo>
                  <a:lnTo>
                    <a:pt x="1136" y="898"/>
                  </a:lnTo>
                  <a:lnTo>
                    <a:pt x="1139" y="904"/>
                  </a:lnTo>
                  <a:lnTo>
                    <a:pt x="1146" y="914"/>
                  </a:lnTo>
                  <a:lnTo>
                    <a:pt x="1155" y="914"/>
                  </a:lnTo>
                  <a:lnTo>
                    <a:pt x="1176" y="907"/>
                  </a:lnTo>
                  <a:lnTo>
                    <a:pt x="1179" y="907"/>
                  </a:lnTo>
                  <a:lnTo>
                    <a:pt x="1185" y="907"/>
                  </a:lnTo>
                  <a:lnTo>
                    <a:pt x="1185" y="904"/>
                  </a:lnTo>
                  <a:lnTo>
                    <a:pt x="1185" y="895"/>
                  </a:lnTo>
                  <a:lnTo>
                    <a:pt x="1194" y="889"/>
                  </a:lnTo>
                  <a:lnTo>
                    <a:pt x="1210" y="883"/>
                  </a:lnTo>
                  <a:lnTo>
                    <a:pt x="1225" y="868"/>
                  </a:lnTo>
                  <a:lnTo>
                    <a:pt x="1228" y="865"/>
                  </a:lnTo>
                  <a:lnTo>
                    <a:pt x="1228" y="855"/>
                  </a:lnTo>
                  <a:lnTo>
                    <a:pt x="1225" y="843"/>
                  </a:lnTo>
                  <a:lnTo>
                    <a:pt x="1216" y="834"/>
                  </a:lnTo>
                  <a:lnTo>
                    <a:pt x="1210" y="834"/>
                  </a:lnTo>
                  <a:lnTo>
                    <a:pt x="1204" y="840"/>
                  </a:lnTo>
                  <a:lnTo>
                    <a:pt x="1194" y="843"/>
                  </a:lnTo>
                  <a:lnTo>
                    <a:pt x="1179" y="843"/>
                  </a:lnTo>
                  <a:lnTo>
                    <a:pt x="1170" y="843"/>
                  </a:lnTo>
                  <a:lnTo>
                    <a:pt x="1164" y="843"/>
                  </a:lnTo>
                  <a:lnTo>
                    <a:pt x="1149" y="840"/>
                  </a:lnTo>
                  <a:lnTo>
                    <a:pt x="1149" y="834"/>
                  </a:lnTo>
                  <a:lnTo>
                    <a:pt x="1146" y="825"/>
                  </a:lnTo>
                  <a:lnTo>
                    <a:pt x="1139" y="825"/>
                  </a:lnTo>
                  <a:lnTo>
                    <a:pt x="1136" y="825"/>
                  </a:lnTo>
                  <a:lnTo>
                    <a:pt x="1124" y="834"/>
                  </a:lnTo>
                  <a:lnTo>
                    <a:pt x="1121" y="840"/>
                  </a:lnTo>
                  <a:lnTo>
                    <a:pt x="1112" y="840"/>
                  </a:lnTo>
                  <a:lnTo>
                    <a:pt x="1100" y="828"/>
                  </a:lnTo>
                  <a:lnTo>
                    <a:pt x="1091" y="813"/>
                  </a:lnTo>
                  <a:lnTo>
                    <a:pt x="1091" y="804"/>
                  </a:lnTo>
                  <a:lnTo>
                    <a:pt x="1091" y="800"/>
                  </a:lnTo>
                  <a:lnTo>
                    <a:pt x="1084" y="794"/>
                  </a:lnTo>
                  <a:lnTo>
                    <a:pt x="1081" y="788"/>
                  </a:lnTo>
                  <a:lnTo>
                    <a:pt x="1081" y="785"/>
                  </a:lnTo>
                  <a:lnTo>
                    <a:pt x="1069" y="773"/>
                  </a:lnTo>
                  <a:lnTo>
                    <a:pt x="1069" y="755"/>
                  </a:lnTo>
                  <a:lnTo>
                    <a:pt x="1075" y="739"/>
                  </a:lnTo>
                  <a:lnTo>
                    <a:pt x="1069" y="736"/>
                  </a:lnTo>
                  <a:lnTo>
                    <a:pt x="1060" y="730"/>
                  </a:lnTo>
                  <a:lnTo>
                    <a:pt x="1060" y="715"/>
                  </a:lnTo>
                  <a:lnTo>
                    <a:pt x="1060" y="706"/>
                  </a:lnTo>
                  <a:lnTo>
                    <a:pt x="1057" y="709"/>
                  </a:lnTo>
                  <a:lnTo>
                    <a:pt x="1057" y="715"/>
                  </a:lnTo>
                  <a:lnTo>
                    <a:pt x="1045" y="736"/>
                  </a:lnTo>
                  <a:lnTo>
                    <a:pt x="1036" y="748"/>
                  </a:lnTo>
                  <a:lnTo>
                    <a:pt x="1020" y="755"/>
                  </a:lnTo>
                  <a:lnTo>
                    <a:pt x="1005" y="761"/>
                  </a:lnTo>
                  <a:lnTo>
                    <a:pt x="996" y="764"/>
                  </a:lnTo>
                  <a:lnTo>
                    <a:pt x="981" y="745"/>
                  </a:lnTo>
                  <a:lnTo>
                    <a:pt x="981" y="730"/>
                  </a:lnTo>
                  <a:lnTo>
                    <a:pt x="993" y="724"/>
                  </a:lnTo>
                  <a:lnTo>
                    <a:pt x="1005" y="721"/>
                  </a:lnTo>
                  <a:lnTo>
                    <a:pt x="1011" y="724"/>
                  </a:lnTo>
                  <a:lnTo>
                    <a:pt x="1017" y="730"/>
                  </a:lnTo>
                  <a:lnTo>
                    <a:pt x="1020" y="724"/>
                  </a:lnTo>
                  <a:lnTo>
                    <a:pt x="1020" y="715"/>
                  </a:lnTo>
                  <a:lnTo>
                    <a:pt x="1020" y="709"/>
                  </a:lnTo>
                  <a:lnTo>
                    <a:pt x="1026" y="700"/>
                  </a:lnTo>
                  <a:lnTo>
                    <a:pt x="1030" y="690"/>
                  </a:lnTo>
                  <a:lnTo>
                    <a:pt x="1026" y="681"/>
                  </a:lnTo>
                  <a:lnTo>
                    <a:pt x="1017" y="675"/>
                  </a:lnTo>
                  <a:lnTo>
                    <a:pt x="1017" y="672"/>
                  </a:lnTo>
                  <a:lnTo>
                    <a:pt x="1011" y="672"/>
                  </a:lnTo>
                  <a:lnTo>
                    <a:pt x="1005" y="675"/>
                  </a:lnTo>
                  <a:lnTo>
                    <a:pt x="996" y="675"/>
                  </a:lnTo>
                  <a:lnTo>
                    <a:pt x="993" y="675"/>
                  </a:lnTo>
                  <a:lnTo>
                    <a:pt x="987" y="681"/>
                  </a:lnTo>
                  <a:lnTo>
                    <a:pt x="965" y="690"/>
                  </a:lnTo>
                  <a:lnTo>
                    <a:pt x="956" y="690"/>
                  </a:lnTo>
                  <a:lnTo>
                    <a:pt x="950" y="675"/>
                  </a:lnTo>
                  <a:lnTo>
                    <a:pt x="941" y="660"/>
                  </a:lnTo>
                  <a:lnTo>
                    <a:pt x="938" y="657"/>
                  </a:lnTo>
                  <a:lnTo>
                    <a:pt x="941" y="651"/>
                  </a:lnTo>
                  <a:lnTo>
                    <a:pt x="947" y="651"/>
                  </a:lnTo>
                  <a:lnTo>
                    <a:pt x="947" y="635"/>
                  </a:lnTo>
                  <a:lnTo>
                    <a:pt x="941" y="620"/>
                  </a:lnTo>
                  <a:lnTo>
                    <a:pt x="932" y="605"/>
                  </a:lnTo>
                  <a:lnTo>
                    <a:pt x="938" y="596"/>
                  </a:lnTo>
                  <a:lnTo>
                    <a:pt x="941" y="590"/>
                  </a:lnTo>
                  <a:lnTo>
                    <a:pt x="947" y="590"/>
                  </a:lnTo>
                  <a:lnTo>
                    <a:pt x="947" y="586"/>
                  </a:lnTo>
                  <a:lnTo>
                    <a:pt x="941" y="577"/>
                  </a:lnTo>
                  <a:lnTo>
                    <a:pt x="941" y="571"/>
                  </a:lnTo>
                  <a:lnTo>
                    <a:pt x="941" y="556"/>
                  </a:lnTo>
                  <a:lnTo>
                    <a:pt x="941" y="550"/>
                  </a:lnTo>
                  <a:lnTo>
                    <a:pt x="932" y="550"/>
                  </a:lnTo>
                  <a:lnTo>
                    <a:pt x="932" y="541"/>
                  </a:lnTo>
                  <a:lnTo>
                    <a:pt x="926" y="531"/>
                  </a:lnTo>
                  <a:lnTo>
                    <a:pt x="923" y="525"/>
                  </a:lnTo>
                  <a:lnTo>
                    <a:pt x="916" y="516"/>
                  </a:lnTo>
                  <a:lnTo>
                    <a:pt x="910" y="516"/>
                  </a:lnTo>
                  <a:lnTo>
                    <a:pt x="910" y="510"/>
                  </a:lnTo>
                  <a:lnTo>
                    <a:pt x="907" y="507"/>
                  </a:lnTo>
                  <a:lnTo>
                    <a:pt x="901" y="510"/>
                  </a:lnTo>
                  <a:lnTo>
                    <a:pt x="898" y="498"/>
                  </a:lnTo>
                  <a:lnTo>
                    <a:pt x="886" y="476"/>
                  </a:lnTo>
                  <a:lnTo>
                    <a:pt x="883" y="458"/>
                  </a:lnTo>
                  <a:lnTo>
                    <a:pt x="877" y="446"/>
                  </a:lnTo>
                  <a:lnTo>
                    <a:pt x="861" y="437"/>
                  </a:lnTo>
                  <a:lnTo>
                    <a:pt x="861" y="421"/>
                  </a:lnTo>
                  <a:lnTo>
                    <a:pt x="855" y="418"/>
                  </a:lnTo>
                  <a:lnTo>
                    <a:pt x="846" y="406"/>
                  </a:lnTo>
                  <a:lnTo>
                    <a:pt x="846" y="397"/>
                  </a:lnTo>
                  <a:lnTo>
                    <a:pt x="843" y="388"/>
                  </a:lnTo>
                  <a:lnTo>
                    <a:pt x="837" y="382"/>
                  </a:lnTo>
                  <a:lnTo>
                    <a:pt x="831" y="379"/>
                  </a:lnTo>
                  <a:lnTo>
                    <a:pt x="828" y="357"/>
                  </a:lnTo>
                  <a:lnTo>
                    <a:pt x="822" y="354"/>
                  </a:lnTo>
                  <a:lnTo>
                    <a:pt x="813" y="348"/>
                  </a:lnTo>
                  <a:lnTo>
                    <a:pt x="813" y="342"/>
                  </a:lnTo>
                  <a:lnTo>
                    <a:pt x="803" y="339"/>
                  </a:lnTo>
                  <a:lnTo>
                    <a:pt x="797" y="333"/>
                  </a:lnTo>
                  <a:lnTo>
                    <a:pt x="791" y="308"/>
                  </a:lnTo>
                  <a:lnTo>
                    <a:pt x="788" y="308"/>
                  </a:lnTo>
                  <a:lnTo>
                    <a:pt x="788" y="299"/>
                  </a:lnTo>
                  <a:lnTo>
                    <a:pt x="782" y="287"/>
                  </a:lnTo>
                  <a:lnTo>
                    <a:pt x="782" y="293"/>
                  </a:lnTo>
                  <a:lnTo>
                    <a:pt x="776" y="284"/>
                  </a:lnTo>
                  <a:lnTo>
                    <a:pt x="776" y="272"/>
                  </a:lnTo>
                  <a:lnTo>
                    <a:pt x="773" y="269"/>
                  </a:lnTo>
                  <a:lnTo>
                    <a:pt x="767" y="256"/>
                  </a:lnTo>
                  <a:lnTo>
                    <a:pt x="764" y="250"/>
                  </a:lnTo>
                  <a:lnTo>
                    <a:pt x="752" y="250"/>
                  </a:lnTo>
                  <a:lnTo>
                    <a:pt x="752" y="244"/>
                  </a:lnTo>
                  <a:lnTo>
                    <a:pt x="752" y="238"/>
                  </a:lnTo>
                  <a:lnTo>
                    <a:pt x="764" y="238"/>
                  </a:lnTo>
                  <a:lnTo>
                    <a:pt x="767" y="235"/>
                  </a:lnTo>
                  <a:lnTo>
                    <a:pt x="767" y="214"/>
                  </a:lnTo>
                  <a:lnTo>
                    <a:pt x="767" y="198"/>
                  </a:lnTo>
                  <a:lnTo>
                    <a:pt x="767" y="189"/>
                  </a:lnTo>
                  <a:lnTo>
                    <a:pt x="773" y="189"/>
                  </a:lnTo>
                  <a:lnTo>
                    <a:pt x="776" y="174"/>
                  </a:lnTo>
                  <a:lnTo>
                    <a:pt x="776" y="152"/>
                  </a:lnTo>
                  <a:lnTo>
                    <a:pt x="767" y="128"/>
                  </a:lnTo>
                  <a:lnTo>
                    <a:pt x="773" y="119"/>
                  </a:lnTo>
                  <a:lnTo>
                    <a:pt x="782" y="110"/>
                  </a:lnTo>
                  <a:lnTo>
                    <a:pt x="788" y="100"/>
                  </a:lnTo>
                  <a:lnTo>
                    <a:pt x="782" y="85"/>
                  </a:lnTo>
                  <a:lnTo>
                    <a:pt x="782" y="70"/>
                  </a:lnTo>
                  <a:lnTo>
                    <a:pt x="776" y="61"/>
                  </a:lnTo>
                  <a:lnTo>
                    <a:pt x="767" y="55"/>
                  </a:lnTo>
                  <a:lnTo>
                    <a:pt x="773" y="45"/>
                  </a:lnTo>
                  <a:lnTo>
                    <a:pt x="767" y="45"/>
                  </a:lnTo>
                  <a:lnTo>
                    <a:pt x="764" y="39"/>
                  </a:lnTo>
                  <a:lnTo>
                    <a:pt x="758" y="39"/>
                  </a:lnTo>
                  <a:lnTo>
                    <a:pt x="752" y="48"/>
                  </a:lnTo>
                  <a:lnTo>
                    <a:pt x="748" y="48"/>
                  </a:lnTo>
                  <a:lnTo>
                    <a:pt x="742" y="39"/>
                  </a:lnTo>
                  <a:lnTo>
                    <a:pt x="736" y="33"/>
                  </a:lnTo>
                  <a:lnTo>
                    <a:pt x="733" y="33"/>
                  </a:lnTo>
                  <a:lnTo>
                    <a:pt x="727" y="30"/>
                  </a:lnTo>
                  <a:lnTo>
                    <a:pt x="727" y="21"/>
                  </a:lnTo>
                  <a:lnTo>
                    <a:pt x="724" y="21"/>
                  </a:lnTo>
                  <a:lnTo>
                    <a:pt x="712" y="21"/>
                  </a:lnTo>
                  <a:lnTo>
                    <a:pt x="709" y="24"/>
                  </a:lnTo>
                  <a:lnTo>
                    <a:pt x="703" y="24"/>
                  </a:lnTo>
                  <a:lnTo>
                    <a:pt x="700" y="24"/>
                  </a:lnTo>
                  <a:lnTo>
                    <a:pt x="693" y="15"/>
                  </a:lnTo>
                  <a:lnTo>
                    <a:pt x="687" y="12"/>
                  </a:lnTo>
                  <a:lnTo>
                    <a:pt x="693" y="6"/>
                  </a:lnTo>
                  <a:lnTo>
                    <a:pt x="693" y="0"/>
                  </a:lnTo>
                  <a:lnTo>
                    <a:pt x="687" y="0"/>
                  </a:lnTo>
                  <a:lnTo>
                    <a:pt x="669" y="0"/>
                  </a:lnTo>
                  <a:lnTo>
                    <a:pt x="648" y="12"/>
                  </a:lnTo>
                  <a:lnTo>
                    <a:pt x="638" y="15"/>
                  </a:lnTo>
                  <a:lnTo>
                    <a:pt x="623" y="15"/>
                  </a:lnTo>
                  <a:lnTo>
                    <a:pt x="614" y="15"/>
                  </a:lnTo>
                  <a:lnTo>
                    <a:pt x="617" y="21"/>
                  </a:lnTo>
                  <a:lnTo>
                    <a:pt x="617" y="33"/>
                  </a:lnTo>
                  <a:lnTo>
                    <a:pt x="614" y="39"/>
                  </a:lnTo>
                  <a:lnTo>
                    <a:pt x="617" y="45"/>
                  </a:lnTo>
                  <a:lnTo>
                    <a:pt x="623" y="48"/>
                  </a:lnTo>
                  <a:lnTo>
                    <a:pt x="629" y="61"/>
                  </a:lnTo>
                  <a:lnTo>
                    <a:pt x="638" y="61"/>
                  </a:lnTo>
                  <a:lnTo>
                    <a:pt x="645" y="64"/>
                  </a:lnTo>
                  <a:lnTo>
                    <a:pt x="632" y="73"/>
                  </a:lnTo>
                  <a:lnTo>
                    <a:pt x="629" y="88"/>
                  </a:lnTo>
                  <a:lnTo>
                    <a:pt x="632" y="88"/>
                  </a:lnTo>
                  <a:lnTo>
                    <a:pt x="638" y="94"/>
                  </a:lnTo>
                  <a:lnTo>
                    <a:pt x="629" y="103"/>
                  </a:lnTo>
                  <a:lnTo>
                    <a:pt x="617" y="103"/>
                  </a:lnTo>
                  <a:lnTo>
                    <a:pt x="608" y="94"/>
                  </a:lnTo>
                  <a:lnTo>
                    <a:pt x="614" y="88"/>
                  </a:lnTo>
                  <a:lnTo>
                    <a:pt x="608" y="79"/>
                  </a:lnTo>
                  <a:lnTo>
                    <a:pt x="605" y="73"/>
                  </a:lnTo>
                  <a:lnTo>
                    <a:pt x="599" y="79"/>
                  </a:lnTo>
                  <a:lnTo>
                    <a:pt x="593" y="88"/>
                  </a:lnTo>
                  <a:lnTo>
                    <a:pt x="593" y="94"/>
                  </a:lnTo>
                  <a:lnTo>
                    <a:pt x="593" y="103"/>
                  </a:lnTo>
                  <a:lnTo>
                    <a:pt x="593" y="110"/>
                  </a:lnTo>
                  <a:lnTo>
                    <a:pt x="590" y="119"/>
                  </a:lnTo>
                  <a:lnTo>
                    <a:pt x="574" y="119"/>
                  </a:lnTo>
                  <a:lnTo>
                    <a:pt x="565" y="119"/>
                  </a:lnTo>
                  <a:lnTo>
                    <a:pt x="565" y="125"/>
                  </a:lnTo>
                  <a:lnTo>
                    <a:pt x="559" y="143"/>
                  </a:lnTo>
                  <a:lnTo>
                    <a:pt x="559" y="149"/>
                  </a:lnTo>
                  <a:lnTo>
                    <a:pt x="550" y="158"/>
                  </a:lnTo>
                  <a:lnTo>
                    <a:pt x="550" y="165"/>
                  </a:lnTo>
                  <a:lnTo>
                    <a:pt x="550" y="168"/>
                  </a:lnTo>
                  <a:lnTo>
                    <a:pt x="544" y="165"/>
                  </a:lnTo>
                  <a:lnTo>
                    <a:pt x="541" y="158"/>
                  </a:lnTo>
                  <a:lnTo>
                    <a:pt x="529" y="174"/>
                  </a:lnTo>
                  <a:lnTo>
                    <a:pt x="529" y="165"/>
                  </a:lnTo>
                  <a:lnTo>
                    <a:pt x="529" y="152"/>
                  </a:lnTo>
                  <a:lnTo>
                    <a:pt x="535" y="149"/>
                  </a:lnTo>
                  <a:lnTo>
                    <a:pt x="529" y="143"/>
                  </a:lnTo>
                  <a:lnTo>
                    <a:pt x="529" y="134"/>
                  </a:lnTo>
                  <a:lnTo>
                    <a:pt x="525" y="134"/>
                  </a:lnTo>
                  <a:lnTo>
                    <a:pt x="519" y="134"/>
                  </a:lnTo>
                  <a:lnTo>
                    <a:pt x="513" y="128"/>
                  </a:lnTo>
                  <a:lnTo>
                    <a:pt x="510" y="143"/>
                  </a:lnTo>
                  <a:lnTo>
                    <a:pt x="513" y="143"/>
                  </a:lnTo>
                  <a:lnTo>
                    <a:pt x="513" y="152"/>
                  </a:lnTo>
                  <a:lnTo>
                    <a:pt x="510" y="152"/>
                  </a:lnTo>
                  <a:lnTo>
                    <a:pt x="510" y="149"/>
                  </a:lnTo>
                  <a:lnTo>
                    <a:pt x="504" y="149"/>
                  </a:lnTo>
                  <a:lnTo>
                    <a:pt x="504" y="152"/>
                  </a:lnTo>
                  <a:lnTo>
                    <a:pt x="504" y="158"/>
                  </a:lnTo>
                  <a:lnTo>
                    <a:pt x="513" y="174"/>
                  </a:lnTo>
                  <a:lnTo>
                    <a:pt x="504" y="174"/>
                  </a:lnTo>
                  <a:lnTo>
                    <a:pt x="501" y="168"/>
                  </a:lnTo>
                  <a:lnTo>
                    <a:pt x="501" y="165"/>
                  </a:lnTo>
                  <a:lnTo>
                    <a:pt x="495" y="168"/>
                  </a:lnTo>
                  <a:lnTo>
                    <a:pt x="489" y="177"/>
                  </a:lnTo>
                  <a:lnTo>
                    <a:pt x="486" y="177"/>
                  </a:lnTo>
                  <a:lnTo>
                    <a:pt x="474" y="198"/>
                  </a:lnTo>
                  <a:lnTo>
                    <a:pt x="470" y="204"/>
                  </a:lnTo>
                  <a:lnTo>
                    <a:pt x="464" y="207"/>
                  </a:lnTo>
                  <a:lnTo>
                    <a:pt x="470" y="214"/>
                  </a:lnTo>
                  <a:lnTo>
                    <a:pt x="474" y="220"/>
                  </a:lnTo>
                  <a:lnTo>
                    <a:pt x="464" y="229"/>
                  </a:lnTo>
                  <a:lnTo>
                    <a:pt x="458" y="235"/>
                  </a:lnTo>
                  <a:lnTo>
                    <a:pt x="455" y="235"/>
                  </a:lnTo>
                  <a:lnTo>
                    <a:pt x="464" y="244"/>
                  </a:lnTo>
                  <a:lnTo>
                    <a:pt x="464" y="253"/>
                  </a:lnTo>
                  <a:lnTo>
                    <a:pt x="464" y="262"/>
                  </a:lnTo>
                  <a:lnTo>
                    <a:pt x="464" y="269"/>
                  </a:lnTo>
                  <a:lnTo>
                    <a:pt x="458" y="272"/>
                  </a:lnTo>
                  <a:lnTo>
                    <a:pt x="449" y="278"/>
                  </a:lnTo>
                  <a:lnTo>
                    <a:pt x="434" y="284"/>
                  </a:lnTo>
                  <a:lnTo>
                    <a:pt x="431" y="287"/>
                  </a:lnTo>
                  <a:lnTo>
                    <a:pt x="416" y="278"/>
                  </a:lnTo>
                  <a:lnTo>
                    <a:pt x="406" y="272"/>
                  </a:lnTo>
                  <a:lnTo>
                    <a:pt x="394" y="272"/>
                  </a:lnTo>
                  <a:lnTo>
                    <a:pt x="385" y="269"/>
                  </a:lnTo>
                  <a:lnTo>
                    <a:pt x="385" y="262"/>
                  </a:lnTo>
                  <a:lnTo>
                    <a:pt x="385" y="253"/>
                  </a:lnTo>
                  <a:lnTo>
                    <a:pt x="385" y="250"/>
                  </a:lnTo>
                  <a:lnTo>
                    <a:pt x="400" y="244"/>
                  </a:lnTo>
                  <a:lnTo>
                    <a:pt x="400" y="238"/>
                  </a:lnTo>
                  <a:lnTo>
                    <a:pt x="409" y="238"/>
                  </a:lnTo>
                  <a:lnTo>
                    <a:pt x="416" y="235"/>
                  </a:lnTo>
                  <a:lnTo>
                    <a:pt x="406" y="229"/>
                  </a:lnTo>
                  <a:lnTo>
                    <a:pt x="400" y="223"/>
                  </a:lnTo>
                  <a:lnTo>
                    <a:pt x="394" y="220"/>
                  </a:lnTo>
                  <a:lnTo>
                    <a:pt x="385" y="220"/>
                  </a:lnTo>
                  <a:lnTo>
                    <a:pt x="382" y="207"/>
                  </a:lnTo>
                  <a:lnTo>
                    <a:pt x="376" y="207"/>
                  </a:lnTo>
                  <a:lnTo>
                    <a:pt x="361" y="214"/>
                  </a:lnTo>
                  <a:lnTo>
                    <a:pt x="351" y="214"/>
                  </a:lnTo>
                  <a:lnTo>
                    <a:pt x="351" y="220"/>
                  </a:lnTo>
                  <a:lnTo>
                    <a:pt x="339" y="220"/>
                  </a:lnTo>
                  <a:lnTo>
                    <a:pt x="351" y="223"/>
                  </a:lnTo>
                  <a:lnTo>
                    <a:pt x="354" y="229"/>
                  </a:lnTo>
                  <a:lnTo>
                    <a:pt x="361" y="235"/>
                  </a:lnTo>
                  <a:lnTo>
                    <a:pt x="361" y="238"/>
                  </a:lnTo>
                  <a:lnTo>
                    <a:pt x="361" y="250"/>
                  </a:lnTo>
                  <a:lnTo>
                    <a:pt x="367" y="253"/>
                  </a:lnTo>
                  <a:lnTo>
                    <a:pt x="367" y="256"/>
                  </a:lnTo>
                  <a:lnTo>
                    <a:pt x="370" y="256"/>
                  </a:lnTo>
                  <a:lnTo>
                    <a:pt x="367" y="269"/>
                  </a:lnTo>
                  <a:lnTo>
                    <a:pt x="367" y="272"/>
                  </a:lnTo>
                  <a:lnTo>
                    <a:pt x="367" y="287"/>
                  </a:lnTo>
                  <a:lnTo>
                    <a:pt x="376" y="287"/>
                  </a:lnTo>
                  <a:lnTo>
                    <a:pt x="385" y="287"/>
                  </a:lnTo>
                  <a:lnTo>
                    <a:pt x="388" y="293"/>
                  </a:lnTo>
                  <a:lnTo>
                    <a:pt x="388" y="299"/>
                  </a:lnTo>
                  <a:lnTo>
                    <a:pt x="394" y="302"/>
                  </a:lnTo>
                  <a:lnTo>
                    <a:pt x="394" y="308"/>
                  </a:lnTo>
                  <a:lnTo>
                    <a:pt x="400" y="314"/>
                  </a:lnTo>
                  <a:lnTo>
                    <a:pt x="394" y="317"/>
                  </a:lnTo>
                  <a:lnTo>
                    <a:pt x="388" y="327"/>
                  </a:lnTo>
                  <a:lnTo>
                    <a:pt x="400" y="339"/>
                  </a:lnTo>
                  <a:lnTo>
                    <a:pt x="406" y="342"/>
                  </a:lnTo>
                  <a:lnTo>
                    <a:pt x="394" y="348"/>
                  </a:lnTo>
                  <a:lnTo>
                    <a:pt x="388" y="342"/>
                  </a:lnTo>
                  <a:lnTo>
                    <a:pt x="382" y="348"/>
                  </a:lnTo>
                  <a:lnTo>
                    <a:pt x="370" y="348"/>
                  </a:lnTo>
                  <a:lnTo>
                    <a:pt x="376" y="339"/>
                  </a:lnTo>
                  <a:lnTo>
                    <a:pt x="382" y="339"/>
                  </a:lnTo>
                  <a:lnTo>
                    <a:pt x="370" y="327"/>
                  </a:lnTo>
                  <a:lnTo>
                    <a:pt x="367" y="333"/>
                  </a:lnTo>
                  <a:lnTo>
                    <a:pt x="354" y="333"/>
                  </a:lnTo>
                  <a:lnTo>
                    <a:pt x="345" y="327"/>
                  </a:lnTo>
                  <a:lnTo>
                    <a:pt x="345" y="333"/>
                  </a:lnTo>
                  <a:lnTo>
                    <a:pt x="339" y="342"/>
                  </a:lnTo>
                  <a:lnTo>
                    <a:pt x="336" y="357"/>
                  </a:lnTo>
                  <a:lnTo>
                    <a:pt x="327" y="363"/>
                  </a:lnTo>
                  <a:lnTo>
                    <a:pt x="321" y="366"/>
                  </a:lnTo>
                  <a:lnTo>
                    <a:pt x="321" y="379"/>
                  </a:lnTo>
                  <a:lnTo>
                    <a:pt x="315" y="388"/>
                  </a:lnTo>
                  <a:lnTo>
                    <a:pt x="312" y="391"/>
                  </a:lnTo>
                  <a:lnTo>
                    <a:pt x="306" y="397"/>
                  </a:lnTo>
                  <a:lnTo>
                    <a:pt x="312" y="403"/>
                  </a:lnTo>
                  <a:lnTo>
                    <a:pt x="327" y="412"/>
                  </a:lnTo>
                  <a:lnTo>
                    <a:pt x="336" y="418"/>
                  </a:lnTo>
                  <a:lnTo>
                    <a:pt x="336" y="421"/>
                  </a:lnTo>
                  <a:lnTo>
                    <a:pt x="345" y="434"/>
                  </a:lnTo>
                  <a:lnTo>
                    <a:pt x="351" y="446"/>
                  </a:lnTo>
                  <a:lnTo>
                    <a:pt x="351" y="452"/>
                  </a:lnTo>
                  <a:lnTo>
                    <a:pt x="376" y="446"/>
                  </a:lnTo>
                  <a:lnTo>
                    <a:pt x="382" y="452"/>
                  </a:lnTo>
                  <a:lnTo>
                    <a:pt x="385" y="461"/>
                  </a:lnTo>
                  <a:lnTo>
                    <a:pt x="376" y="458"/>
                  </a:lnTo>
                  <a:lnTo>
                    <a:pt x="370" y="458"/>
                  </a:lnTo>
                  <a:lnTo>
                    <a:pt x="361" y="458"/>
                  </a:lnTo>
                  <a:lnTo>
                    <a:pt x="351" y="452"/>
                  </a:lnTo>
                  <a:lnTo>
                    <a:pt x="345" y="446"/>
                  </a:lnTo>
                  <a:lnTo>
                    <a:pt x="339" y="446"/>
                  </a:lnTo>
                  <a:lnTo>
                    <a:pt x="336" y="452"/>
                  </a:lnTo>
                  <a:lnTo>
                    <a:pt x="330" y="446"/>
                  </a:lnTo>
                  <a:lnTo>
                    <a:pt x="321" y="452"/>
                  </a:lnTo>
                  <a:lnTo>
                    <a:pt x="306" y="446"/>
                  </a:lnTo>
                  <a:lnTo>
                    <a:pt x="296" y="443"/>
                  </a:lnTo>
                  <a:lnTo>
                    <a:pt x="287" y="443"/>
                  </a:lnTo>
                  <a:lnTo>
                    <a:pt x="287" y="437"/>
                  </a:lnTo>
                  <a:lnTo>
                    <a:pt x="281" y="437"/>
                  </a:lnTo>
                  <a:lnTo>
                    <a:pt x="266" y="437"/>
                  </a:lnTo>
                  <a:lnTo>
                    <a:pt x="251" y="434"/>
                  </a:lnTo>
                  <a:lnTo>
                    <a:pt x="251" y="443"/>
                  </a:lnTo>
                  <a:lnTo>
                    <a:pt x="244" y="446"/>
                  </a:lnTo>
                  <a:lnTo>
                    <a:pt x="244" y="452"/>
                  </a:lnTo>
                  <a:lnTo>
                    <a:pt x="257" y="458"/>
                  </a:lnTo>
                  <a:lnTo>
                    <a:pt x="260" y="461"/>
                  </a:lnTo>
                  <a:lnTo>
                    <a:pt x="275" y="467"/>
                  </a:lnTo>
                  <a:lnTo>
                    <a:pt x="275" y="461"/>
                  </a:lnTo>
                  <a:lnTo>
                    <a:pt x="281" y="461"/>
                  </a:lnTo>
                  <a:lnTo>
                    <a:pt x="290" y="470"/>
                  </a:lnTo>
                  <a:lnTo>
                    <a:pt x="296" y="492"/>
                  </a:lnTo>
                  <a:lnTo>
                    <a:pt x="287" y="498"/>
                  </a:lnTo>
                  <a:lnTo>
                    <a:pt x="281" y="501"/>
                  </a:lnTo>
                  <a:lnTo>
                    <a:pt x="272" y="498"/>
                  </a:lnTo>
                  <a:lnTo>
                    <a:pt x="260" y="498"/>
                  </a:lnTo>
                  <a:lnTo>
                    <a:pt x="257" y="498"/>
                  </a:lnTo>
                  <a:lnTo>
                    <a:pt x="244" y="486"/>
                  </a:lnTo>
                  <a:lnTo>
                    <a:pt x="241" y="483"/>
                  </a:lnTo>
                  <a:lnTo>
                    <a:pt x="235" y="476"/>
                  </a:lnTo>
                  <a:lnTo>
                    <a:pt x="232" y="486"/>
                  </a:lnTo>
                  <a:lnTo>
                    <a:pt x="226" y="483"/>
                  </a:lnTo>
                  <a:lnTo>
                    <a:pt x="211" y="476"/>
                  </a:lnTo>
                  <a:lnTo>
                    <a:pt x="211" y="467"/>
                  </a:lnTo>
                  <a:lnTo>
                    <a:pt x="208" y="467"/>
                  </a:lnTo>
                  <a:lnTo>
                    <a:pt x="208" y="461"/>
                  </a:lnTo>
                  <a:lnTo>
                    <a:pt x="208" y="458"/>
                  </a:lnTo>
                  <a:lnTo>
                    <a:pt x="202" y="452"/>
                  </a:lnTo>
                  <a:lnTo>
                    <a:pt x="202" y="446"/>
                  </a:lnTo>
                  <a:lnTo>
                    <a:pt x="196" y="437"/>
                  </a:lnTo>
                  <a:lnTo>
                    <a:pt x="193" y="434"/>
                  </a:lnTo>
                  <a:lnTo>
                    <a:pt x="193" y="428"/>
                  </a:lnTo>
                  <a:lnTo>
                    <a:pt x="196" y="421"/>
                  </a:lnTo>
                  <a:lnTo>
                    <a:pt x="196" y="412"/>
                  </a:lnTo>
                  <a:lnTo>
                    <a:pt x="193" y="406"/>
                  </a:lnTo>
                  <a:lnTo>
                    <a:pt x="193" y="403"/>
                  </a:lnTo>
                  <a:lnTo>
                    <a:pt x="186" y="397"/>
                  </a:lnTo>
                  <a:lnTo>
                    <a:pt x="183" y="391"/>
                  </a:lnTo>
                  <a:lnTo>
                    <a:pt x="168" y="391"/>
                  </a:lnTo>
                  <a:lnTo>
                    <a:pt x="162" y="391"/>
                  </a:lnTo>
                  <a:lnTo>
                    <a:pt x="156" y="391"/>
                  </a:lnTo>
                  <a:lnTo>
                    <a:pt x="153" y="388"/>
                  </a:lnTo>
                  <a:lnTo>
                    <a:pt x="156" y="388"/>
                  </a:lnTo>
                  <a:lnTo>
                    <a:pt x="156" y="382"/>
                  </a:lnTo>
                  <a:lnTo>
                    <a:pt x="153" y="382"/>
                  </a:lnTo>
                  <a:lnTo>
                    <a:pt x="147" y="382"/>
                  </a:lnTo>
                  <a:lnTo>
                    <a:pt x="147" y="379"/>
                  </a:lnTo>
                  <a:lnTo>
                    <a:pt x="138" y="379"/>
                  </a:lnTo>
                  <a:lnTo>
                    <a:pt x="131" y="372"/>
                  </a:lnTo>
                  <a:lnTo>
                    <a:pt x="125" y="363"/>
                  </a:lnTo>
                  <a:lnTo>
                    <a:pt x="131" y="354"/>
                  </a:lnTo>
                  <a:lnTo>
                    <a:pt x="125" y="354"/>
                  </a:lnTo>
                  <a:lnTo>
                    <a:pt x="122" y="348"/>
                  </a:lnTo>
                  <a:lnTo>
                    <a:pt x="125" y="348"/>
                  </a:lnTo>
                  <a:lnTo>
                    <a:pt x="131" y="348"/>
                  </a:lnTo>
                  <a:lnTo>
                    <a:pt x="138" y="348"/>
                  </a:lnTo>
                  <a:lnTo>
                    <a:pt x="147" y="357"/>
                  </a:lnTo>
                  <a:lnTo>
                    <a:pt x="153" y="363"/>
                  </a:lnTo>
                  <a:lnTo>
                    <a:pt x="156" y="363"/>
                  </a:lnTo>
                  <a:lnTo>
                    <a:pt x="156" y="357"/>
                  </a:lnTo>
                  <a:lnTo>
                    <a:pt x="168" y="363"/>
                  </a:lnTo>
                  <a:lnTo>
                    <a:pt x="177" y="366"/>
                  </a:lnTo>
                  <a:lnTo>
                    <a:pt x="183" y="366"/>
                  </a:lnTo>
                  <a:lnTo>
                    <a:pt x="186" y="366"/>
                  </a:lnTo>
                  <a:lnTo>
                    <a:pt x="193" y="372"/>
                  </a:lnTo>
                  <a:lnTo>
                    <a:pt x="202" y="372"/>
                  </a:lnTo>
                  <a:lnTo>
                    <a:pt x="211" y="372"/>
                  </a:lnTo>
                  <a:lnTo>
                    <a:pt x="226" y="379"/>
                  </a:lnTo>
                  <a:lnTo>
                    <a:pt x="232" y="372"/>
                  </a:lnTo>
                  <a:lnTo>
                    <a:pt x="235" y="366"/>
                  </a:lnTo>
                  <a:lnTo>
                    <a:pt x="241" y="372"/>
                  </a:lnTo>
                  <a:lnTo>
                    <a:pt x="241" y="379"/>
                  </a:lnTo>
                  <a:lnTo>
                    <a:pt x="251" y="379"/>
                  </a:lnTo>
                  <a:lnTo>
                    <a:pt x="260" y="379"/>
                  </a:lnTo>
                  <a:lnTo>
                    <a:pt x="272" y="379"/>
                  </a:lnTo>
                  <a:lnTo>
                    <a:pt x="281" y="366"/>
                  </a:lnTo>
                  <a:lnTo>
                    <a:pt x="287" y="366"/>
                  </a:lnTo>
                  <a:lnTo>
                    <a:pt x="296" y="363"/>
                  </a:lnTo>
                  <a:lnTo>
                    <a:pt x="299" y="357"/>
                  </a:lnTo>
                  <a:lnTo>
                    <a:pt x="299" y="354"/>
                  </a:lnTo>
                  <a:lnTo>
                    <a:pt x="306" y="348"/>
                  </a:lnTo>
                  <a:lnTo>
                    <a:pt x="312" y="348"/>
                  </a:lnTo>
                  <a:lnTo>
                    <a:pt x="312" y="342"/>
                  </a:lnTo>
                  <a:lnTo>
                    <a:pt x="312" y="339"/>
                  </a:lnTo>
                  <a:lnTo>
                    <a:pt x="315" y="339"/>
                  </a:lnTo>
                  <a:lnTo>
                    <a:pt x="321" y="317"/>
                  </a:lnTo>
                  <a:lnTo>
                    <a:pt x="315" y="308"/>
                  </a:lnTo>
                  <a:lnTo>
                    <a:pt x="315" y="299"/>
                  </a:lnTo>
                  <a:lnTo>
                    <a:pt x="312" y="299"/>
                  </a:lnTo>
                  <a:lnTo>
                    <a:pt x="312" y="287"/>
                  </a:lnTo>
                  <a:lnTo>
                    <a:pt x="306" y="293"/>
                  </a:lnTo>
                  <a:lnTo>
                    <a:pt x="299" y="287"/>
                  </a:lnTo>
                  <a:lnTo>
                    <a:pt x="299" y="278"/>
                  </a:lnTo>
                  <a:lnTo>
                    <a:pt x="290" y="278"/>
                  </a:lnTo>
                  <a:lnTo>
                    <a:pt x="287" y="278"/>
                  </a:lnTo>
                  <a:lnTo>
                    <a:pt x="287" y="272"/>
                  </a:lnTo>
                  <a:lnTo>
                    <a:pt x="272" y="269"/>
                  </a:lnTo>
                  <a:lnTo>
                    <a:pt x="260" y="272"/>
                  </a:lnTo>
                  <a:lnTo>
                    <a:pt x="257" y="269"/>
                  </a:lnTo>
                  <a:lnTo>
                    <a:pt x="251" y="262"/>
                  </a:lnTo>
                  <a:lnTo>
                    <a:pt x="241" y="256"/>
                  </a:lnTo>
                  <a:lnTo>
                    <a:pt x="241" y="262"/>
                  </a:lnTo>
                  <a:lnTo>
                    <a:pt x="235" y="256"/>
                  </a:lnTo>
                  <a:lnTo>
                    <a:pt x="226" y="250"/>
                  </a:lnTo>
                  <a:lnTo>
                    <a:pt x="211" y="250"/>
                  </a:lnTo>
                  <a:lnTo>
                    <a:pt x="196" y="238"/>
                  </a:lnTo>
                  <a:lnTo>
                    <a:pt x="183" y="235"/>
                  </a:lnTo>
                  <a:lnTo>
                    <a:pt x="171" y="238"/>
                  </a:lnTo>
                  <a:lnTo>
                    <a:pt x="138" y="238"/>
                  </a:lnTo>
                  <a:lnTo>
                    <a:pt x="131" y="238"/>
                  </a:lnTo>
                  <a:lnTo>
                    <a:pt x="125" y="235"/>
                  </a:lnTo>
                  <a:lnTo>
                    <a:pt x="116" y="238"/>
                  </a:lnTo>
                  <a:lnTo>
                    <a:pt x="116" y="235"/>
                  </a:lnTo>
                  <a:lnTo>
                    <a:pt x="113" y="229"/>
                  </a:lnTo>
                  <a:lnTo>
                    <a:pt x="107" y="235"/>
                  </a:lnTo>
                  <a:lnTo>
                    <a:pt x="101" y="223"/>
                  </a:lnTo>
                  <a:lnTo>
                    <a:pt x="98" y="223"/>
                  </a:lnTo>
                  <a:lnTo>
                    <a:pt x="92" y="214"/>
                  </a:lnTo>
                  <a:lnTo>
                    <a:pt x="89" y="214"/>
                  </a:lnTo>
                  <a:lnTo>
                    <a:pt x="83" y="223"/>
                  </a:lnTo>
                  <a:lnTo>
                    <a:pt x="76" y="223"/>
                  </a:lnTo>
                  <a:lnTo>
                    <a:pt x="73" y="214"/>
                  </a:lnTo>
                  <a:lnTo>
                    <a:pt x="67" y="214"/>
                  </a:lnTo>
                  <a:lnTo>
                    <a:pt x="67" y="229"/>
                  </a:lnTo>
                  <a:lnTo>
                    <a:pt x="58" y="229"/>
                  </a:lnTo>
                  <a:lnTo>
                    <a:pt x="52" y="223"/>
                  </a:lnTo>
                  <a:lnTo>
                    <a:pt x="43" y="223"/>
                  </a:lnTo>
                  <a:lnTo>
                    <a:pt x="18" y="232"/>
                  </a:lnTo>
                  <a:lnTo>
                    <a:pt x="12" y="250"/>
                  </a:lnTo>
                  <a:lnTo>
                    <a:pt x="9" y="265"/>
                  </a:lnTo>
                  <a:lnTo>
                    <a:pt x="3" y="265"/>
                  </a:lnTo>
                  <a:lnTo>
                    <a:pt x="3" y="272"/>
                  </a:lnTo>
                  <a:lnTo>
                    <a:pt x="0" y="278"/>
                  </a:lnTo>
                  <a:lnTo>
                    <a:pt x="0" y="287"/>
                  </a:lnTo>
                  <a:lnTo>
                    <a:pt x="12" y="299"/>
                  </a:lnTo>
                  <a:lnTo>
                    <a:pt x="21" y="308"/>
                  </a:lnTo>
                  <a:lnTo>
                    <a:pt x="34" y="327"/>
                  </a:lnTo>
                  <a:lnTo>
                    <a:pt x="28" y="339"/>
                  </a:lnTo>
                  <a:lnTo>
                    <a:pt x="31" y="360"/>
                  </a:lnTo>
                  <a:lnTo>
                    <a:pt x="34" y="382"/>
                  </a:lnTo>
                  <a:lnTo>
                    <a:pt x="52" y="397"/>
                  </a:lnTo>
                  <a:lnTo>
                    <a:pt x="67" y="421"/>
                  </a:lnTo>
                  <a:lnTo>
                    <a:pt x="61" y="431"/>
                  </a:lnTo>
                  <a:lnTo>
                    <a:pt x="64" y="437"/>
                  </a:lnTo>
                  <a:lnTo>
                    <a:pt x="61" y="446"/>
                  </a:lnTo>
                  <a:lnTo>
                    <a:pt x="64" y="455"/>
                  </a:lnTo>
                  <a:lnTo>
                    <a:pt x="64" y="470"/>
                  </a:lnTo>
                  <a:lnTo>
                    <a:pt x="70" y="486"/>
                  </a:lnTo>
                  <a:lnTo>
                    <a:pt x="73" y="486"/>
                  </a:lnTo>
                  <a:lnTo>
                    <a:pt x="83" y="507"/>
                  </a:lnTo>
                  <a:lnTo>
                    <a:pt x="89" y="507"/>
                  </a:lnTo>
                  <a:lnTo>
                    <a:pt x="95" y="510"/>
                  </a:lnTo>
                  <a:lnTo>
                    <a:pt x="95" y="519"/>
                  </a:lnTo>
                  <a:lnTo>
                    <a:pt x="89" y="522"/>
                  </a:lnTo>
                  <a:lnTo>
                    <a:pt x="83" y="525"/>
                  </a:lnTo>
                  <a:lnTo>
                    <a:pt x="89" y="547"/>
                  </a:lnTo>
                  <a:lnTo>
                    <a:pt x="95" y="550"/>
                  </a:lnTo>
                  <a:lnTo>
                    <a:pt x="107" y="559"/>
                  </a:lnTo>
                  <a:lnTo>
                    <a:pt x="125" y="562"/>
                  </a:lnTo>
                  <a:lnTo>
                    <a:pt x="131" y="574"/>
                  </a:lnTo>
                  <a:lnTo>
                    <a:pt x="122" y="580"/>
                  </a:lnTo>
                  <a:lnTo>
                    <a:pt x="119" y="596"/>
                  </a:lnTo>
                  <a:lnTo>
                    <a:pt x="113" y="611"/>
                  </a:lnTo>
                  <a:lnTo>
                    <a:pt x="104" y="623"/>
                  </a:lnTo>
                  <a:lnTo>
                    <a:pt x="107" y="632"/>
                  </a:lnTo>
                  <a:lnTo>
                    <a:pt x="98" y="635"/>
                  </a:lnTo>
                  <a:lnTo>
                    <a:pt x="67" y="687"/>
                  </a:lnTo>
                  <a:lnTo>
                    <a:pt x="67" y="700"/>
                  </a:lnTo>
                  <a:lnTo>
                    <a:pt x="76" y="700"/>
                  </a:lnTo>
                  <a:lnTo>
                    <a:pt x="89" y="693"/>
                  </a:lnTo>
                  <a:lnTo>
                    <a:pt x="92" y="693"/>
                  </a:lnTo>
                  <a:lnTo>
                    <a:pt x="92" y="700"/>
                  </a:lnTo>
                  <a:lnTo>
                    <a:pt x="89" y="709"/>
                  </a:lnTo>
                  <a:lnTo>
                    <a:pt x="89" y="715"/>
                  </a:lnTo>
                  <a:lnTo>
                    <a:pt x="98" y="715"/>
                  </a:lnTo>
                  <a:lnTo>
                    <a:pt x="101" y="721"/>
                  </a:lnTo>
                  <a:lnTo>
                    <a:pt x="113" y="724"/>
                  </a:lnTo>
                  <a:lnTo>
                    <a:pt x="116" y="721"/>
                  </a:lnTo>
                  <a:lnTo>
                    <a:pt x="125" y="721"/>
                  </a:lnTo>
                  <a:lnTo>
                    <a:pt x="131" y="721"/>
                  </a:lnTo>
                  <a:lnTo>
                    <a:pt x="138" y="724"/>
                  </a:lnTo>
                  <a:lnTo>
                    <a:pt x="141" y="724"/>
                  </a:lnTo>
                  <a:lnTo>
                    <a:pt x="141" y="736"/>
                  </a:lnTo>
                  <a:lnTo>
                    <a:pt x="138" y="736"/>
                  </a:lnTo>
                  <a:lnTo>
                    <a:pt x="125" y="736"/>
                  </a:lnTo>
                  <a:lnTo>
                    <a:pt x="116" y="736"/>
                  </a:lnTo>
                  <a:lnTo>
                    <a:pt x="101" y="736"/>
                  </a:lnTo>
                  <a:lnTo>
                    <a:pt x="101" y="739"/>
                  </a:lnTo>
                  <a:lnTo>
                    <a:pt x="98" y="739"/>
                  </a:lnTo>
                  <a:lnTo>
                    <a:pt x="98" y="736"/>
                  </a:lnTo>
                  <a:lnTo>
                    <a:pt x="92" y="739"/>
                  </a:lnTo>
                  <a:lnTo>
                    <a:pt x="92" y="745"/>
                  </a:lnTo>
                  <a:lnTo>
                    <a:pt x="92" y="748"/>
                  </a:lnTo>
                  <a:lnTo>
                    <a:pt x="92" y="755"/>
                  </a:lnTo>
                  <a:lnTo>
                    <a:pt x="89" y="755"/>
                  </a:lnTo>
                  <a:lnTo>
                    <a:pt x="83" y="745"/>
                  </a:lnTo>
                  <a:lnTo>
                    <a:pt x="76" y="748"/>
                  </a:lnTo>
                  <a:lnTo>
                    <a:pt x="76" y="755"/>
                  </a:lnTo>
                  <a:lnTo>
                    <a:pt x="76" y="761"/>
                  </a:lnTo>
                  <a:lnTo>
                    <a:pt x="76" y="770"/>
                  </a:lnTo>
                  <a:lnTo>
                    <a:pt x="83" y="773"/>
                  </a:lnTo>
                  <a:lnTo>
                    <a:pt x="83" y="785"/>
                  </a:lnTo>
                  <a:lnTo>
                    <a:pt x="73" y="794"/>
                  </a:lnTo>
                  <a:lnTo>
                    <a:pt x="73" y="800"/>
                  </a:lnTo>
                  <a:lnTo>
                    <a:pt x="76" y="804"/>
                  </a:lnTo>
                  <a:lnTo>
                    <a:pt x="73" y="813"/>
                  </a:lnTo>
                  <a:lnTo>
                    <a:pt x="76" y="825"/>
                  </a:lnTo>
                  <a:lnTo>
                    <a:pt x="76" y="834"/>
                  </a:lnTo>
                  <a:lnTo>
                    <a:pt x="89" y="840"/>
                  </a:lnTo>
                  <a:lnTo>
                    <a:pt x="92" y="843"/>
                  </a:lnTo>
                  <a:lnTo>
                    <a:pt x="92" y="849"/>
                  </a:lnTo>
                  <a:lnTo>
                    <a:pt x="89" y="855"/>
                  </a:lnTo>
                  <a:lnTo>
                    <a:pt x="83" y="849"/>
                  </a:lnTo>
                  <a:lnTo>
                    <a:pt x="76" y="843"/>
                  </a:lnTo>
                  <a:lnTo>
                    <a:pt x="73" y="849"/>
                  </a:lnTo>
                  <a:lnTo>
                    <a:pt x="73" y="855"/>
                  </a:lnTo>
                  <a:lnTo>
                    <a:pt x="76" y="859"/>
                  </a:lnTo>
                  <a:lnTo>
                    <a:pt x="83" y="859"/>
                  </a:lnTo>
                  <a:lnTo>
                    <a:pt x="76" y="868"/>
                  </a:lnTo>
                  <a:lnTo>
                    <a:pt x="73" y="868"/>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8">
              <a:extLst>
                <a:ext uri="{FF2B5EF4-FFF2-40B4-BE49-F238E27FC236}">
                  <a16:creationId xmlns:a16="http://schemas.microsoft.com/office/drawing/2014/main" id="{688A767B-866A-4CB1-97A3-6A8C4B1C69BE}"/>
                </a:ext>
              </a:extLst>
            </p:cNvPr>
            <p:cNvSpPr>
              <a:spLocks/>
            </p:cNvSpPr>
            <p:nvPr/>
          </p:nvSpPr>
          <p:spPr bwMode="auto">
            <a:xfrm>
              <a:off x="7966075" y="2126918"/>
              <a:ext cx="1949450" cy="2474913"/>
            </a:xfrm>
            <a:custGeom>
              <a:avLst/>
              <a:gdLst>
                <a:gd name="T0" fmla="*/ 98 w 1228"/>
                <a:gd name="T1" fmla="*/ 929 h 1559"/>
                <a:gd name="T2" fmla="*/ 183 w 1228"/>
                <a:gd name="T3" fmla="*/ 959 h 1559"/>
                <a:gd name="T4" fmla="*/ 235 w 1228"/>
                <a:gd name="T5" fmla="*/ 1042 h 1559"/>
                <a:gd name="T6" fmla="*/ 232 w 1228"/>
                <a:gd name="T7" fmla="*/ 1097 h 1559"/>
                <a:gd name="T8" fmla="*/ 315 w 1228"/>
                <a:gd name="T9" fmla="*/ 1121 h 1559"/>
                <a:gd name="T10" fmla="*/ 385 w 1228"/>
                <a:gd name="T11" fmla="*/ 1183 h 1559"/>
                <a:gd name="T12" fmla="*/ 474 w 1228"/>
                <a:gd name="T13" fmla="*/ 1210 h 1559"/>
                <a:gd name="T14" fmla="*/ 553 w 1228"/>
                <a:gd name="T15" fmla="*/ 1216 h 1559"/>
                <a:gd name="T16" fmla="*/ 574 w 1228"/>
                <a:gd name="T17" fmla="*/ 1280 h 1559"/>
                <a:gd name="T18" fmla="*/ 553 w 1228"/>
                <a:gd name="T19" fmla="*/ 1348 h 1559"/>
                <a:gd name="T20" fmla="*/ 519 w 1228"/>
                <a:gd name="T21" fmla="*/ 1400 h 1559"/>
                <a:gd name="T22" fmla="*/ 519 w 1228"/>
                <a:gd name="T23" fmla="*/ 1445 h 1559"/>
                <a:gd name="T24" fmla="*/ 577 w 1228"/>
                <a:gd name="T25" fmla="*/ 1501 h 1559"/>
                <a:gd name="T26" fmla="*/ 687 w 1228"/>
                <a:gd name="T27" fmla="*/ 1525 h 1559"/>
                <a:gd name="T28" fmla="*/ 813 w 1228"/>
                <a:gd name="T29" fmla="*/ 1540 h 1559"/>
                <a:gd name="T30" fmla="*/ 886 w 1228"/>
                <a:gd name="T31" fmla="*/ 1540 h 1559"/>
                <a:gd name="T32" fmla="*/ 1002 w 1228"/>
                <a:gd name="T33" fmla="*/ 1540 h 1559"/>
                <a:gd name="T34" fmla="*/ 923 w 1228"/>
                <a:gd name="T35" fmla="*/ 1430 h 1559"/>
                <a:gd name="T36" fmla="*/ 892 w 1228"/>
                <a:gd name="T37" fmla="*/ 1335 h 1559"/>
                <a:gd name="T38" fmla="*/ 916 w 1228"/>
                <a:gd name="T39" fmla="*/ 1262 h 1559"/>
                <a:gd name="T40" fmla="*/ 819 w 1228"/>
                <a:gd name="T41" fmla="*/ 1207 h 1559"/>
                <a:gd name="T42" fmla="*/ 813 w 1228"/>
                <a:gd name="T43" fmla="*/ 1088 h 1559"/>
                <a:gd name="T44" fmla="*/ 861 w 1228"/>
                <a:gd name="T45" fmla="*/ 1033 h 1559"/>
                <a:gd name="T46" fmla="*/ 947 w 1228"/>
                <a:gd name="T47" fmla="*/ 978 h 1559"/>
                <a:gd name="T48" fmla="*/ 1020 w 1228"/>
                <a:gd name="T49" fmla="*/ 962 h 1559"/>
                <a:gd name="T50" fmla="*/ 1112 w 1228"/>
                <a:gd name="T51" fmla="*/ 932 h 1559"/>
                <a:gd name="T52" fmla="*/ 1194 w 1228"/>
                <a:gd name="T53" fmla="*/ 889 h 1559"/>
                <a:gd name="T54" fmla="*/ 1146 w 1228"/>
                <a:gd name="T55" fmla="*/ 825 h 1559"/>
                <a:gd name="T56" fmla="*/ 1075 w 1228"/>
                <a:gd name="T57" fmla="*/ 739 h 1559"/>
                <a:gd name="T58" fmla="*/ 1005 w 1228"/>
                <a:gd name="T59" fmla="*/ 721 h 1559"/>
                <a:gd name="T60" fmla="*/ 987 w 1228"/>
                <a:gd name="T61" fmla="*/ 681 h 1559"/>
                <a:gd name="T62" fmla="*/ 941 w 1228"/>
                <a:gd name="T63" fmla="*/ 577 h 1559"/>
                <a:gd name="T64" fmla="*/ 883 w 1228"/>
                <a:gd name="T65" fmla="*/ 458 h 1559"/>
                <a:gd name="T66" fmla="*/ 797 w 1228"/>
                <a:gd name="T67" fmla="*/ 333 h 1559"/>
                <a:gd name="T68" fmla="*/ 767 w 1228"/>
                <a:gd name="T69" fmla="*/ 235 h 1559"/>
                <a:gd name="T70" fmla="*/ 773 w 1228"/>
                <a:gd name="T71" fmla="*/ 45 h 1559"/>
                <a:gd name="T72" fmla="*/ 700 w 1228"/>
                <a:gd name="T73" fmla="*/ 24 h 1559"/>
                <a:gd name="T74" fmla="*/ 623 w 1228"/>
                <a:gd name="T75" fmla="*/ 48 h 1559"/>
                <a:gd name="T76" fmla="*/ 593 w 1228"/>
                <a:gd name="T77" fmla="*/ 88 h 1559"/>
                <a:gd name="T78" fmla="*/ 529 w 1228"/>
                <a:gd name="T79" fmla="*/ 174 h 1559"/>
                <a:gd name="T80" fmla="*/ 504 w 1228"/>
                <a:gd name="T81" fmla="*/ 152 h 1559"/>
                <a:gd name="T82" fmla="*/ 458 w 1228"/>
                <a:gd name="T83" fmla="*/ 235 h 1559"/>
                <a:gd name="T84" fmla="*/ 385 w 1228"/>
                <a:gd name="T85" fmla="*/ 253 h 1559"/>
                <a:gd name="T86" fmla="*/ 339 w 1228"/>
                <a:gd name="T87" fmla="*/ 220 h 1559"/>
                <a:gd name="T88" fmla="*/ 388 w 1228"/>
                <a:gd name="T89" fmla="*/ 299 h 1559"/>
                <a:gd name="T90" fmla="*/ 367 w 1228"/>
                <a:gd name="T91" fmla="*/ 333 h 1559"/>
                <a:gd name="T92" fmla="*/ 336 w 1228"/>
                <a:gd name="T93" fmla="*/ 421 h 1559"/>
                <a:gd name="T94" fmla="*/ 321 w 1228"/>
                <a:gd name="T95" fmla="*/ 452 h 1559"/>
                <a:gd name="T96" fmla="*/ 281 w 1228"/>
                <a:gd name="T97" fmla="*/ 461 h 1559"/>
                <a:gd name="T98" fmla="*/ 208 w 1228"/>
                <a:gd name="T99" fmla="*/ 467 h 1559"/>
                <a:gd name="T100" fmla="*/ 162 w 1228"/>
                <a:gd name="T101" fmla="*/ 391 h 1559"/>
                <a:gd name="T102" fmla="*/ 131 w 1228"/>
                <a:gd name="T103" fmla="*/ 348 h 1559"/>
                <a:gd name="T104" fmla="*/ 235 w 1228"/>
                <a:gd name="T105" fmla="*/ 366 h 1559"/>
                <a:gd name="T106" fmla="*/ 315 w 1228"/>
                <a:gd name="T107" fmla="*/ 339 h 1559"/>
                <a:gd name="T108" fmla="*/ 251 w 1228"/>
                <a:gd name="T109" fmla="*/ 262 h 1559"/>
                <a:gd name="T110" fmla="*/ 107 w 1228"/>
                <a:gd name="T111" fmla="*/ 235 h 1559"/>
                <a:gd name="T112" fmla="*/ 9 w 1228"/>
                <a:gd name="T113" fmla="*/ 265 h 1559"/>
                <a:gd name="T114" fmla="*/ 61 w 1228"/>
                <a:gd name="T115" fmla="*/ 446 h 1559"/>
                <a:gd name="T116" fmla="*/ 131 w 1228"/>
                <a:gd name="T117" fmla="*/ 574 h 1559"/>
                <a:gd name="T118" fmla="*/ 98 w 1228"/>
                <a:gd name="T119" fmla="*/ 715 h 1559"/>
                <a:gd name="T120" fmla="*/ 98 w 1228"/>
                <a:gd name="T121" fmla="*/ 736 h 1559"/>
                <a:gd name="T122" fmla="*/ 76 w 1228"/>
                <a:gd name="T123" fmla="*/ 804 h 1559"/>
                <a:gd name="T124" fmla="*/ 73 w 1228"/>
                <a:gd name="T125" fmla="*/ 868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8" h="1559">
                  <a:moveTo>
                    <a:pt x="73" y="868"/>
                  </a:moveTo>
                  <a:lnTo>
                    <a:pt x="73" y="874"/>
                  </a:lnTo>
                  <a:lnTo>
                    <a:pt x="76" y="874"/>
                  </a:lnTo>
                  <a:lnTo>
                    <a:pt x="76" y="877"/>
                  </a:lnTo>
                  <a:lnTo>
                    <a:pt x="83" y="874"/>
                  </a:lnTo>
                  <a:lnTo>
                    <a:pt x="89" y="874"/>
                  </a:lnTo>
                  <a:lnTo>
                    <a:pt x="89" y="883"/>
                  </a:lnTo>
                  <a:lnTo>
                    <a:pt x="89" y="895"/>
                  </a:lnTo>
                  <a:lnTo>
                    <a:pt x="76" y="895"/>
                  </a:lnTo>
                  <a:lnTo>
                    <a:pt x="83" y="904"/>
                  </a:lnTo>
                  <a:lnTo>
                    <a:pt x="89" y="904"/>
                  </a:lnTo>
                  <a:lnTo>
                    <a:pt x="92" y="904"/>
                  </a:lnTo>
                  <a:lnTo>
                    <a:pt x="92" y="907"/>
                  </a:lnTo>
                  <a:lnTo>
                    <a:pt x="98" y="917"/>
                  </a:lnTo>
                  <a:lnTo>
                    <a:pt x="98" y="929"/>
                  </a:lnTo>
                  <a:lnTo>
                    <a:pt x="101" y="938"/>
                  </a:lnTo>
                  <a:lnTo>
                    <a:pt x="107" y="938"/>
                  </a:lnTo>
                  <a:lnTo>
                    <a:pt x="113" y="938"/>
                  </a:lnTo>
                  <a:lnTo>
                    <a:pt x="113" y="944"/>
                  </a:lnTo>
                  <a:lnTo>
                    <a:pt x="122" y="944"/>
                  </a:lnTo>
                  <a:lnTo>
                    <a:pt x="131" y="944"/>
                  </a:lnTo>
                  <a:lnTo>
                    <a:pt x="141" y="944"/>
                  </a:lnTo>
                  <a:lnTo>
                    <a:pt x="147" y="947"/>
                  </a:lnTo>
                  <a:lnTo>
                    <a:pt x="147" y="953"/>
                  </a:lnTo>
                  <a:lnTo>
                    <a:pt x="153" y="953"/>
                  </a:lnTo>
                  <a:lnTo>
                    <a:pt x="162" y="947"/>
                  </a:lnTo>
                  <a:lnTo>
                    <a:pt x="162" y="944"/>
                  </a:lnTo>
                  <a:lnTo>
                    <a:pt x="168" y="944"/>
                  </a:lnTo>
                  <a:lnTo>
                    <a:pt x="177" y="947"/>
                  </a:lnTo>
                  <a:lnTo>
                    <a:pt x="183" y="959"/>
                  </a:lnTo>
                  <a:lnTo>
                    <a:pt x="193" y="959"/>
                  </a:lnTo>
                  <a:lnTo>
                    <a:pt x="193" y="962"/>
                  </a:lnTo>
                  <a:lnTo>
                    <a:pt x="186" y="969"/>
                  </a:lnTo>
                  <a:lnTo>
                    <a:pt x="186" y="975"/>
                  </a:lnTo>
                  <a:lnTo>
                    <a:pt x="196" y="987"/>
                  </a:lnTo>
                  <a:lnTo>
                    <a:pt x="202" y="1002"/>
                  </a:lnTo>
                  <a:lnTo>
                    <a:pt x="193" y="1008"/>
                  </a:lnTo>
                  <a:lnTo>
                    <a:pt x="208" y="1008"/>
                  </a:lnTo>
                  <a:lnTo>
                    <a:pt x="208" y="1014"/>
                  </a:lnTo>
                  <a:lnTo>
                    <a:pt x="208" y="1018"/>
                  </a:lnTo>
                  <a:lnTo>
                    <a:pt x="220" y="1024"/>
                  </a:lnTo>
                  <a:lnTo>
                    <a:pt x="226" y="1024"/>
                  </a:lnTo>
                  <a:lnTo>
                    <a:pt x="235" y="1027"/>
                  </a:lnTo>
                  <a:lnTo>
                    <a:pt x="235" y="1039"/>
                  </a:lnTo>
                  <a:lnTo>
                    <a:pt x="235" y="1042"/>
                  </a:lnTo>
                  <a:lnTo>
                    <a:pt x="244" y="1042"/>
                  </a:lnTo>
                  <a:lnTo>
                    <a:pt x="251" y="1042"/>
                  </a:lnTo>
                  <a:lnTo>
                    <a:pt x="260" y="1042"/>
                  </a:lnTo>
                  <a:lnTo>
                    <a:pt x="260" y="1054"/>
                  </a:lnTo>
                  <a:lnTo>
                    <a:pt x="272" y="1054"/>
                  </a:lnTo>
                  <a:lnTo>
                    <a:pt x="275" y="1063"/>
                  </a:lnTo>
                  <a:lnTo>
                    <a:pt x="272" y="1066"/>
                  </a:lnTo>
                  <a:lnTo>
                    <a:pt x="266" y="1073"/>
                  </a:lnTo>
                  <a:lnTo>
                    <a:pt x="260" y="1079"/>
                  </a:lnTo>
                  <a:lnTo>
                    <a:pt x="251" y="1082"/>
                  </a:lnTo>
                  <a:lnTo>
                    <a:pt x="244" y="1088"/>
                  </a:lnTo>
                  <a:lnTo>
                    <a:pt x="235" y="1082"/>
                  </a:lnTo>
                  <a:lnTo>
                    <a:pt x="232" y="1082"/>
                  </a:lnTo>
                  <a:lnTo>
                    <a:pt x="232" y="1088"/>
                  </a:lnTo>
                  <a:lnTo>
                    <a:pt x="232" y="1097"/>
                  </a:lnTo>
                  <a:lnTo>
                    <a:pt x="232" y="1103"/>
                  </a:lnTo>
                  <a:lnTo>
                    <a:pt x="235" y="1112"/>
                  </a:lnTo>
                  <a:lnTo>
                    <a:pt x="241" y="1121"/>
                  </a:lnTo>
                  <a:lnTo>
                    <a:pt x="241" y="1128"/>
                  </a:lnTo>
                  <a:lnTo>
                    <a:pt x="244" y="1131"/>
                  </a:lnTo>
                  <a:lnTo>
                    <a:pt x="257" y="1137"/>
                  </a:lnTo>
                  <a:lnTo>
                    <a:pt x="257" y="1131"/>
                  </a:lnTo>
                  <a:lnTo>
                    <a:pt x="266" y="1128"/>
                  </a:lnTo>
                  <a:lnTo>
                    <a:pt x="272" y="1131"/>
                  </a:lnTo>
                  <a:lnTo>
                    <a:pt x="281" y="1128"/>
                  </a:lnTo>
                  <a:lnTo>
                    <a:pt x="287" y="1128"/>
                  </a:lnTo>
                  <a:lnTo>
                    <a:pt x="290" y="1121"/>
                  </a:lnTo>
                  <a:lnTo>
                    <a:pt x="296" y="1121"/>
                  </a:lnTo>
                  <a:lnTo>
                    <a:pt x="306" y="1128"/>
                  </a:lnTo>
                  <a:lnTo>
                    <a:pt x="315" y="1121"/>
                  </a:lnTo>
                  <a:lnTo>
                    <a:pt x="321" y="1121"/>
                  </a:lnTo>
                  <a:lnTo>
                    <a:pt x="327" y="1128"/>
                  </a:lnTo>
                  <a:lnTo>
                    <a:pt x="330" y="1137"/>
                  </a:lnTo>
                  <a:lnTo>
                    <a:pt x="336" y="1143"/>
                  </a:lnTo>
                  <a:lnTo>
                    <a:pt x="336" y="1152"/>
                  </a:lnTo>
                  <a:lnTo>
                    <a:pt x="336" y="1161"/>
                  </a:lnTo>
                  <a:lnTo>
                    <a:pt x="336" y="1167"/>
                  </a:lnTo>
                  <a:lnTo>
                    <a:pt x="345" y="1167"/>
                  </a:lnTo>
                  <a:lnTo>
                    <a:pt x="361" y="1167"/>
                  </a:lnTo>
                  <a:lnTo>
                    <a:pt x="367" y="1161"/>
                  </a:lnTo>
                  <a:lnTo>
                    <a:pt x="370" y="1161"/>
                  </a:lnTo>
                  <a:lnTo>
                    <a:pt x="370" y="1167"/>
                  </a:lnTo>
                  <a:lnTo>
                    <a:pt x="376" y="1176"/>
                  </a:lnTo>
                  <a:lnTo>
                    <a:pt x="385" y="1176"/>
                  </a:lnTo>
                  <a:lnTo>
                    <a:pt x="385" y="1183"/>
                  </a:lnTo>
                  <a:lnTo>
                    <a:pt x="388" y="1198"/>
                  </a:lnTo>
                  <a:lnTo>
                    <a:pt x="388" y="1201"/>
                  </a:lnTo>
                  <a:lnTo>
                    <a:pt x="394" y="1201"/>
                  </a:lnTo>
                  <a:lnTo>
                    <a:pt x="406" y="1201"/>
                  </a:lnTo>
                  <a:lnTo>
                    <a:pt x="409" y="1201"/>
                  </a:lnTo>
                  <a:lnTo>
                    <a:pt x="416" y="1207"/>
                  </a:lnTo>
                  <a:lnTo>
                    <a:pt x="419" y="1201"/>
                  </a:lnTo>
                  <a:lnTo>
                    <a:pt x="425" y="1207"/>
                  </a:lnTo>
                  <a:lnTo>
                    <a:pt x="431" y="1207"/>
                  </a:lnTo>
                  <a:lnTo>
                    <a:pt x="434" y="1201"/>
                  </a:lnTo>
                  <a:lnTo>
                    <a:pt x="446" y="1192"/>
                  </a:lnTo>
                  <a:lnTo>
                    <a:pt x="455" y="1192"/>
                  </a:lnTo>
                  <a:lnTo>
                    <a:pt x="455" y="1198"/>
                  </a:lnTo>
                  <a:lnTo>
                    <a:pt x="458" y="1201"/>
                  </a:lnTo>
                  <a:lnTo>
                    <a:pt x="474" y="1210"/>
                  </a:lnTo>
                  <a:lnTo>
                    <a:pt x="486" y="1207"/>
                  </a:lnTo>
                  <a:lnTo>
                    <a:pt x="486" y="1201"/>
                  </a:lnTo>
                  <a:lnTo>
                    <a:pt x="489" y="1207"/>
                  </a:lnTo>
                  <a:lnTo>
                    <a:pt x="495" y="1210"/>
                  </a:lnTo>
                  <a:lnTo>
                    <a:pt x="504" y="1207"/>
                  </a:lnTo>
                  <a:lnTo>
                    <a:pt x="504" y="1210"/>
                  </a:lnTo>
                  <a:lnTo>
                    <a:pt x="513" y="1210"/>
                  </a:lnTo>
                  <a:lnTo>
                    <a:pt x="513" y="1207"/>
                  </a:lnTo>
                  <a:lnTo>
                    <a:pt x="525" y="1207"/>
                  </a:lnTo>
                  <a:lnTo>
                    <a:pt x="529" y="1207"/>
                  </a:lnTo>
                  <a:lnTo>
                    <a:pt x="529" y="1210"/>
                  </a:lnTo>
                  <a:lnTo>
                    <a:pt x="535" y="1216"/>
                  </a:lnTo>
                  <a:lnTo>
                    <a:pt x="535" y="1210"/>
                  </a:lnTo>
                  <a:lnTo>
                    <a:pt x="544" y="1210"/>
                  </a:lnTo>
                  <a:lnTo>
                    <a:pt x="553" y="1216"/>
                  </a:lnTo>
                  <a:lnTo>
                    <a:pt x="565" y="1216"/>
                  </a:lnTo>
                  <a:lnTo>
                    <a:pt x="568" y="1210"/>
                  </a:lnTo>
                  <a:lnTo>
                    <a:pt x="574" y="1210"/>
                  </a:lnTo>
                  <a:lnTo>
                    <a:pt x="574" y="1225"/>
                  </a:lnTo>
                  <a:lnTo>
                    <a:pt x="568" y="1232"/>
                  </a:lnTo>
                  <a:lnTo>
                    <a:pt x="559" y="1238"/>
                  </a:lnTo>
                  <a:lnTo>
                    <a:pt x="553" y="1241"/>
                  </a:lnTo>
                  <a:lnTo>
                    <a:pt x="559" y="1247"/>
                  </a:lnTo>
                  <a:lnTo>
                    <a:pt x="568" y="1247"/>
                  </a:lnTo>
                  <a:lnTo>
                    <a:pt x="568" y="1250"/>
                  </a:lnTo>
                  <a:lnTo>
                    <a:pt x="565" y="1256"/>
                  </a:lnTo>
                  <a:lnTo>
                    <a:pt x="559" y="1262"/>
                  </a:lnTo>
                  <a:lnTo>
                    <a:pt x="559" y="1265"/>
                  </a:lnTo>
                  <a:lnTo>
                    <a:pt x="565" y="1265"/>
                  </a:lnTo>
                  <a:lnTo>
                    <a:pt x="574" y="1280"/>
                  </a:lnTo>
                  <a:lnTo>
                    <a:pt x="574" y="1296"/>
                  </a:lnTo>
                  <a:lnTo>
                    <a:pt x="568" y="1311"/>
                  </a:lnTo>
                  <a:lnTo>
                    <a:pt x="559" y="1311"/>
                  </a:lnTo>
                  <a:lnTo>
                    <a:pt x="544" y="1311"/>
                  </a:lnTo>
                  <a:lnTo>
                    <a:pt x="541" y="1314"/>
                  </a:lnTo>
                  <a:lnTo>
                    <a:pt x="535" y="1329"/>
                  </a:lnTo>
                  <a:lnTo>
                    <a:pt x="519" y="1335"/>
                  </a:lnTo>
                  <a:lnTo>
                    <a:pt x="519" y="1360"/>
                  </a:lnTo>
                  <a:lnTo>
                    <a:pt x="525" y="1354"/>
                  </a:lnTo>
                  <a:lnTo>
                    <a:pt x="529" y="1354"/>
                  </a:lnTo>
                  <a:lnTo>
                    <a:pt x="535" y="1351"/>
                  </a:lnTo>
                  <a:lnTo>
                    <a:pt x="535" y="1360"/>
                  </a:lnTo>
                  <a:lnTo>
                    <a:pt x="541" y="1360"/>
                  </a:lnTo>
                  <a:lnTo>
                    <a:pt x="550" y="1351"/>
                  </a:lnTo>
                  <a:lnTo>
                    <a:pt x="553" y="1348"/>
                  </a:lnTo>
                  <a:lnTo>
                    <a:pt x="565" y="1348"/>
                  </a:lnTo>
                  <a:lnTo>
                    <a:pt x="565" y="1354"/>
                  </a:lnTo>
                  <a:lnTo>
                    <a:pt x="565" y="1360"/>
                  </a:lnTo>
                  <a:lnTo>
                    <a:pt x="553" y="1366"/>
                  </a:lnTo>
                  <a:lnTo>
                    <a:pt x="544" y="1369"/>
                  </a:lnTo>
                  <a:lnTo>
                    <a:pt x="541" y="1375"/>
                  </a:lnTo>
                  <a:lnTo>
                    <a:pt x="544" y="1381"/>
                  </a:lnTo>
                  <a:lnTo>
                    <a:pt x="550" y="1384"/>
                  </a:lnTo>
                  <a:lnTo>
                    <a:pt x="541" y="1390"/>
                  </a:lnTo>
                  <a:lnTo>
                    <a:pt x="529" y="1384"/>
                  </a:lnTo>
                  <a:lnTo>
                    <a:pt x="525" y="1384"/>
                  </a:lnTo>
                  <a:lnTo>
                    <a:pt x="519" y="1390"/>
                  </a:lnTo>
                  <a:lnTo>
                    <a:pt x="513" y="1390"/>
                  </a:lnTo>
                  <a:lnTo>
                    <a:pt x="513" y="1394"/>
                  </a:lnTo>
                  <a:lnTo>
                    <a:pt x="519" y="1400"/>
                  </a:lnTo>
                  <a:lnTo>
                    <a:pt x="535" y="1400"/>
                  </a:lnTo>
                  <a:lnTo>
                    <a:pt x="541" y="1406"/>
                  </a:lnTo>
                  <a:lnTo>
                    <a:pt x="541" y="1409"/>
                  </a:lnTo>
                  <a:lnTo>
                    <a:pt x="553" y="1415"/>
                  </a:lnTo>
                  <a:lnTo>
                    <a:pt x="550" y="1415"/>
                  </a:lnTo>
                  <a:lnTo>
                    <a:pt x="544" y="1421"/>
                  </a:lnTo>
                  <a:lnTo>
                    <a:pt x="541" y="1415"/>
                  </a:lnTo>
                  <a:lnTo>
                    <a:pt x="541" y="1424"/>
                  </a:lnTo>
                  <a:lnTo>
                    <a:pt x="544" y="1430"/>
                  </a:lnTo>
                  <a:lnTo>
                    <a:pt x="541" y="1436"/>
                  </a:lnTo>
                  <a:lnTo>
                    <a:pt x="535" y="1430"/>
                  </a:lnTo>
                  <a:lnTo>
                    <a:pt x="529" y="1424"/>
                  </a:lnTo>
                  <a:lnTo>
                    <a:pt x="525" y="1430"/>
                  </a:lnTo>
                  <a:lnTo>
                    <a:pt x="525" y="1439"/>
                  </a:lnTo>
                  <a:lnTo>
                    <a:pt x="519" y="1445"/>
                  </a:lnTo>
                  <a:lnTo>
                    <a:pt x="525" y="1449"/>
                  </a:lnTo>
                  <a:lnTo>
                    <a:pt x="525" y="1461"/>
                  </a:lnTo>
                  <a:lnTo>
                    <a:pt x="513" y="1461"/>
                  </a:lnTo>
                  <a:lnTo>
                    <a:pt x="510" y="1473"/>
                  </a:lnTo>
                  <a:lnTo>
                    <a:pt x="510" y="1479"/>
                  </a:lnTo>
                  <a:lnTo>
                    <a:pt x="519" y="1485"/>
                  </a:lnTo>
                  <a:lnTo>
                    <a:pt x="529" y="1488"/>
                  </a:lnTo>
                  <a:lnTo>
                    <a:pt x="535" y="1488"/>
                  </a:lnTo>
                  <a:lnTo>
                    <a:pt x="544" y="1488"/>
                  </a:lnTo>
                  <a:lnTo>
                    <a:pt x="550" y="1494"/>
                  </a:lnTo>
                  <a:lnTo>
                    <a:pt x="550" y="1501"/>
                  </a:lnTo>
                  <a:lnTo>
                    <a:pt x="559" y="1501"/>
                  </a:lnTo>
                  <a:lnTo>
                    <a:pt x="565" y="1494"/>
                  </a:lnTo>
                  <a:lnTo>
                    <a:pt x="568" y="1501"/>
                  </a:lnTo>
                  <a:lnTo>
                    <a:pt x="577" y="1501"/>
                  </a:lnTo>
                  <a:lnTo>
                    <a:pt x="577" y="1504"/>
                  </a:lnTo>
                  <a:lnTo>
                    <a:pt x="590" y="1510"/>
                  </a:lnTo>
                  <a:lnTo>
                    <a:pt x="599" y="1510"/>
                  </a:lnTo>
                  <a:lnTo>
                    <a:pt x="605" y="1513"/>
                  </a:lnTo>
                  <a:lnTo>
                    <a:pt x="608" y="1519"/>
                  </a:lnTo>
                  <a:lnTo>
                    <a:pt x="617" y="1519"/>
                  </a:lnTo>
                  <a:lnTo>
                    <a:pt x="632" y="1540"/>
                  </a:lnTo>
                  <a:lnTo>
                    <a:pt x="638" y="1528"/>
                  </a:lnTo>
                  <a:lnTo>
                    <a:pt x="645" y="1528"/>
                  </a:lnTo>
                  <a:lnTo>
                    <a:pt x="654" y="1528"/>
                  </a:lnTo>
                  <a:lnTo>
                    <a:pt x="660" y="1525"/>
                  </a:lnTo>
                  <a:lnTo>
                    <a:pt x="663" y="1513"/>
                  </a:lnTo>
                  <a:lnTo>
                    <a:pt x="672" y="1519"/>
                  </a:lnTo>
                  <a:lnTo>
                    <a:pt x="684" y="1525"/>
                  </a:lnTo>
                  <a:lnTo>
                    <a:pt x="687" y="1525"/>
                  </a:lnTo>
                  <a:lnTo>
                    <a:pt x="709" y="1525"/>
                  </a:lnTo>
                  <a:lnTo>
                    <a:pt x="712" y="1528"/>
                  </a:lnTo>
                  <a:lnTo>
                    <a:pt x="718" y="1528"/>
                  </a:lnTo>
                  <a:lnTo>
                    <a:pt x="727" y="1528"/>
                  </a:lnTo>
                  <a:lnTo>
                    <a:pt x="736" y="1528"/>
                  </a:lnTo>
                  <a:lnTo>
                    <a:pt x="752" y="1525"/>
                  </a:lnTo>
                  <a:lnTo>
                    <a:pt x="758" y="1525"/>
                  </a:lnTo>
                  <a:lnTo>
                    <a:pt x="764" y="1528"/>
                  </a:lnTo>
                  <a:lnTo>
                    <a:pt x="776" y="1528"/>
                  </a:lnTo>
                  <a:lnTo>
                    <a:pt x="788" y="1528"/>
                  </a:lnTo>
                  <a:lnTo>
                    <a:pt x="791" y="1528"/>
                  </a:lnTo>
                  <a:lnTo>
                    <a:pt x="797" y="1534"/>
                  </a:lnTo>
                  <a:lnTo>
                    <a:pt x="791" y="1540"/>
                  </a:lnTo>
                  <a:lnTo>
                    <a:pt x="803" y="1540"/>
                  </a:lnTo>
                  <a:lnTo>
                    <a:pt x="813" y="1540"/>
                  </a:lnTo>
                  <a:lnTo>
                    <a:pt x="819" y="1534"/>
                  </a:lnTo>
                  <a:lnTo>
                    <a:pt x="828" y="1528"/>
                  </a:lnTo>
                  <a:lnTo>
                    <a:pt x="837" y="1534"/>
                  </a:lnTo>
                  <a:lnTo>
                    <a:pt x="843" y="1534"/>
                  </a:lnTo>
                  <a:lnTo>
                    <a:pt x="846" y="1528"/>
                  </a:lnTo>
                  <a:lnTo>
                    <a:pt x="846" y="1525"/>
                  </a:lnTo>
                  <a:lnTo>
                    <a:pt x="852" y="1525"/>
                  </a:lnTo>
                  <a:lnTo>
                    <a:pt x="855" y="1525"/>
                  </a:lnTo>
                  <a:lnTo>
                    <a:pt x="855" y="1534"/>
                  </a:lnTo>
                  <a:lnTo>
                    <a:pt x="868" y="1528"/>
                  </a:lnTo>
                  <a:lnTo>
                    <a:pt x="868" y="1525"/>
                  </a:lnTo>
                  <a:lnTo>
                    <a:pt x="877" y="1525"/>
                  </a:lnTo>
                  <a:lnTo>
                    <a:pt x="886" y="1528"/>
                  </a:lnTo>
                  <a:lnTo>
                    <a:pt x="886" y="1534"/>
                  </a:lnTo>
                  <a:lnTo>
                    <a:pt x="886" y="1540"/>
                  </a:lnTo>
                  <a:lnTo>
                    <a:pt x="892" y="1543"/>
                  </a:lnTo>
                  <a:lnTo>
                    <a:pt x="901" y="1540"/>
                  </a:lnTo>
                  <a:lnTo>
                    <a:pt x="907" y="1540"/>
                  </a:lnTo>
                  <a:lnTo>
                    <a:pt x="923" y="1543"/>
                  </a:lnTo>
                  <a:lnTo>
                    <a:pt x="938" y="1543"/>
                  </a:lnTo>
                  <a:lnTo>
                    <a:pt x="941" y="1543"/>
                  </a:lnTo>
                  <a:lnTo>
                    <a:pt x="950" y="1556"/>
                  </a:lnTo>
                  <a:lnTo>
                    <a:pt x="962" y="1559"/>
                  </a:lnTo>
                  <a:lnTo>
                    <a:pt x="971" y="1559"/>
                  </a:lnTo>
                  <a:lnTo>
                    <a:pt x="975" y="1559"/>
                  </a:lnTo>
                  <a:lnTo>
                    <a:pt x="987" y="1556"/>
                  </a:lnTo>
                  <a:lnTo>
                    <a:pt x="993" y="1543"/>
                  </a:lnTo>
                  <a:lnTo>
                    <a:pt x="987" y="1540"/>
                  </a:lnTo>
                  <a:lnTo>
                    <a:pt x="996" y="1540"/>
                  </a:lnTo>
                  <a:lnTo>
                    <a:pt x="1002" y="1540"/>
                  </a:lnTo>
                  <a:lnTo>
                    <a:pt x="1002" y="1528"/>
                  </a:lnTo>
                  <a:lnTo>
                    <a:pt x="1005" y="1519"/>
                  </a:lnTo>
                  <a:lnTo>
                    <a:pt x="1002" y="1519"/>
                  </a:lnTo>
                  <a:lnTo>
                    <a:pt x="993" y="1513"/>
                  </a:lnTo>
                  <a:lnTo>
                    <a:pt x="981" y="1510"/>
                  </a:lnTo>
                  <a:lnTo>
                    <a:pt x="975" y="1504"/>
                  </a:lnTo>
                  <a:lnTo>
                    <a:pt x="962" y="1494"/>
                  </a:lnTo>
                  <a:lnTo>
                    <a:pt x="950" y="1488"/>
                  </a:lnTo>
                  <a:lnTo>
                    <a:pt x="941" y="1479"/>
                  </a:lnTo>
                  <a:lnTo>
                    <a:pt x="941" y="1461"/>
                  </a:lnTo>
                  <a:lnTo>
                    <a:pt x="938" y="1455"/>
                  </a:lnTo>
                  <a:lnTo>
                    <a:pt x="932" y="1449"/>
                  </a:lnTo>
                  <a:lnTo>
                    <a:pt x="932" y="1439"/>
                  </a:lnTo>
                  <a:lnTo>
                    <a:pt x="926" y="1430"/>
                  </a:lnTo>
                  <a:lnTo>
                    <a:pt x="923" y="1430"/>
                  </a:lnTo>
                  <a:lnTo>
                    <a:pt x="923" y="1424"/>
                  </a:lnTo>
                  <a:lnTo>
                    <a:pt x="910" y="1421"/>
                  </a:lnTo>
                  <a:lnTo>
                    <a:pt x="898" y="1409"/>
                  </a:lnTo>
                  <a:lnTo>
                    <a:pt x="898" y="1415"/>
                  </a:lnTo>
                  <a:lnTo>
                    <a:pt x="892" y="1421"/>
                  </a:lnTo>
                  <a:lnTo>
                    <a:pt x="886" y="1415"/>
                  </a:lnTo>
                  <a:lnTo>
                    <a:pt x="877" y="1409"/>
                  </a:lnTo>
                  <a:lnTo>
                    <a:pt x="883" y="1390"/>
                  </a:lnTo>
                  <a:lnTo>
                    <a:pt x="883" y="1384"/>
                  </a:lnTo>
                  <a:lnTo>
                    <a:pt x="886" y="1381"/>
                  </a:lnTo>
                  <a:lnTo>
                    <a:pt x="886" y="1369"/>
                  </a:lnTo>
                  <a:lnTo>
                    <a:pt x="892" y="1366"/>
                  </a:lnTo>
                  <a:lnTo>
                    <a:pt x="886" y="1360"/>
                  </a:lnTo>
                  <a:lnTo>
                    <a:pt x="886" y="1348"/>
                  </a:lnTo>
                  <a:lnTo>
                    <a:pt x="892" y="1335"/>
                  </a:lnTo>
                  <a:lnTo>
                    <a:pt x="892" y="1326"/>
                  </a:lnTo>
                  <a:lnTo>
                    <a:pt x="898" y="1326"/>
                  </a:lnTo>
                  <a:lnTo>
                    <a:pt x="901" y="1329"/>
                  </a:lnTo>
                  <a:lnTo>
                    <a:pt x="910" y="1320"/>
                  </a:lnTo>
                  <a:lnTo>
                    <a:pt x="916" y="1314"/>
                  </a:lnTo>
                  <a:lnTo>
                    <a:pt x="923" y="1311"/>
                  </a:lnTo>
                  <a:lnTo>
                    <a:pt x="926" y="1302"/>
                  </a:lnTo>
                  <a:lnTo>
                    <a:pt x="932" y="1305"/>
                  </a:lnTo>
                  <a:lnTo>
                    <a:pt x="938" y="1296"/>
                  </a:lnTo>
                  <a:lnTo>
                    <a:pt x="932" y="1280"/>
                  </a:lnTo>
                  <a:lnTo>
                    <a:pt x="923" y="1280"/>
                  </a:lnTo>
                  <a:lnTo>
                    <a:pt x="916" y="1280"/>
                  </a:lnTo>
                  <a:lnTo>
                    <a:pt x="907" y="1277"/>
                  </a:lnTo>
                  <a:lnTo>
                    <a:pt x="910" y="1265"/>
                  </a:lnTo>
                  <a:lnTo>
                    <a:pt x="916" y="1262"/>
                  </a:lnTo>
                  <a:lnTo>
                    <a:pt x="923" y="1262"/>
                  </a:lnTo>
                  <a:lnTo>
                    <a:pt x="916" y="1256"/>
                  </a:lnTo>
                  <a:lnTo>
                    <a:pt x="901" y="1247"/>
                  </a:lnTo>
                  <a:lnTo>
                    <a:pt x="883" y="1232"/>
                  </a:lnTo>
                  <a:lnTo>
                    <a:pt x="874" y="1222"/>
                  </a:lnTo>
                  <a:lnTo>
                    <a:pt x="868" y="1225"/>
                  </a:lnTo>
                  <a:lnTo>
                    <a:pt x="855" y="1225"/>
                  </a:lnTo>
                  <a:lnTo>
                    <a:pt x="855" y="1232"/>
                  </a:lnTo>
                  <a:lnTo>
                    <a:pt x="852" y="1238"/>
                  </a:lnTo>
                  <a:lnTo>
                    <a:pt x="843" y="1232"/>
                  </a:lnTo>
                  <a:lnTo>
                    <a:pt x="837" y="1225"/>
                  </a:lnTo>
                  <a:lnTo>
                    <a:pt x="837" y="1216"/>
                  </a:lnTo>
                  <a:lnTo>
                    <a:pt x="837" y="1210"/>
                  </a:lnTo>
                  <a:lnTo>
                    <a:pt x="828" y="1207"/>
                  </a:lnTo>
                  <a:lnTo>
                    <a:pt x="819" y="1207"/>
                  </a:lnTo>
                  <a:lnTo>
                    <a:pt x="813" y="1210"/>
                  </a:lnTo>
                  <a:lnTo>
                    <a:pt x="813" y="1198"/>
                  </a:lnTo>
                  <a:lnTo>
                    <a:pt x="813" y="1186"/>
                  </a:lnTo>
                  <a:lnTo>
                    <a:pt x="822" y="1170"/>
                  </a:lnTo>
                  <a:lnTo>
                    <a:pt x="807" y="1167"/>
                  </a:lnTo>
                  <a:lnTo>
                    <a:pt x="803" y="1161"/>
                  </a:lnTo>
                  <a:lnTo>
                    <a:pt x="807" y="1155"/>
                  </a:lnTo>
                  <a:lnTo>
                    <a:pt x="807" y="1143"/>
                  </a:lnTo>
                  <a:lnTo>
                    <a:pt x="803" y="1137"/>
                  </a:lnTo>
                  <a:lnTo>
                    <a:pt x="797" y="1128"/>
                  </a:lnTo>
                  <a:lnTo>
                    <a:pt x="803" y="1118"/>
                  </a:lnTo>
                  <a:lnTo>
                    <a:pt x="807" y="1118"/>
                  </a:lnTo>
                  <a:lnTo>
                    <a:pt x="807" y="1103"/>
                  </a:lnTo>
                  <a:lnTo>
                    <a:pt x="803" y="1103"/>
                  </a:lnTo>
                  <a:lnTo>
                    <a:pt x="813" y="1088"/>
                  </a:lnTo>
                  <a:lnTo>
                    <a:pt x="822" y="1094"/>
                  </a:lnTo>
                  <a:lnTo>
                    <a:pt x="828" y="1103"/>
                  </a:lnTo>
                  <a:lnTo>
                    <a:pt x="837" y="1106"/>
                  </a:lnTo>
                  <a:lnTo>
                    <a:pt x="843" y="1112"/>
                  </a:lnTo>
                  <a:lnTo>
                    <a:pt x="852" y="1103"/>
                  </a:lnTo>
                  <a:lnTo>
                    <a:pt x="852" y="1097"/>
                  </a:lnTo>
                  <a:lnTo>
                    <a:pt x="846" y="1088"/>
                  </a:lnTo>
                  <a:lnTo>
                    <a:pt x="843" y="1073"/>
                  </a:lnTo>
                  <a:lnTo>
                    <a:pt x="831" y="1066"/>
                  </a:lnTo>
                  <a:lnTo>
                    <a:pt x="843" y="1063"/>
                  </a:lnTo>
                  <a:lnTo>
                    <a:pt x="852" y="1063"/>
                  </a:lnTo>
                  <a:lnTo>
                    <a:pt x="852" y="1057"/>
                  </a:lnTo>
                  <a:lnTo>
                    <a:pt x="852" y="1054"/>
                  </a:lnTo>
                  <a:lnTo>
                    <a:pt x="852" y="1033"/>
                  </a:lnTo>
                  <a:lnTo>
                    <a:pt x="861" y="1033"/>
                  </a:lnTo>
                  <a:lnTo>
                    <a:pt x="868" y="1027"/>
                  </a:lnTo>
                  <a:lnTo>
                    <a:pt x="874" y="1018"/>
                  </a:lnTo>
                  <a:lnTo>
                    <a:pt x="883" y="1008"/>
                  </a:lnTo>
                  <a:lnTo>
                    <a:pt x="886" y="999"/>
                  </a:lnTo>
                  <a:lnTo>
                    <a:pt x="886" y="993"/>
                  </a:lnTo>
                  <a:lnTo>
                    <a:pt x="886" y="987"/>
                  </a:lnTo>
                  <a:lnTo>
                    <a:pt x="892" y="987"/>
                  </a:lnTo>
                  <a:lnTo>
                    <a:pt x="898" y="993"/>
                  </a:lnTo>
                  <a:lnTo>
                    <a:pt x="901" y="999"/>
                  </a:lnTo>
                  <a:lnTo>
                    <a:pt x="910" y="993"/>
                  </a:lnTo>
                  <a:lnTo>
                    <a:pt x="916" y="984"/>
                  </a:lnTo>
                  <a:lnTo>
                    <a:pt x="923" y="975"/>
                  </a:lnTo>
                  <a:lnTo>
                    <a:pt x="932" y="969"/>
                  </a:lnTo>
                  <a:lnTo>
                    <a:pt x="938" y="969"/>
                  </a:lnTo>
                  <a:lnTo>
                    <a:pt x="947" y="978"/>
                  </a:lnTo>
                  <a:lnTo>
                    <a:pt x="947" y="975"/>
                  </a:lnTo>
                  <a:lnTo>
                    <a:pt x="950" y="962"/>
                  </a:lnTo>
                  <a:lnTo>
                    <a:pt x="956" y="962"/>
                  </a:lnTo>
                  <a:lnTo>
                    <a:pt x="965" y="962"/>
                  </a:lnTo>
                  <a:lnTo>
                    <a:pt x="971" y="969"/>
                  </a:lnTo>
                  <a:lnTo>
                    <a:pt x="981" y="975"/>
                  </a:lnTo>
                  <a:lnTo>
                    <a:pt x="996" y="975"/>
                  </a:lnTo>
                  <a:lnTo>
                    <a:pt x="1002" y="978"/>
                  </a:lnTo>
                  <a:lnTo>
                    <a:pt x="1011" y="978"/>
                  </a:lnTo>
                  <a:lnTo>
                    <a:pt x="1017" y="978"/>
                  </a:lnTo>
                  <a:lnTo>
                    <a:pt x="1020" y="984"/>
                  </a:lnTo>
                  <a:lnTo>
                    <a:pt x="1020" y="975"/>
                  </a:lnTo>
                  <a:lnTo>
                    <a:pt x="1017" y="969"/>
                  </a:lnTo>
                  <a:lnTo>
                    <a:pt x="1017" y="962"/>
                  </a:lnTo>
                  <a:lnTo>
                    <a:pt x="1020" y="962"/>
                  </a:lnTo>
                  <a:lnTo>
                    <a:pt x="1045" y="969"/>
                  </a:lnTo>
                  <a:lnTo>
                    <a:pt x="1060" y="975"/>
                  </a:lnTo>
                  <a:lnTo>
                    <a:pt x="1066" y="962"/>
                  </a:lnTo>
                  <a:lnTo>
                    <a:pt x="1066" y="959"/>
                  </a:lnTo>
                  <a:lnTo>
                    <a:pt x="1066" y="953"/>
                  </a:lnTo>
                  <a:lnTo>
                    <a:pt x="1069" y="953"/>
                  </a:lnTo>
                  <a:lnTo>
                    <a:pt x="1069" y="947"/>
                  </a:lnTo>
                  <a:lnTo>
                    <a:pt x="1066" y="944"/>
                  </a:lnTo>
                  <a:lnTo>
                    <a:pt x="1075" y="944"/>
                  </a:lnTo>
                  <a:lnTo>
                    <a:pt x="1084" y="944"/>
                  </a:lnTo>
                  <a:lnTo>
                    <a:pt x="1081" y="932"/>
                  </a:lnTo>
                  <a:lnTo>
                    <a:pt x="1084" y="932"/>
                  </a:lnTo>
                  <a:lnTo>
                    <a:pt x="1091" y="929"/>
                  </a:lnTo>
                  <a:lnTo>
                    <a:pt x="1100" y="932"/>
                  </a:lnTo>
                  <a:lnTo>
                    <a:pt x="1112" y="932"/>
                  </a:lnTo>
                  <a:lnTo>
                    <a:pt x="1112" y="923"/>
                  </a:lnTo>
                  <a:lnTo>
                    <a:pt x="1121" y="923"/>
                  </a:lnTo>
                  <a:lnTo>
                    <a:pt x="1115" y="914"/>
                  </a:lnTo>
                  <a:lnTo>
                    <a:pt x="1121" y="907"/>
                  </a:lnTo>
                  <a:lnTo>
                    <a:pt x="1124" y="904"/>
                  </a:lnTo>
                  <a:lnTo>
                    <a:pt x="1136" y="898"/>
                  </a:lnTo>
                  <a:lnTo>
                    <a:pt x="1139" y="904"/>
                  </a:lnTo>
                  <a:lnTo>
                    <a:pt x="1146" y="914"/>
                  </a:lnTo>
                  <a:lnTo>
                    <a:pt x="1155" y="914"/>
                  </a:lnTo>
                  <a:lnTo>
                    <a:pt x="1176" y="907"/>
                  </a:lnTo>
                  <a:lnTo>
                    <a:pt x="1179" y="907"/>
                  </a:lnTo>
                  <a:lnTo>
                    <a:pt x="1185" y="907"/>
                  </a:lnTo>
                  <a:lnTo>
                    <a:pt x="1185" y="904"/>
                  </a:lnTo>
                  <a:lnTo>
                    <a:pt x="1185" y="895"/>
                  </a:lnTo>
                  <a:lnTo>
                    <a:pt x="1194" y="889"/>
                  </a:lnTo>
                  <a:lnTo>
                    <a:pt x="1210" y="883"/>
                  </a:lnTo>
                  <a:lnTo>
                    <a:pt x="1225" y="868"/>
                  </a:lnTo>
                  <a:lnTo>
                    <a:pt x="1228" y="865"/>
                  </a:lnTo>
                  <a:lnTo>
                    <a:pt x="1228" y="855"/>
                  </a:lnTo>
                  <a:lnTo>
                    <a:pt x="1225" y="843"/>
                  </a:lnTo>
                  <a:lnTo>
                    <a:pt x="1216" y="834"/>
                  </a:lnTo>
                  <a:lnTo>
                    <a:pt x="1210" y="834"/>
                  </a:lnTo>
                  <a:lnTo>
                    <a:pt x="1204" y="840"/>
                  </a:lnTo>
                  <a:lnTo>
                    <a:pt x="1194" y="843"/>
                  </a:lnTo>
                  <a:lnTo>
                    <a:pt x="1179" y="843"/>
                  </a:lnTo>
                  <a:lnTo>
                    <a:pt x="1170" y="843"/>
                  </a:lnTo>
                  <a:lnTo>
                    <a:pt x="1164" y="843"/>
                  </a:lnTo>
                  <a:lnTo>
                    <a:pt x="1149" y="840"/>
                  </a:lnTo>
                  <a:lnTo>
                    <a:pt x="1149" y="834"/>
                  </a:lnTo>
                  <a:lnTo>
                    <a:pt x="1146" y="825"/>
                  </a:lnTo>
                  <a:lnTo>
                    <a:pt x="1139" y="825"/>
                  </a:lnTo>
                  <a:lnTo>
                    <a:pt x="1136" y="825"/>
                  </a:lnTo>
                  <a:lnTo>
                    <a:pt x="1124" y="834"/>
                  </a:lnTo>
                  <a:lnTo>
                    <a:pt x="1121" y="840"/>
                  </a:lnTo>
                  <a:lnTo>
                    <a:pt x="1112" y="840"/>
                  </a:lnTo>
                  <a:lnTo>
                    <a:pt x="1100" y="828"/>
                  </a:lnTo>
                  <a:lnTo>
                    <a:pt x="1091" y="813"/>
                  </a:lnTo>
                  <a:lnTo>
                    <a:pt x="1091" y="804"/>
                  </a:lnTo>
                  <a:lnTo>
                    <a:pt x="1091" y="800"/>
                  </a:lnTo>
                  <a:lnTo>
                    <a:pt x="1084" y="794"/>
                  </a:lnTo>
                  <a:lnTo>
                    <a:pt x="1081" y="788"/>
                  </a:lnTo>
                  <a:lnTo>
                    <a:pt x="1081" y="785"/>
                  </a:lnTo>
                  <a:lnTo>
                    <a:pt x="1069" y="773"/>
                  </a:lnTo>
                  <a:lnTo>
                    <a:pt x="1069" y="755"/>
                  </a:lnTo>
                  <a:lnTo>
                    <a:pt x="1075" y="739"/>
                  </a:lnTo>
                  <a:lnTo>
                    <a:pt x="1069" y="736"/>
                  </a:lnTo>
                  <a:lnTo>
                    <a:pt x="1060" y="730"/>
                  </a:lnTo>
                  <a:lnTo>
                    <a:pt x="1060" y="715"/>
                  </a:lnTo>
                  <a:lnTo>
                    <a:pt x="1060" y="706"/>
                  </a:lnTo>
                  <a:lnTo>
                    <a:pt x="1057" y="709"/>
                  </a:lnTo>
                  <a:lnTo>
                    <a:pt x="1057" y="715"/>
                  </a:lnTo>
                  <a:lnTo>
                    <a:pt x="1045" y="736"/>
                  </a:lnTo>
                  <a:lnTo>
                    <a:pt x="1036" y="748"/>
                  </a:lnTo>
                  <a:lnTo>
                    <a:pt x="1020" y="755"/>
                  </a:lnTo>
                  <a:lnTo>
                    <a:pt x="1005" y="761"/>
                  </a:lnTo>
                  <a:lnTo>
                    <a:pt x="996" y="764"/>
                  </a:lnTo>
                  <a:lnTo>
                    <a:pt x="981" y="745"/>
                  </a:lnTo>
                  <a:lnTo>
                    <a:pt x="981" y="730"/>
                  </a:lnTo>
                  <a:lnTo>
                    <a:pt x="993" y="724"/>
                  </a:lnTo>
                  <a:lnTo>
                    <a:pt x="1005" y="721"/>
                  </a:lnTo>
                  <a:lnTo>
                    <a:pt x="1011" y="724"/>
                  </a:lnTo>
                  <a:lnTo>
                    <a:pt x="1017" y="730"/>
                  </a:lnTo>
                  <a:lnTo>
                    <a:pt x="1020" y="724"/>
                  </a:lnTo>
                  <a:lnTo>
                    <a:pt x="1020" y="715"/>
                  </a:lnTo>
                  <a:lnTo>
                    <a:pt x="1020" y="709"/>
                  </a:lnTo>
                  <a:lnTo>
                    <a:pt x="1026" y="700"/>
                  </a:lnTo>
                  <a:lnTo>
                    <a:pt x="1030" y="690"/>
                  </a:lnTo>
                  <a:lnTo>
                    <a:pt x="1026" y="681"/>
                  </a:lnTo>
                  <a:lnTo>
                    <a:pt x="1017" y="675"/>
                  </a:lnTo>
                  <a:lnTo>
                    <a:pt x="1017" y="672"/>
                  </a:lnTo>
                  <a:lnTo>
                    <a:pt x="1011" y="672"/>
                  </a:lnTo>
                  <a:lnTo>
                    <a:pt x="1005" y="675"/>
                  </a:lnTo>
                  <a:lnTo>
                    <a:pt x="996" y="675"/>
                  </a:lnTo>
                  <a:lnTo>
                    <a:pt x="993" y="675"/>
                  </a:lnTo>
                  <a:lnTo>
                    <a:pt x="987" y="681"/>
                  </a:lnTo>
                  <a:lnTo>
                    <a:pt x="965" y="690"/>
                  </a:lnTo>
                  <a:lnTo>
                    <a:pt x="956" y="690"/>
                  </a:lnTo>
                  <a:lnTo>
                    <a:pt x="950" y="675"/>
                  </a:lnTo>
                  <a:lnTo>
                    <a:pt x="941" y="660"/>
                  </a:lnTo>
                  <a:lnTo>
                    <a:pt x="938" y="657"/>
                  </a:lnTo>
                  <a:lnTo>
                    <a:pt x="941" y="651"/>
                  </a:lnTo>
                  <a:lnTo>
                    <a:pt x="947" y="651"/>
                  </a:lnTo>
                  <a:lnTo>
                    <a:pt x="947" y="635"/>
                  </a:lnTo>
                  <a:lnTo>
                    <a:pt x="941" y="620"/>
                  </a:lnTo>
                  <a:lnTo>
                    <a:pt x="932" y="605"/>
                  </a:lnTo>
                  <a:lnTo>
                    <a:pt x="938" y="596"/>
                  </a:lnTo>
                  <a:lnTo>
                    <a:pt x="941" y="590"/>
                  </a:lnTo>
                  <a:lnTo>
                    <a:pt x="947" y="590"/>
                  </a:lnTo>
                  <a:lnTo>
                    <a:pt x="947" y="586"/>
                  </a:lnTo>
                  <a:lnTo>
                    <a:pt x="941" y="577"/>
                  </a:lnTo>
                  <a:lnTo>
                    <a:pt x="941" y="571"/>
                  </a:lnTo>
                  <a:lnTo>
                    <a:pt x="941" y="556"/>
                  </a:lnTo>
                  <a:lnTo>
                    <a:pt x="941" y="550"/>
                  </a:lnTo>
                  <a:lnTo>
                    <a:pt x="932" y="550"/>
                  </a:lnTo>
                  <a:lnTo>
                    <a:pt x="932" y="541"/>
                  </a:lnTo>
                  <a:lnTo>
                    <a:pt x="926" y="531"/>
                  </a:lnTo>
                  <a:lnTo>
                    <a:pt x="923" y="525"/>
                  </a:lnTo>
                  <a:lnTo>
                    <a:pt x="916" y="516"/>
                  </a:lnTo>
                  <a:lnTo>
                    <a:pt x="910" y="516"/>
                  </a:lnTo>
                  <a:lnTo>
                    <a:pt x="910" y="510"/>
                  </a:lnTo>
                  <a:lnTo>
                    <a:pt x="907" y="507"/>
                  </a:lnTo>
                  <a:lnTo>
                    <a:pt x="901" y="510"/>
                  </a:lnTo>
                  <a:lnTo>
                    <a:pt x="898" y="498"/>
                  </a:lnTo>
                  <a:lnTo>
                    <a:pt x="886" y="476"/>
                  </a:lnTo>
                  <a:lnTo>
                    <a:pt x="883" y="458"/>
                  </a:lnTo>
                  <a:lnTo>
                    <a:pt x="877" y="446"/>
                  </a:lnTo>
                  <a:lnTo>
                    <a:pt x="861" y="437"/>
                  </a:lnTo>
                  <a:lnTo>
                    <a:pt x="861" y="421"/>
                  </a:lnTo>
                  <a:lnTo>
                    <a:pt x="855" y="418"/>
                  </a:lnTo>
                  <a:lnTo>
                    <a:pt x="846" y="406"/>
                  </a:lnTo>
                  <a:lnTo>
                    <a:pt x="846" y="397"/>
                  </a:lnTo>
                  <a:lnTo>
                    <a:pt x="843" y="388"/>
                  </a:lnTo>
                  <a:lnTo>
                    <a:pt x="837" y="382"/>
                  </a:lnTo>
                  <a:lnTo>
                    <a:pt x="831" y="379"/>
                  </a:lnTo>
                  <a:lnTo>
                    <a:pt x="828" y="357"/>
                  </a:lnTo>
                  <a:lnTo>
                    <a:pt x="822" y="354"/>
                  </a:lnTo>
                  <a:lnTo>
                    <a:pt x="813" y="348"/>
                  </a:lnTo>
                  <a:lnTo>
                    <a:pt x="813" y="342"/>
                  </a:lnTo>
                  <a:lnTo>
                    <a:pt x="803" y="339"/>
                  </a:lnTo>
                  <a:lnTo>
                    <a:pt x="797" y="333"/>
                  </a:lnTo>
                  <a:lnTo>
                    <a:pt x="791" y="308"/>
                  </a:lnTo>
                  <a:lnTo>
                    <a:pt x="788" y="308"/>
                  </a:lnTo>
                  <a:lnTo>
                    <a:pt x="788" y="299"/>
                  </a:lnTo>
                  <a:lnTo>
                    <a:pt x="782" y="287"/>
                  </a:lnTo>
                  <a:lnTo>
                    <a:pt x="782" y="293"/>
                  </a:lnTo>
                  <a:lnTo>
                    <a:pt x="776" y="284"/>
                  </a:lnTo>
                  <a:lnTo>
                    <a:pt x="776" y="272"/>
                  </a:lnTo>
                  <a:lnTo>
                    <a:pt x="773" y="269"/>
                  </a:lnTo>
                  <a:lnTo>
                    <a:pt x="767" y="256"/>
                  </a:lnTo>
                  <a:lnTo>
                    <a:pt x="764" y="250"/>
                  </a:lnTo>
                  <a:lnTo>
                    <a:pt x="752" y="250"/>
                  </a:lnTo>
                  <a:lnTo>
                    <a:pt x="752" y="244"/>
                  </a:lnTo>
                  <a:lnTo>
                    <a:pt x="752" y="238"/>
                  </a:lnTo>
                  <a:lnTo>
                    <a:pt x="764" y="238"/>
                  </a:lnTo>
                  <a:lnTo>
                    <a:pt x="767" y="235"/>
                  </a:lnTo>
                  <a:lnTo>
                    <a:pt x="767" y="214"/>
                  </a:lnTo>
                  <a:lnTo>
                    <a:pt x="767" y="198"/>
                  </a:lnTo>
                  <a:lnTo>
                    <a:pt x="767" y="189"/>
                  </a:lnTo>
                  <a:lnTo>
                    <a:pt x="773" y="189"/>
                  </a:lnTo>
                  <a:lnTo>
                    <a:pt x="776" y="174"/>
                  </a:lnTo>
                  <a:lnTo>
                    <a:pt x="776" y="152"/>
                  </a:lnTo>
                  <a:lnTo>
                    <a:pt x="767" y="128"/>
                  </a:lnTo>
                  <a:lnTo>
                    <a:pt x="773" y="119"/>
                  </a:lnTo>
                  <a:lnTo>
                    <a:pt x="782" y="110"/>
                  </a:lnTo>
                  <a:lnTo>
                    <a:pt x="788" y="100"/>
                  </a:lnTo>
                  <a:lnTo>
                    <a:pt x="782" y="85"/>
                  </a:lnTo>
                  <a:lnTo>
                    <a:pt x="782" y="70"/>
                  </a:lnTo>
                  <a:lnTo>
                    <a:pt x="776" y="61"/>
                  </a:lnTo>
                  <a:lnTo>
                    <a:pt x="767" y="55"/>
                  </a:lnTo>
                  <a:lnTo>
                    <a:pt x="773" y="45"/>
                  </a:lnTo>
                  <a:lnTo>
                    <a:pt x="767" y="45"/>
                  </a:lnTo>
                  <a:lnTo>
                    <a:pt x="764" y="39"/>
                  </a:lnTo>
                  <a:lnTo>
                    <a:pt x="758" y="39"/>
                  </a:lnTo>
                  <a:lnTo>
                    <a:pt x="752" y="48"/>
                  </a:lnTo>
                  <a:lnTo>
                    <a:pt x="748" y="48"/>
                  </a:lnTo>
                  <a:lnTo>
                    <a:pt x="742" y="39"/>
                  </a:lnTo>
                  <a:lnTo>
                    <a:pt x="736" y="33"/>
                  </a:lnTo>
                  <a:lnTo>
                    <a:pt x="733" y="33"/>
                  </a:lnTo>
                  <a:lnTo>
                    <a:pt x="727" y="30"/>
                  </a:lnTo>
                  <a:lnTo>
                    <a:pt x="727" y="21"/>
                  </a:lnTo>
                  <a:lnTo>
                    <a:pt x="724" y="21"/>
                  </a:lnTo>
                  <a:lnTo>
                    <a:pt x="712" y="21"/>
                  </a:lnTo>
                  <a:lnTo>
                    <a:pt x="709" y="24"/>
                  </a:lnTo>
                  <a:lnTo>
                    <a:pt x="703" y="24"/>
                  </a:lnTo>
                  <a:lnTo>
                    <a:pt x="700" y="24"/>
                  </a:lnTo>
                  <a:lnTo>
                    <a:pt x="693" y="15"/>
                  </a:lnTo>
                  <a:lnTo>
                    <a:pt x="687" y="12"/>
                  </a:lnTo>
                  <a:lnTo>
                    <a:pt x="693" y="6"/>
                  </a:lnTo>
                  <a:lnTo>
                    <a:pt x="693" y="0"/>
                  </a:lnTo>
                  <a:lnTo>
                    <a:pt x="687" y="0"/>
                  </a:lnTo>
                  <a:lnTo>
                    <a:pt x="669" y="0"/>
                  </a:lnTo>
                  <a:lnTo>
                    <a:pt x="648" y="12"/>
                  </a:lnTo>
                  <a:lnTo>
                    <a:pt x="638" y="15"/>
                  </a:lnTo>
                  <a:lnTo>
                    <a:pt x="623" y="15"/>
                  </a:lnTo>
                  <a:lnTo>
                    <a:pt x="614" y="15"/>
                  </a:lnTo>
                  <a:lnTo>
                    <a:pt x="617" y="21"/>
                  </a:lnTo>
                  <a:lnTo>
                    <a:pt x="617" y="33"/>
                  </a:lnTo>
                  <a:lnTo>
                    <a:pt x="614" y="39"/>
                  </a:lnTo>
                  <a:lnTo>
                    <a:pt x="617" y="45"/>
                  </a:lnTo>
                  <a:lnTo>
                    <a:pt x="623" y="48"/>
                  </a:lnTo>
                  <a:lnTo>
                    <a:pt x="629" y="61"/>
                  </a:lnTo>
                  <a:lnTo>
                    <a:pt x="638" y="61"/>
                  </a:lnTo>
                  <a:lnTo>
                    <a:pt x="645" y="64"/>
                  </a:lnTo>
                  <a:lnTo>
                    <a:pt x="632" y="73"/>
                  </a:lnTo>
                  <a:lnTo>
                    <a:pt x="629" y="88"/>
                  </a:lnTo>
                  <a:lnTo>
                    <a:pt x="632" y="88"/>
                  </a:lnTo>
                  <a:lnTo>
                    <a:pt x="638" y="94"/>
                  </a:lnTo>
                  <a:lnTo>
                    <a:pt x="629" y="103"/>
                  </a:lnTo>
                  <a:lnTo>
                    <a:pt x="617" y="103"/>
                  </a:lnTo>
                  <a:lnTo>
                    <a:pt x="608" y="94"/>
                  </a:lnTo>
                  <a:lnTo>
                    <a:pt x="614" y="88"/>
                  </a:lnTo>
                  <a:lnTo>
                    <a:pt x="608" y="79"/>
                  </a:lnTo>
                  <a:lnTo>
                    <a:pt x="605" y="73"/>
                  </a:lnTo>
                  <a:lnTo>
                    <a:pt x="599" y="79"/>
                  </a:lnTo>
                  <a:lnTo>
                    <a:pt x="593" y="88"/>
                  </a:lnTo>
                  <a:lnTo>
                    <a:pt x="593" y="94"/>
                  </a:lnTo>
                  <a:lnTo>
                    <a:pt x="593" y="103"/>
                  </a:lnTo>
                  <a:lnTo>
                    <a:pt x="593" y="110"/>
                  </a:lnTo>
                  <a:lnTo>
                    <a:pt x="590" y="119"/>
                  </a:lnTo>
                  <a:lnTo>
                    <a:pt x="574" y="119"/>
                  </a:lnTo>
                  <a:lnTo>
                    <a:pt x="565" y="119"/>
                  </a:lnTo>
                  <a:lnTo>
                    <a:pt x="565" y="125"/>
                  </a:lnTo>
                  <a:lnTo>
                    <a:pt x="559" y="143"/>
                  </a:lnTo>
                  <a:lnTo>
                    <a:pt x="559" y="149"/>
                  </a:lnTo>
                  <a:lnTo>
                    <a:pt x="550" y="158"/>
                  </a:lnTo>
                  <a:lnTo>
                    <a:pt x="550" y="165"/>
                  </a:lnTo>
                  <a:lnTo>
                    <a:pt x="550" y="168"/>
                  </a:lnTo>
                  <a:lnTo>
                    <a:pt x="544" y="165"/>
                  </a:lnTo>
                  <a:lnTo>
                    <a:pt x="541" y="158"/>
                  </a:lnTo>
                  <a:lnTo>
                    <a:pt x="529" y="174"/>
                  </a:lnTo>
                  <a:lnTo>
                    <a:pt x="529" y="165"/>
                  </a:lnTo>
                  <a:lnTo>
                    <a:pt x="529" y="152"/>
                  </a:lnTo>
                  <a:lnTo>
                    <a:pt x="535" y="149"/>
                  </a:lnTo>
                  <a:lnTo>
                    <a:pt x="529" y="143"/>
                  </a:lnTo>
                  <a:lnTo>
                    <a:pt x="529" y="134"/>
                  </a:lnTo>
                  <a:lnTo>
                    <a:pt x="525" y="134"/>
                  </a:lnTo>
                  <a:lnTo>
                    <a:pt x="519" y="134"/>
                  </a:lnTo>
                  <a:lnTo>
                    <a:pt x="513" y="128"/>
                  </a:lnTo>
                  <a:lnTo>
                    <a:pt x="510" y="143"/>
                  </a:lnTo>
                  <a:lnTo>
                    <a:pt x="513" y="143"/>
                  </a:lnTo>
                  <a:lnTo>
                    <a:pt x="513" y="152"/>
                  </a:lnTo>
                  <a:lnTo>
                    <a:pt x="510" y="152"/>
                  </a:lnTo>
                  <a:lnTo>
                    <a:pt x="510" y="149"/>
                  </a:lnTo>
                  <a:lnTo>
                    <a:pt x="504" y="149"/>
                  </a:lnTo>
                  <a:lnTo>
                    <a:pt x="504" y="152"/>
                  </a:lnTo>
                  <a:lnTo>
                    <a:pt x="504" y="158"/>
                  </a:lnTo>
                  <a:lnTo>
                    <a:pt x="513" y="174"/>
                  </a:lnTo>
                  <a:lnTo>
                    <a:pt x="504" y="174"/>
                  </a:lnTo>
                  <a:lnTo>
                    <a:pt x="501" y="168"/>
                  </a:lnTo>
                  <a:lnTo>
                    <a:pt x="501" y="165"/>
                  </a:lnTo>
                  <a:lnTo>
                    <a:pt x="495" y="168"/>
                  </a:lnTo>
                  <a:lnTo>
                    <a:pt x="489" y="177"/>
                  </a:lnTo>
                  <a:lnTo>
                    <a:pt x="486" y="177"/>
                  </a:lnTo>
                  <a:lnTo>
                    <a:pt x="474" y="198"/>
                  </a:lnTo>
                  <a:lnTo>
                    <a:pt x="470" y="204"/>
                  </a:lnTo>
                  <a:lnTo>
                    <a:pt x="464" y="207"/>
                  </a:lnTo>
                  <a:lnTo>
                    <a:pt x="470" y="214"/>
                  </a:lnTo>
                  <a:lnTo>
                    <a:pt x="474" y="220"/>
                  </a:lnTo>
                  <a:lnTo>
                    <a:pt x="464" y="229"/>
                  </a:lnTo>
                  <a:lnTo>
                    <a:pt x="458" y="235"/>
                  </a:lnTo>
                  <a:lnTo>
                    <a:pt x="455" y="235"/>
                  </a:lnTo>
                  <a:lnTo>
                    <a:pt x="464" y="244"/>
                  </a:lnTo>
                  <a:lnTo>
                    <a:pt x="464" y="253"/>
                  </a:lnTo>
                  <a:lnTo>
                    <a:pt x="464" y="262"/>
                  </a:lnTo>
                  <a:lnTo>
                    <a:pt x="464" y="269"/>
                  </a:lnTo>
                  <a:lnTo>
                    <a:pt x="458" y="272"/>
                  </a:lnTo>
                  <a:lnTo>
                    <a:pt x="449" y="278"/>
                  </a:lnTo>
                  <a:lnTo>
                    <a:pt x="434" y="284"/>
                  </a:lnTo>
                  <a:lnTo>
                    <a:pt x="431" y="287"/>
                  </a:lnTo>
                  <a:lnTo>
                    <a:pt x="416" y="278"/>
                  </a:lnTo>
                  <a:lnTo>
                    <a:pt x="406" y="272"/>
                  </a:lnTo>
                  <a:lnTo>
                    <a:pt x="394" y="272"/>
                  </a:lnTo>
                  <a:lnTo>
                    <a:pt x="385" y="269"/>
                  </a:lnTo>
                  <a:lnTo>
                    <a:pt x="385" y="262"/>
                  </a:lnTo>
                  <a:lnTo>
                    <a:pt x="385" y="253"/>
                  </a:lnTo>
                  <a:lnTo>
                    <a:pt x="385" y="250"/>
                  </a:lnTo>
                  <a:lnTo>
                    <a:pt x="400" y="244"/>
                  </a:lnTo>
                  <a:lnTo>
                    <a:pt x="400" y="238"/>
                  </a:lnTo>
                  <a:lnTo>
                    <a:pt x="409" y="238"/>
                  </a:lnTo>
                  <a:lnTo>
                    <a:pt x="416" y="235"/>
                  </a:lnTo>
                  <a:lnTo>
                    <a:pt x="406" y="229"/>
                  </a:lnTo>
                  <a:lnTo>
                    <a:pt x="400" y="223"/>
                  </a:lnTo>
                  <a:lnTo>
                    <a:pt x="394" y="220"/>
                  </a:lnTo>
                  <a:lnTo>
                    <a:pt x="385" y="220"/>
                  </a:lnTo>
                  <a:lnTo>
                    <a:pt x="382" y="207"/>
                  </a:lnTo>
                  <a:lnTo>
                    <a:pt x="376" y="207"/>
                  </a:lnTo>
                  <a:lnTo>
                    <a:pt x="361" y="214"/>
                  </a:lnTo>
                  <a:lnTo>
                    <a:pt x="351" y="214"/>
                  </a:lnTo>
                  <a:lnTo>
                    <a:pt x="351" y="220"/>
                  </a:lnTo>
                  <a:lnTo>
                    <a:pt x="339" y="220"/>
                  </a:lnTo>
                  <a:lnTo>
                    <a:pt x="351" y="223"/>
                  </a:lnTo>
                  <a:lnTo>
                    <a:pt x="354" y="229"/>
                  </a:lnTo>
                  <a:lnTo>
                    <a:pt x="361" y="235"/>
                  </a:lnTo>
                  <a:lnTo>
                    <a:pt x="361" y="238"/>
                  </a:lnTo>
                  <a:lnTo>
                    <a:pt x="361" y="250"/>
                  </a:lnTo>
                  <a:lnTo>
                    <a:pt x="367" y="253"/>
                  </a:lnTo>
                  <a:lnTo>
                    <a:pt x="367" y="256"/>
                  </a:lnTo>
                  <a:lnTo>
                    <a:pt x="370" y="256"/>
                  </a:lnTo>
                  <a:lnTo>
                    <a:pt x="367" y="269"/>
                  </a:lnTo>
                  <a:lnTo>
                    <a:pt x="367" y="272"/>
                  </a:lnTo>
                  <a:lnTo>
                    <a:pt x="367" y="287"/>
                  </a:lnTo>
                  <a:lnTo>
                    <a:pt x="376" y="287"/>
                  </a:lnTo>
                  <a:lnTo>
                    <a:pt x="385" y="287"/>
                  </a:lnTo>
                  <a:lnTo>
                    <a:pt x="388" y="293"/>
                  </a:lnTo>
                  <a:lnTo>
                    <a:pt x="388" y="299"/>
                  </a:lnTo>
                  <a:lnTo>
                    <a:pt x="394" y="302"/>
                  </a:lnTo>
                  <a:lnTo>
                    <a:pt x="394" y="308"/>
                  </a:lnTo>
                  <a:lnTo>
                    <a:pt x="400" y="314"/>
                  </a:lnTo>
                  <a:lnTo>
                    <a:pt x="394" y="317"/>
                  </a:lnTo>
                  <a:lnTo>
                    <a:pt x="388" y="327"/>
                  </a:lnTo>
                  <a:lnTo>
                    <a:pt x="400" y="339"/>
                  </a:lnTo>
                  <a:lnTo>
                    <a:pt x="406" y="342"/>
                  </a:lnTo>
                  <a:lnTo>
                    <a:pt x="394" y="348"/>
                  </a:lnTo>
                  <a:lnTo>
                    <a:pt x="388" y="342"/>
                  </a:lnTo>
                  <a:lnTo>
                    <a:pt x="382" y="348"/>
                  </a:lnTo>
                  <a:lnTo>
                    <a:pt x="370" y="348"/>
                  </a:lnTo>
                  <a:lnTo>
                    <a:pt x="376" y="339"/>
                  </a:lnTo>
                  <a:lnTo>
                    <a:pt x="382" y="339"/>
                  </a:lnTo>
                  <a:lnTo>
                    <a:pt x="370" y="327"/>
                  </a:lnTo>
                  <a:lnTo>
                    <a:pt x="367" y="333"/>
                  </a:lnTo>
                  <a:lnTo>
                    <a:pt x="354" y="333"/>
                  </a:lnTo>
                  <a:lnTo>
                    <a:pt x="345" y="327"/>
                  </a:lnTo>
                  <a:lnTo>
                    <a:pt x="345" y="333"/>
                  </a:lnTo>
                  <a:lnTo>
                    <a:pt x="339" y="342"/>
                  </a:lnTo>
                  <a:lnTo>
                    <a:pt x="336" y="357"/>
                  </a:lnTo>
                  <a:lnTo>
                    <a:pt x="327" y="363"/>
                  </a:lnTo>
                  <a:lnTo>
                    <a:pt x="321" y="366"/>
                  </a:lnTo>
                  <a:lnTo>
                    <a:pt x="321" y="379"/>
                  </a:lnTo>
                  <a:lnTo>
                    <a:pt x="315" y="388"/>
                  </a:lnTo>
                  <a:lnTo>
                    <a:pt x="312" y="391"/>
                  </a:lnTo>
                  <a:lnTo>
                    <a:pt x="306" y="397"/>
                  </a:lnTo>
                  <a:lnTo>
                    <a:pt x="312" y="403"/>
                  </a:lnTo>
                  <a:lnTo>
                    <a:pt x="327" y="412"/>
                  </a:lnTo>
                  <a:lnTo>
                    <a:pt x="336" y="418"/>
                  </a:lnTo>
                  <a:lnTo>
                    <a:pt x="336" y="421"/>
                  </a:lnTo>
                  <a:lnTo>
                    <a:pt x="345" y="434"/>
                  </a:lnTo>
                  <a:lnTo>
                    <a:pt x="351" y="446"/>
                  </a:lnTo>
                  <a:lnTo>
                    <a:pt x="351" y="452"/>
                  </a:lnTo>
                  <a:lnTo>
                    <a:pt x="376" y="446"/>
                  </a:lnTo>
                  <a:lnTo>
                    <a:pt x="382" y="452"/>
                  </a:lnTo>
                  <a:lnTo>
                    <a:pt x="385" y="461"/>
                  </a:lnTo>
                  <a:lnTo>
                    <a:pt x="376" y="458"/>
                  </a:lnTo>
                  <a:lnTo>
                    <a:pt x="370" y="458"/>
                  </a:lnTo>
                  <a:lnTo>
                    <a:pt x="361" y="458"/>
                  </a:lnTo>
                  <a:lnTo>
                    <a:pt x="351" y="452"/>
                  </a:lnTo>
                  <a:lnTo>
                    <a:pt x="345" y="446"/>
                  </a:lnTo>
                  <a:lnTo>
                    <a:pt x="339" y="446"/>
                  </a:lnTo>
                  <a:lnTo>
                    <a:pt x="336" y="452"/>
                  </a:lnTo>
                  <a:lnTo>
                    <a:pt x="330" y="446"/>
                  </a:lnTo>
                  <a:lnTo>
                    <a:pt x="321" y="452"/>
                  </a:lnTo>
                  <a:lnTo>
                    <a:pt x="306" y="446"/>
                  </a:lnTo>
                  <a:lnTo>
                    <a:pt x="296" y="443"/>
                  </a:lnTo>
                  <a:lnTo>
                    <a:pt x="287" y="443"/>
                  </a:lnTo>
                  <a:lnTo>
                    <a:pt x="287" y="437"/>
                  </a:lnTo>
                  <a:lnTo>
                    <a:pt x="281" y="437"/>
                  </a:lnTo>
                  <a:lnTo>
                    <a:pt x="266" y="437"/>
                  </a:lnTo>
                  <a:lnTo>
                    <a:pt x="251" y="434"/>
                  </a:lnTo>
                  <a:lnTo>
                    <a:pt x="251" y="443"/>
                  </a:lnTo>
                  <a:lnTo>
                    <a:pt x="244" y="446"/>
                  </a:lnTo>
                  <a:lnTo>
                    <a:pt x="244" y="452"/>
                  </a:lnTo>
                  <a:lnTo>
                    <a:pt x="257" y="458"/>
                  </a:lnTo>
                  <a:lnTo>
                    <a:pt x="260" y="461"/>
                  </a:lnTo>
                  <a:lnTo>
                    <a:pt x="275" y="467"/>
                  </a:lnTo>
                  <a:lnTo>
                    <a:pt x="275" y="461"/>
                  </a:lnTo>
                  <a:lnTo>
                    <a:pt x="281" y="461"/>
                  </a:lnTo>
                  <a:lnTo>
                    <a:pt x="290" y="470"/>
                  </a:lnTo>
                  <a:lnTo>
                    <a:pt x="296" y="492"/>
                  </a:lnTo>
                  <a:lnTo>
                    <a:pt x="287" y="498"/>
                  </a:lnTo>
                  <a:lnTo>
                    <a:pt x="281" y="501"/>
                  </a:lnTo>
                  <a:lnTo>
                    <a:pt x="272" y="498"/>
                  </a:lnTo>
                  <a:lnTo>
                    <a:pt x="260" y="498"/>
                  </a:lnTo>
                  <a:lnTo>
                    <a:pt x="257" y="498"/>
                  </a:lnTo>
                  <a:lnTo>
                    <a:pt x="244" y="486"/>
                  </a:lnTo>
                  <a:lnTo>
                    <a:pt x="241" y="483"/>
                  </a:lnTo>
                  <a:lnTo>
                    <a:pt x="235" y="476"/>
                  </a:lnTo>
                  <a:lnTo>
                    <a:pt x="232" y="486"/>
                  </a:lnTo>
                  <a:lnTo>
                    <a:pt x="226" y="483"/>
                  </a:lnTo>
                  <a:lnTo>
                    <a:pt x="211" y="476"/>
                  </a:lnTo>
                  <a:lnTo>
                    <a:pt x="211" y="467"/>
                  </a:lnTo>
                  <a:lnTo>
                    <a:pt x="208" y="467"/>
                  </a:lnTo>
                  <a:lnTo>
                    <a:pt x="208" y="461"/>
                  </a:lnTo>
                  <a:lnTo>
                    <a:pt x="208" y="458"/>
                  </a:lnTo>
                  <a:lnTo>
                    <a:pt x="202" y="452"/>
                  </a:lnTo>
                  <a:lnTo>
                    <a:pt x="202" y="446"/>
                  </a:lnTo>
                  <a:lnTo>
                    <a:pt x="196" y="437"/>
                  </a:lnTo>
                  <a:lnTo>
                    <a:pt x="193" y="434"/>
                  </a:lnTo>
                  <a:lnTo>
                    <a:pt x="193" y="428"/>
                  </a:lnTo>
                  <a:lnTo>
                    <a:pt x="196" y="421"/>
                  </a:lnTo>
                  <a:lnTo>
                    <a:pt x="196" y="412"/>
                  </a:lnTo>
                  <a:lnTo>
                    <a:pt x="193" y="406"/>
                  </a:lnTo>
                  <a:lnTo>
                    <a:pt x="193" y="403"/>
                  </a:lnTo>
                  <a:lnTo>
                    <a:pt x="186" y="397"/>
                  </a:lnTo>
                  <a:lnTo>
                    <a:pt x="183" y="391"/>
                  </a:lnTo>
                  <a:lnTo>
                    <a:pt x="168" y="391"/>
                  </a:lnTo>
                  <a:lnTo>
                    <a:pt x="162" y="391"/>
                  </a:lnTo>
                  <a:lnTo>
                    <a:pt x="156" y="391"/>
                  </a:lnTo>
                  <a:lnTo>
                    <a:pt x="153" y="388"/>
                  </a:lnTo>
                  <a:lnTo>
                    <a:pt x="156" y="388"/>
                  </a:lnTo>
                  <a:lnTo>
                    <a:pt x="156" y="382"/>
                  </a:lnTo>
                  <a:lnTo>
                    <a:pt x="153" y="382"/>
                  </a:lnTo>
                  <a:lnTo>
                    <a:pt x="147" y="382"/>
                  </a:lnTo>
                  <a:lnTo>
                    <a:pt x="147" y="379"/>
                  </a:lnTo>
                  <a:lnTo>
                    <a:pt x="138" y="379"/>
                  </a:lnTo>
                  <a:lnTo>
                    <a:pt x="131" y="372"/>
                  </a:lnTo>
                  <a:lnTo>
                    <a:pt x="125" y="363"/>
                  </a:lnTo>
                  <a:lnTo>
                    <a:pt x="131" y="354"/>
                  </a:lnTo>
                  <a:lnTo>
                    <a:pt x="125" y="354"/>
                  </a:lnTo>
                  <a:lnTo>
                    <a:pt x="122" y="348"/>
                  </a:lnTo>
                  <a:lnTo>
                    <a:pt x="125" y="348"/>
                  </a:lnTo>
                  <a:lnTo>
                    <a:pt x="131" y="348"/>
                  </a:lnTo>
                  <a:lnTo>
                    <a:pt x="138" y="348"/>
                  </a:lnTo>
                  <a:lnTo>
                    <a:pt x="147" y="357"/>
                  </a:lnTo>
                  <a:lnTo>
                    <a:pt x="153" y="363"/>
                  </a:lnTo>
                  <a:lnTo>
                    <a:pt x="156" y="363"/>
                  </a:lnTo>
                  <a:lnTo>
                    <a:pt x="156" y="357"/>
                  </a:lnTo>
                  <a:lnTo>
                    <a:pt x="168" y="363"/>
                  </a:lnTo>
                  <a:lnTo>
                    <a:pt x="177" y="366"/>
                  </a:lnTo>
                  <a:lnTo>
                    <a:pt x="183" y="366"/>
                  </a:lnTo>
                  <a:lnTo>
                    <a:pt x="186" y="366"/>
                  </a:lnTo>
                  <a:lnTo>
                    <a:pt x="193" y="372"/>
                  </a:lnTo>
                  <a:lnTo>
                    <a:pt x="202" y="372"/>
                  </a:lnTo>
                  <a:lnTo>
                    <a:pt x="211" y="372"/>
                  </a:lnTo>
                  <a:lnTo>
                    <a:pt x="226" y="379"/>
                  </a:lnTo>
                  <a:lnTo>
                    <a:pt x="232" y="372"/>
                  </a:lnTo>
                  <a:lnTo>
                    <a:pt x="235" y="366"/>
                  </a:lnTo>
                  <a:lnTo>
                    <a:pt x="241" y="372"/>
                  </a:lnTo>
                  <a:lnTo>
                    <a:pt x="241" y="379"/>
                  </a:lnTo>
                  <a:lnTo>
                    <a:pt x="251" y="379"/>
                  </a:lnTo>
                  <a:lnTo>
                    <a:pt x="260" y="379"/>
                  </a:lnTo>
                  <a:lnTo>
                    <a:pt x="272" y="379"/>
                  </a:lnTo>
                  <a:lnTo>
                    <a:pt x="281" y="366"/>
                  </a:lnTo>
                  <a:lnTo>
                    <a:pt x="287" y="366"/>
                  </a:lnTo>
                  <a:lnTo>
                    <a:pt x="296" y="363"/>
                  </a:lnTo>
                  <a:lnTo>
                    <a:pt x="299" y="357"/>
                  </a:lnTo>
                  <a:lnTo>
                    <a:pt x="299" y="354"/>
                  </a:lnTo>
                  <a:lnTo>
                    <a:pt x="306" y="348"/>
                  </a:lnTo>
                  <a:lnTo>
                    <a:pt x="312" y="348"/>
                  </a:lnTo>
                  <a:lnTo>
                    <a:pt x="312" y="342"/>
                  </a:lnTo>
                  <a:lnTo>
                    <a:pt x="312" y="339"/>
                  </a:lnTo>
                  <a:lnTo>
                    <a:pt x="315" y="339"/>
                  </a:lnTo>
                  <a:lnTo>
                    <a:pt x="321" y="317"/>
                  </a:lnTo>
                  <a:lnTo>
                    <a:pt x="315" y="308"/>
                  </a:lnTo>
                  <a:lnTo>
                    <a:pt x="315" y="299"/>
                  </a:lnTo>
                  <a:lnTo>
                    <a:pt x="312" y="299"/>
                  </a:lnTo>
                  <a:lnTo>
                    <a:pt x="312" y="287"/>
                  </a:lnTo>
                  <a:lnTo>
                    <a:pt x="306" y="293"/>
                  </a:lnTo>
                  <a:lnTo>
                    <a:pt x="299" y="287"/>
                  </a:lnTo>
                  <a:lnTo>
                    <a:pt x="299" y="278"/>
                  </a:lnTo>
                  <a:lnTo>
                    <a:pt x="290" y="278"/>
                  </a:lnTo>
                  <a:lnTo>
                    <a:pt x="287" y="278"/>
                  </a:lnTo>
                  <a:lnTo>
                    <a:pt x="287" y="272"/>
                  </a:lnTo>
                  <a:lnTo>
                    <a:pt x="272" y="269"/>
                  </a:lnTo>
                  <a:lnTo>
                    <a:pt x="260" y="272"/>
                  </a:lnTo>
                  <a:lnTo>
                    <a:pt x="257" y="269"/>
                  </a:lnTo>
                  <a:lnTo>
                    <a:pt x="251" y="262"/>
                  </a:lnTo>
                  <a:lnTo>
                    <a:pt x="241" y="256"/>
                  </a:lnTo>
                  <a:lnTo>
                    <a:pt x="241" y="262"/>
                  </a:lnTo>
                  <a:lnTo>
                    <a:pt x="235" y="256"/>
                  </a:lnTo>
                  <a:lnTo>
                    <a:pt x="226" y="250"/>
                  </a:lnTo>
                  <a:lnTo>
                    <a:pt x="211" y="250"/>
                  </a:lnTo>
                  <a:lnTo>
                    <a:pt x="196" y="238"/>
                  </a:lnTo>
                  <a:lnTo>
                    <a:pt x="183" y="235"/>
                  </a:lnTo>
                  <a:lnTo>
                    <a:pt x="171" y="238"/>
                  </a:lnTo>
                  <a:lnTo>
                    <a:pt x="138" y="238"/>
                  </a:lnTo>
                  <a:lnTo>
                    <a:pt x="131" y="238"/>
                  </a:lnTo>
                  <a:lnTo>
                    <a:pt x="125" y="235"/>
                  </a:lnTo>
                  <a:lnTo>
                    <a:pt x="116" y="238"/>
                  </a:lnTo>
                  <a:lnTo>
                    <a:pt x="116" y="235"/>
                  </a:lnTo>
                  <a:lnTo>
                    <a:pt x="113" y="229"/>
                  </a:lnTo>
                  <a:lnTo>
                    <a:pt x="107" y="235"/>
                  </a:lnTo>
                  <a:lnTo>
                    <a:pt x="101" y="223"/>
                  </a:lnTo>
                  <a:lnTo>
                    <a:pt x="98" y="223"/>
                  </a:lnTo>
                  <a:lnTo>
                    <a:pt x="92" y="214"/>
                  </a:lnTo>
                  <a:lnTo>
                    <a:pt x="89" y="214"/>
                  </a:lnTo>
                  <a:lnTo>
                    <a:pt x="83" y="223"/>
                  </a:lnTo>
                  <a:lnTo>
                    <a:pt x="76" y="223"/>
                  </a:lnTo>
                  <a:lnTo>
                    <a:pt x="73" y="214"/>
                  </a:lnTo>
                  <a:lnTo>
                    <a:pt x="67" y="214"/>
                  </a:lnTo>
                  <a:lnTo>
                    <a:pt x="67" y="229"/>
                  </a:lnTo>
                  <a:lnTo>
                    <a:pt x="58" y="229"/>
                  </a:lnTo>
                  <a:lnTo>
                    <a:pt x="52" y="223"/>
                  </a:lnTo>
                  <a:lnTo>
                    <a:pt x="43" y="223"/>
                  </a:lnTo>
                  <a:lnTo>
                    <a:pt x="18" y="232"/>
                  </a:lnTo>
                  <a:lnTo>
                    <a:pt x="12" y="250"/>
                  </a:lnTo>
                  <a:lnTo>
                    <a:pt x="9" y="265"/>
                  </a:lnTo>
                  <a:lnTo>
                    <a:pt x="3" y="265"/>
                  </a:lnTo>
                  <a:lnTo>
                    <a:pt x="3" y="272"/>
                  </a:lnTo>
                  <a:lnTo>
                    <a:pt x="0" y="278"/>
                  </a:lnTo>
                  <a:lnTo>
                    <a:pt x="0" y="287"/>
                  </a:lnTo>
                  <a:lnTo>
                    <a:pt x="12" y="299"/>
                  </a:lnTo>
                  <a:lnTo>
                    <a:pt x="21" y="308"/>
                  </a:lnTo>
                  <a:lnTo>
                    <a:pt x="34" y="327"/>
                  </a:lnTo>
                  <a:lnTo>
                    <a:pt x="28" y="339"/>
                  </a:lnTo>
                  <a:lnTo>
                    <a:pt x="31" y="360"/>
                  </a:lnTo>
                  <a:lnTo>
                    <a:pt x="34" y="382"/>
                  </a:lnTo>
                  <a:lnTo>
                    <a:pt x="52" y="397"/>
                  </a:lnTo>
                  <a:lnTo>
                    <a:pt x="67" y="421"/>
                  </a:lnTo>
                  <a:lnTo>
                    <a:pt x="61" y="431"/>
                  </a:lnTo>
                  <a:lnTo>
                    <a:pt x="64" y="437"/>
                  </a:lnTo>
                  <a:lnTo>
                    <a:pt x="61" y="446"/>
                  </a:lnTo>
                  <a:lnTo>
                    <a:pt x="64" y="455"/>
                  </a:lnTo>
                  <a:lnTo>
                    <a:pt x="64" y="470"/>
                  </a:lnTo>
                  <a:lnTo>
                    <a:pt x="70" y="486"/>
                  </a:lnTo>
                  <a:lnTo>
                    <a:pt x="73" y="486"/>
                  </a:lnTo>
                  <a:lnTo>
                    <a:pt x="83" y="507"/>
                  </a:lnTo>
                  <a:lnTo>
                    <a:pt x="89" y="507"/>
                  </a:lnTo>
                  <a:lnTo>
                    <a:pt x="95" y="510"/>
                  </a:lnTo>
                  <a:lnTo>
                    <a:pt x="95" y="519"/>
                  </a:lnTo>
                  <a:lnTo>
                    <a:pt x="89" y="522"/>
                  </a:lnTo>
                  <a:lnTo>
                    <a:pt x="83" y="525"/>
                  </a:lnTo>
                  <a:lnTo>
                    <a:pt x="89" y="547"/>
                  </a:lnTo>
                  <a:lnTo>
                    <a:pt x="95" y="550"/>
                  </a:lnTo>
                  <a:lnTo>
                    <a:pt x="107" y="559"/>
                  </a:lnTo>
                  <a:lnTo>
                    <a:pt x="125" y="562"/>
                  </a:lnTo>
                  <a:lnTo>
                    <a:pt x="131" y="574"/>
                  </a:lnTo>
                  <a:lnTo>
                    <a:pt x="122" y="580"/>
                  </a:lnTo>
                  <a:lnTo>
                    <a:pt x="119" y="596"/>
                  </a:lnTo>
                  <a:lnTo>
                    <a:pt x="113" y="611"/>
                  </a:lnTo>
                  <a:lnTo>
                    <a:pt x="104" y="623"/>
                  </a:lnTo>
                  <a:lnTo>
                    <a:pt x="107" y="632"/>
                  </a:lnTo>
                  <a:lnTo>
                    <a:pt x="98" y="635"/>
                  </a:lnTo>
                  <a:lnTo>
                    <a:pt x="67" y="687"/>
                  </a:lnTo>
                  <a:lnTo>
                    <a:pt x="67" y="700"/>
                  </a:lnTo>
                  <a:lnTo>
                    <a:pt x="76" y="700"/>
                  </a:lnTo>
                  <a:lnTo>
                    <a:pt x="89" y="693"/>
                  </a:lnTo>
                  <a:lnTo>
                    <a:pt x="92" y="693"/>
                  </a:lnTo>
                  <a:lnTo>
                    <a:pt x="92" y="700"/>
                  </a:lnTo>
                  <a:lnTo>
                    <a:pt x="89" y="709"/>
                  </a:lnTo>
                  <a:lnTo>
                    <a:pt x="89" y="715"/>
                  </a:lnTo>
                  <a:lnTo>
                    <a:pt x="98" y="715"/>
                  </a:lnTo>
                  <a:lnTo>
                    <a:pt x="101" y="721"/>
                  </a:lnTo>
                  <a:lnTo>
                    <a:pt x="113" y="724"/>
                  </a:lnTo>
                  <a:lnTo>
                    <a:pt x="116" y="721"/>
                  </a:lnTo>
                  <a:lnTo>
                    <a:pt x="125" y="721"/>
                  </a:lnTo>
                  <a:lnTo>
                    <a:pt x="131" y="721"/>
                  </a:lnTo>
                  <a:lnTo>
                    <a:pt x="138" y="724"/>
                  </a:lnTo>
                  <a:lnTo>
                    <a:pt x="141" y="724"/>
                  </a:lnTo>
                  <a:lnTo>
                    <a:pt x="141" y="736"/>
                  </a:lnTo>
                  <a:lnTo>
                    <a:pt x="138" y="736"/>
                  </a:lnTo>
                  <a:lnTo>
                    <a:pt x="125" y="736"/>
                  </a:lnTo>
                  <a:lnTo>
                    <a:pt x="116" y="736"/>
                  </a:lnTo>
                  <a:lnTo>
                    <a:pt x="101" y="736"/>
                  </a:lnTo>
                  <a:lnTo>
                    <a:pt x="101" y="739"/>
                  </a:lnTo>
                  <a:lnTo>
                    <a:pt x="98" y="739"/>
                  </a:lnTo>
                  <a:lnTo>
                    <a:pt x="98" y="736"/>
                  </a:lnTo>
                  <a:lnTo>
                    <a:pt x="92" y="739"/>
                  </a:lnTo>
                  <a:lnTo>
                    <a:pt x="92" y="745"/>
                  </a:lnTo>
                  <a:lnTo>
                    <a:pt x="92" y="748"/>
                  </a:lnTo>
                  <a:lnTo>
                    <a:pt x="92" y="755"/>
                  </a:lnTo>
                  <a:lnTo>
                    <a:pt x="89" y="755"/>
                  </a:lnTo>
                  <a:lnTo>
                    <a:pt x="83" y="745"/>
                  </a:lnTo>
                  <a:lnTo>
                    <a:pt x="76" y="748"/>
                  </a:lnTo>
                  <a:lnTo>
                    <a:pt x="76" y="755"/>
                  </a:lnTo>
                  <a:lnTo>
                    <a:pt x="76" y="761"/>
                  </a:lnTo>
                  <a:lnTo>
                    <a:pt x="76" y="770"/>
                  </a:lnTo>
                  <a:lnTo>
                    <a:pt x="83" y="773"/>
                  </a:lnTo>
                  <a:lnTo>
                    <a:pt x="83" y="785"/>
                  </a:lnTo>
                  <a:lnTo>
                    <a:pt x="73" y="794"/>
                  </a:lnTo>
                  <a:lnTo>
                    <a:pt x="73" y="800"/>
                  </a:lnTo>
                  <a:lnTo>
                    <a:pt x="76" y="804"/>
                  </a:lnTo>
                  <a:lnTo>
                    <a:pt x="73" y="813"/>
                  </a:lnTo>
                  <a:lnTo>
                    <a:pt x="76" y="825"/>
                  </a:lnTo>
                  <a:lnTo>
                    <a:pt x="76" y="834"/>
                  </a:lnTo>
                  <a:lnTo>
                    <a:pt x="89" y="840"/>
                  </a:lnTo>
                  <a:lnTo>
                    <a:pt x="92" y="843"/>
                  </a:lnTo>
                  <a:lnTo>
                    <a:pt x="92" y="849"/>
                  </a:lnTo>
                  <a:lnTo>
                    <a:pt x="89" y="855"/>
                  </a:lnTo>
                  <a:lnTo>
                    <a:pt x="83" y="849"/>
                  </a:lnTo>
                  <a:lnTo>
                    <a:pt x="76" y="843"/>
                  </a:lnTo>
                  <a:lnTo>
                    <a:pt x="73" y="849"/>
                  </a:lnTo>
                  <a:lnTo>
                    <a:pt x="73" y="855"/>
                  </a:lnTo>
                  <a:lnTo>
                    <a:pt x="76" y="859"/>
                  </a:lnTo>
                  <a:lnTo>
                    <a:pt x="83" y="859"/>
                  </a:lnTo>
                  <a:lnTo>
                    <a:pt x="76" y="868"/>
                  </a:lnTo>
                  <a:lnTo>
                    <a:pt x="73" y="868"/>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9">
              <a:extLst>
                <a:ext uri="{FF2B5EF4-FFF2-40B4-BE49-F238E27FC236}">
                  <a16:creationId xmlns:a16="http://schemas.microsoft.com/office/drawing/2014/main" id="{0F32CF7E-8A51-441B-8A8F-2E0980507406}"/>
                </a:ext>
              </a:extLst>
            </p:cNvPr>
            <p:cNvSpPr>
              <a:spLocks/>
            </p:cNvSpPr>
            <p:nvPr/>
          </p:nvSpPr>
          <p:spPr bwMode="auto">
            <a:xfrm>
              <a:off x="7883525" y="3339768"/>
              <a:ext cx="228600" cy="174625"/>
            </a:xfrm>
            <a:custGeom>
              <a:avLst/>
              <a:gdLst>
                <a:gd name="T0" fmla="*/ 46 w 144"/>
                <a:gd name="T1" fmla="*/ 91 h 110"/>
                <a:gd name="T2" fmla="*/ 55 w 144"/>
                <a:gd name="T3" fmla="*/ 91 h 110"/>
                <a:gd name="T4" fmla="*/ 61 w 144"/>
                <a:gd name="T5" fmla="*/ 85 h 110"/>
                <a:gd name="T6" fmla="*/ 73 w 144"/>
                <a:gd name="T7" fmla="*/ 91 h 110"/>
                <a:gd name="T8" fmla="*/ 80 w 144"/>
                <a:gd name="T9" fmla="*/ 101 h 110"/>
                <a:gd name="T10" fmla="*/ 95 w 144"/>
                <a:gd name="T11" fmla="*/ 101 h 110"/>
                <a:gd name="T12" fmla="*/ 110 w 144"/>
                <a:gd name="T13" fmla="*/ 104 h 110"/>
                <a:gd name="T14" fmla="*/ 119 w 144"/>
                <a:gd name="T15" fmla="*/ 104 h 110"/>
                <a:gd name="T16" fmla="*/ 135 w 144"/>
                <a:gd name="T17" fmla="*/ 95 h 110"/>
                <a:gd name="T18" fmla="*/ 125 w 144"/>
                <a:gd name="T19" fmla="*/ 91 h 110"/>
                <a:gd name="T20" fmla="*/ 131 w 144"/>
                <a:gd name="T21" fmla="*/ 79 h 110"/>
                <a:gd name="T22" fmla="*/ 141 w 144"/>
                <a:gd name="T23" fmla="*/ 91 h 110"/>
                <a:gd name="T24" fmla="*/ 144 w 144"/>
                <a:gd name="T25" fmla="*/ 79 h 110"/>
                <a:gd name="T26" fmla="*/ 131 w 144"/>
                <a:gd name="T27" fmla="*/ 70 h 110"/>
                <a:gd name="T28" fmla="*/ 125 w 144"/>
                <a:gd name="T29" fmla="*/ 49 h 110"/>
                <a:gd name="T30" fmla="*/ 125 w 144"/>
                <a:gd name="T31" fmla="*/ 36 h 110"/>
                <a:gd name="T32" fmla="*/ 135 w 144"/>
                <a:gd name="T33" fmla="*/ 21 h 110"/>
                <a:gd name="T34" fmla="*/ 131 w 144"/>
                <a:gd name="T35" fmla="*/ 6 h 110"/>
                <a:gd name="T36" fmla="*/ 104 w 144"/>
                <a:gd name="T37" fmla="*/ 6 h 110"/>
                <a:gd name="T38" fmla="*/ 95 w 144"/>
                <a:gd name="T39" fmla="*/ 0 h 110"/>
                <a:gd name="T40" fmla="*/ 80 w 144"/>
                <a:gd name="T41" fmla="*/ 6 h 110"/>
                <a:gd name="T42" fmla="*/ 70 w 144"/>
                <a:gd name="T43" fmla="*/ 0 h 110"/>
                <a:gd name="T44" fmla="*/ 61 w 144"/>
                <a:gd name="T45" fmla="*/ 0 h 110"/>
                <a:gd name="T46" fmla="*/ 49 w 144"/>
                <a:gd name="T47" fmla="*/ 6 h 110"/>
                <a:gd name="T48" fmla="*/ 37 w 144"/>
                <a:gd name="T49" fmla="*/ 6 h 110"/>
                <a:gd name="T50" fmla="*/ 25 w 144"/>
                <a:gd name="T51" fmla="*/ 6 h 110"/>
                <a:gd name="T52" fmla="*/ 22 w 144"/>
                <a:gd name="T53" fmla="*/ 9 h 110"/>
                <a:gd name="T54" fmla="*/ 15 w 144"/>
                <a:gd name="T55" fmla="*/ 15 h 110"/>
                <a:gd name="T56" fmla="*/ 6 w 144"/>
                <a:gd name="T57" fmla="*/ 15 h 110"/>
                <a:gd name="T58" fmla="*/ 0 w 144"/>
                <a:gd name="T59" fmla="*/ 24 h 110"/>
                <a:gd name="T60" fmla="*/ 0 w 144"/>
                <a:gd name="T61" fmla="*/ 36 h 110"/>
                <a:gd name="T62" fmla="*/ 9 w 144"/>
                <a:gd name="T63" fmla="*/ 40 h 110"/>
                <a:gd name="T64" fmla="*/ 6 w 144"/>
                <a:gd name="T65" fmla="*/ 46 h 110"/>
                <a:gd name="T66" fmla="*/ 6 w 144"/>
                <a:gd name="T67" fmla="*/ 64 h 110"/>
                <a:gd name="T68" fmla="*/ 22 w 144"/>
                <a:gd name="T69" fmla="*/ 76 h 110"/>
                <a:gd name="T70" fmla="*/ 25 w 144"/>
                <a:gd name="T71" fmla="*/ 64 h 110"/>
                <a:gd name="T72" fmla="*/ 37 w 144"/>
                <a:gd name="T73" fmla="*/ 70 h 110"/>
                <a:gd name="T74" fmla="*/ 31 w 144"/>
                <a:gd name="T75" fmla="*/ 91 h 110"/>
                <a:gd name="T76" fmla="*/ 25 w 144"/>
                <a:gd name="T7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10">
                  <a:moveTo>
                    <a:pt x="25" y="95"/>
                  </a:moveTo>
                  <a:lnTo>
                    <a:pt x="46" y="91"/>
                  </a:lnTo>
                  <a:lnTo>
                    <a:pt x="49" y="85"/>
                  </a:lnTo>
                  <a:lnTo>
                    <a:pt x="55" y="91"/>
                  </a:lnTo>
                  <a:lnTo>
                    <a:pt x="61" y="91"/>
                  </a:lnTo>
                  <a:lnTo>
                    <a:pt x="61" y="85"/>
                  </a:lnTo>
                  <a:lnTo>
                    <a:pt x="70" y="91"/>
                  </a:lnTo>
                  <a:lnTo>
                    <a:pt x="73" y="91"/>
                  </a:lnTo>
                  <a:lnTo>
                    <a:pt x="73" y="95"/>
                  </a:lnTo>
                  <a:lnTo>
                    <a:pt x="80" y="101"/>
                  </a:lnTo>
                  <a:lnTo>
                    <a:pt x="86" y="101"/>
                  </a:lnTo>
                  <a:lnTo>
                    <a:pt x="95" y="101"/>
                  </a:lnTo>
                  <a:lnTo>
                    <a:pt x="101" y="110"/>
                  </a:lnTo>
                  <a:lnTo>
                    <a:pt x="110" y="104"/>
                  </a:lnTo>
                  <a:lnTo>
                    <a:pt x="119" y="101"/>
                  </a:lnTo>
                  <a:lnTo>
                    <a:pt x="119" y="104"/>
                  </a:lnTo>
                  <a:lnTo>
                    <a:pt x="131" y="104"/>
                  </a:lnTo>
                  <a:lnTo>
                    <a:pt x="135" y="95"/>
                  </a:lnTo>
                  <a:lnTo>
                    <a:pt x="131" y="95"/>
                  </a:lnTo>
                  <a:lnTo>
                    <a:pt x="125" y="91"/>
                  </a:lnTo>
                  <a:lnTo>
                    <a:pt x="125" y="85"/>
                  </a:lnTo>
                  <a:lnTo>
                    <a:pt x="131" y="79"/>
                  </a:lnTo>
                  <a:lnTo>
                    <a:pt x="135" y="85"/>
                  </a:lnTo>
                  <a:lnTo>
                    <a:pt x="141" y="91"/>
                  </a:lnTo>
                  <a:lnTo>
                    <a:pt x="144" y="85"/>
                  </a:lnTo>
                  <a:lnTo>
                    <a:pt x="144" y="79"/>
                  </a:lnTo>
                  <a:lnTo>
                    <a:pt x="141" y="76"/>
                  </a:lnTo>
                  <a:lnTo>
                    <a:pt x="131" y="70"/>
                  </a:lnTo>
                  <a:lnTo>
                    <a:pt x="131" y="61"/>
                  </a:lnTo>
                  <a:lnTo>
                    <a:pt x="125" y="49"/>
                  </a:lnTo>
                  <a:lnTo>
                    <a:pt x="131" y="40"/>
                  </a:lnTo>
                  <a:lnTo>
                    <a:pt x="125" y="36"/>
                  </a:lnTo>
                  <a:lnTo>
                    <a:pt x="125" y="30"/>
                  </a:lnTo>
                  <a:lnTo>
                    <a:pt x="135" y="21"/>
                  </a:lnTo>
                  <a:lnTo>
                    <a:pt x="135" y="9"/>
                  </a:lnTo>
                  <a:lnTo>
                    <a:pt x="131" y="6"/>
                  </a:lnTo>
                  <a:lnTo>
                    <a:pt x="125" y="6"/>
                  </a:lnTo>
                  <a:lnTo>
                    <a:pt x="104" y="6"/>
                  </a:lnTo>
                  <a:lnTo>
                    <a:pt x="101" y="6"/>
                  </a:lnTo>
                  <a:lnTo>
                    <a:pt x="95" y="0"/>
                  </a:lnTo>
                  <a:lnTo>
                    <a:pt x="89" y="0"/>
                  </a:lnTo>
                  <a:lnTo>
                    <a:pt x="80" y="6"/>
                  </a:lnTo>
                  <a:lnTo>
                    <a:pt x="80" y="0"/>
                  </a:lnTo>
                  <a:lnTo>
                    <a:pt x="70" y="0"/>
                  </a:lnTo>
                  <a:lnTo>
                    <a:pt x="64" y="0"/>
                  </a:lnTo>
                  <a:lnTo>
                    <a:pt x="61" y="0"/>
                  </a:lnTo>
                  <a:lnTo>
                    <a:pt x="55" y="0"/>
                  </a:lnTo>
                  <a:lnTo>
                    <a:pt x="49" y="6"/>
                  </a:lnTo>
                  <a:lnTo>
                    <a:pt x="46" y="6"/>
                  </a:lnTo>
                  <a:lnTo>
                    <a:pt x="37" y="6"/>
                  </a:lnTo>
                  <a:lnTo>
                    <a:pt x="31" y="6"/>
                  </a:lnTo>
                  <a:lnTo>
                    <a:pt x="25" y="6"/>
                  </a:lnTo>
                  <a:lnTo>
                    <a:pt x="22" y="6"/>
                  </a:lnTo>
                  <a:lnTo>
                    <a:pt x="22" y="9"/>
                  </a:lnTo>
                  <a:lnTo>
                    <a:pt x="22" y="15"/>
                  </a:lnTo>
                  <a:lnTo>
                    <a:pt x="15" y="15"/>
                  </a:lnTo>
                  <a:lnTo>
                    <a:pt x="9" y="15"/>
                  </a:lnTo>
                  <a:lnTo>
                    <a:pt x="6" y="15"/>
                  </a:lnTo>
                  <a:lnTo>
                    <a:pt x="0" y="21"/>
                  </a:lnTo>
                  <a:lnTo>
                    <a:pt x="0" y="24"/>
                  </a:lnTo>
                  <a:lnTo>
                    <a:pt x="0" y="30"/>
                  </a:lnTo>
                  <a:lnTo>
                    <a:pt x="0" y="36"/>
                  </a:lnTo>
                  <a:lnTo>
                    <a:pt x="9" y="36"/>
                  </a:lnTo>
                  <a:lnTo>
                    <a:pt x="9" y="40"/>
                  </a:lnTo>
                  <a:lnTo>
                    <a:pt x="9" y="46"/>
                  </a:lnTo>
                  <a:lnTo>
                    <a:pt x="6" y="46"/>
                  </a:lnTo>
                  <a:lnTo>
                    <a:pt x="6" y="49"/>
                  </a:lnTo>
                  <a:lnTo>
                    <a:pt x="6" y="64"/>
                  </a:lnTo>
                  <a:lnTo>
                    <a:pt x="15" y="76"/>
                  </a:lnTo>
                  <a:lnTo>
                    <a:pt x="22" y="76"/>
                  </a:lnTo>
                  <a:lnTo>
                    <a:pt x="22" y="70"/>
                  </a:lnTo>
                  <a:lnTo>
                    <a:pt x="25" y="64"/>
                  </a:lnTo>
                  <a:lnTo>
                    <a:pt x="31" y="64"/>
                  </a:lnTo>
                  <a:lnTo>
                    <a:pt x="37" y="70"/>
                  </a:lnTo>
                  <a:lnTo>
                    <a:pt x="31" y="79"/>
                  </a:lnTo>
                  <a:lnTo>
                    <a:pt x="31" y="91"/>
                  </a:lnTo>
                  <a:lnTo>
                    <a:pt x="31" y="95"/>
                  </a:lnTo>
                  <a:lnTo>
                    <a:pt x="25" y="95"/>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0">
              <a:extLst>
                <a:ext uri="{FF2B5EF4-FFF2-40B4-BE49-F238E27FC236}">
                  <a16:creationId xmlns:a16="http://schemas.microsoft.com/office/drawing/2014/main" id="{E46D07B8-9500-4996-A71F-B8BB07B92722}"/>
                </a:ext>
              </a:extLst>
            </p:cNvPr>
            <p:cNvSpPr>
              <a:spLocks/>
            </p:cNvSpPr>
            <p:nvPr/>
          </p:nvSpPr>
          <p:spPr bwMode="auto">
            <a:xfrm>
              <a:off x="7883525" y="3339768"/>
              <a:ext cx="228600" cy="174625"/>
            </a:xfrm>
            <a:custGeom>
              <a:avLst/>
              <a:gdLst>
                <a:gd name="T0" fmla="*/ 46 w 144"/>
                <a:gd name="T1" fmla="*/ 91 h 110"/>
                <a:gd name="T2" fmla="*/ 55 w 144"/>
                <a:gd name="T3" fmla="*/ 91 h 110"/>
                <a:gd name="T4" fmla="*/ 61 w 144"/>
                <a:gd name="T5" fmla="*/ 85 h 110"/>
                <a:gd name="T6" fmla="*/ 73 w 144"/>
                <a:gd name="T7" fmla="*/ 91 h 110"/>
                <a:gd name="T8" fmla="*/ 80 w 144"/>
                <a:gd name="T9" fmla="*/ 101 h 110"/>
                <a:gd name="T10" fmla="*/ 95 w 144"/>
                <a:gd name="T11" fmla="*/ 101 h 110"/>
                <a:gd name="T12" fmla="*/ 110 w 144"/>
                <a:gd name="T13" fmla="*/ 104 h 110"/>
                <a:gd name="T14" fmla="*/ 119 w 144"/>
                <a:gd name="T15" fmla="*/ 104 h 110"/>
                <a:gd name="T16" fmla="*/ 135 w 144"/>
                <a:gd name="T17" fmla="*/ 95 h 110"/>
                <a:gd name="T18" fmla="*/ 125 w 144"/>
                <a:gd name="T19" fmla="*/ 91 h 110"/>
                <a:gd name="T20" fmla="*/ 131 w 144"/>
                <a:gd name="T21" fmla="*/ 79 h 110"/>
                <a:gd name="T22" fmla="*/ 141 w 144"/>
                <a:gd name="T23" fmla="*/ 91 h 110"/>
                <a:gd name="T24" fmla="*/ 144 w 144"/>
                <a:gd name="T25" fmla="*/ 79 h 110"/>
                <a:gd name="T26" fmla="*/ 131 w 144"/>
                <a:gd name="T27" fmla="*/ 70 h 110"/>
                <a:gd name="T28" fmla="*/ 125 w 144"/>
                <a:gd name="T29" fmla="*/ 49 h 110"/>
                <a:gd name="T30" fmla="*/ 125 w 144"/>
                <a:gd name="T31" fmla="*/ 36 h 110"/>
                <a:gd name="T32" fmla="*/ 135 w 144"/>
                <a:gd name="T33" fmla="*/ 21 h 110"/>
                <a:gd name="T34" fmla="*/ 131 w 144"/>
                <a:gd name="T35" fmla="*/ 6 h 110"/>
                <a:gd name="T36" fmla="*/ 104 w 144"/>
                <a:gd name="T37" fmla="*/ 6 h 110"/>
                <a:gd name="T38" fmla="*/ 95 w 144"/>
                <a:gd name="T39" fmla="*/ 0 h 110"/>
                <a:gd name="T40" fmla="*/ 80 w 144"/>
                <a:gd name="T41" fmla="*/ 6 h 110"/>
                <a:gd name="T42" fmla="*/ 70 w 144"/>
                <a:gd name="T43" fmla="*/ 0 h 110"/>
                <a:gd name="T44" fmla="*/ 61 w 144"/>
                <a:gd name="T45" fmla="*/ 0 h 110"/>
                <a:gd name="T46" fmla="*/ 49 w 144"/>
                <a:gd name="T47" fmla="*/ 6 h 110"/>
                <a:gd name="T48" fmla="*/ 37 w 144"/>
                <a:gd name="T49" fmla="*/ 6 h 110"/>
                <a:gd name="T50" fmla="*/ 25 w 144"/>
                <a:gd name="T51" fmla="*/ 6 h 110"/>
                <a:gd name="T52" fmla="*/ 22 w 144"/>
                <a:gd name="T53" fmla="*/ 9 h 110"/>
                <a:gd name="T54" fmla="*/ 15 w 144"/>
                <a:gd name="T55" fmla="*/ 15 h 110"/>
                <a:gd name="T56" fmla="*/ 6 w 144"/>
                <a:gd name="T57" fmla="*/ 15 h 110"/>
                <a:gd name="T58" fmla="*/ 0 w 144"/>
                <a:gd name="T59" fmla="*/ 24 h 110"/>
                <a:gd name="T60" fmla="*/ 0 w 144"/>
                <a:gd name="T61" fmla="*/ 36 h 110"/>
                <a:gd name="T62" fmla="*/ 9 w 144"/>
                <a:gd name="T63" fmla="*/ 40 h 110"/>
                <a:gd name="T64" fmla="*/ 6 w 144"/>
                <a:gd name="T65" fmla="*/ 46 h 110"/>
                <a:gd name="T66" fmla="*/ 6 w 144"/>
                <a:gd name="T67" fmla="*/ 64 h 110"/>
                <a:gd name="T68" fmla="*/ 22 w 144"/>
                <a:gd name="T69" fmla="*/ 76 h 110"/>
                <a:gd name="T70" fmla="*/ 25 w 144"/>
                <a:gd name="T71" fmla="*/ 64 h 110"/>
                <a:gd name="T72" fmla="*/ 37 w 144"/>
                <a:gd name="T73" fmla="*/ 70 h 110"/>
                <a:gd name="T74" fmla="*/ 31 w 144"/>
                <a:gd name="T75" fmla="*/ 91 h 110"/>
                <a:gd name="T76" fmla="*/ 25 w 144"/>
                <a:gd name="T7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10">
                  <a:moveTo>
                    <a:pt x="25" y="95"/>
                  </a:moveTo>
                  <a:lnTo>
                    <a:pt x="46" y="91"/>
                  </a:lnTo>
                  <a:lnTo>
                    <a:pt x="49" y="85"/>
                  </a:lnTo>
                  <a:lnTo>
                    <a:pt x="55" y="91"/>
                  </a:lnTo>
                  <a:lnTo>
                    <a:pt x="61" y="91"/>
                  </a:lnTo>
                  <a:lnTo>
                    <a:pt x="61" y="85"/>
                  </a:lnTo>
                  <a:lnTo>
                    <a:pt x="70" y="91"/>
                  </a:lnTo>
                  <a:lnTo>
                    <a:pt x="73" y="91"/>
                  </a:lnTo>
                  <a:lnTo>
                    <a:pt x="73" y="95"/>
                  </a:lnTo>
                  <a:lnTo>
                    <a:pt x="80" y="101"/>
                  </a:lnTo>
                  <a:lnTo>
                    <a:pt x="86" y="101"/>
                  </a:lnTo>
                  <a:lnTo>
                    <a:pt x="95" y="101"/>
                  </a:lnTo>
                  <a:lnTo>
                    <a:pt x="101" y="110"/>
                  </a:lnTo>
                  <a:lnTo>
                    <a:pt x="110" y="104"/>
                  </a:lnTo>
                  <a:lnTo>
                    <a:pt x="119" y="101"/>
                  </a:lnTo>
                  <a:lnTo>
                    <a:pt x="119" y="104"/>
                  </a:lnTo>
                  <a:lnTo>
                    <a:pt x="131" y="104"/>
                  </a:lnTo>
                  <a:lnTo>
                    <a:pt x="135" y="95"/>
                  </a:lnTo>
                  <a:lnTo>
                    <a:pt x="131" y="95"/>
                  </a:lnTo>
                  <a:lnTo>
                    <a:pt x="125" y="91"/>
                  </a:lnTo>
                  <a:lnTo>
                    <a:pt x="125" y="85"/>
                  </a:lnTo>
                  <a:lnTo>
                    <a:pt x="131" y="79"/>
                  </a:lnTo>
                  <a:lnTo>
                    <a:pt x="135" y="85"/>
                  </a:lnTo>
                  <a:lnTo>
                    <a:pt x="141" y="91"/>
                  </a:lnTo>
                  <a:lnTo>
                    <a:pt x="144" y="85"/>
                  </a:lnTo>
                  <a:lnTo>
                    <a:pt x="144" y="79"/>
                  </a:lnTo>
                  <a:lnTo>
                    <a:pt x="141" y="76"/>
                  </a:lnTo>
                  <a:lnTo>
                    <a:pt x="131" y="70"/>
                  </a:lnTo>
                  <a:lnTo>
                    <a:pt x="131" y="61"/>
                  </a:lnTo>
                  <a:lnTo>
                    <a:pt x="125" y="49"/>
                  </a:lnTo>
                  <a:lnTo>
                    <a:pt x="131" y="40"/>
                  </a:lnTo>
                  <a:lnTo>
                    <a:pt x="125" y="36"/>
                  </a:lnTo>
                  <a:lnTo>
                    <a:pt x="125" y="30"/>
                  </a:lnTo>
                  <a:lnTo>
                    <a:pt x="135" y="21"/>
                  </a:lnTo>
                  <a:lnTo>
                    <a:pt x="135" y="9"/>
                  </a:lnTo>
                  <a:lnTo>
                    <a:pt x="131" y="6"/>
                  </a:lnTo>
                  <a:lnTo>
                    <a:pt x="125" y="6"/>
                  </a:lnTo>
                  <a:lnTo>
                    <a:pt x="104" y="6"/>
                  </a:lnTo>
                  <a:lnTo>
                    <a:pt x="101" y="6"/>
                  </a:lnTo>
                  <a:lnTo>
                    <a:pt x="95" y="0"/>
                  </a:lnTo>
                  <a:lnTo>
                    <a:pt x="89" y="0"/>
                  </a:lnTo>
                  <a:lnTo>
                    <a:pt x="80" y="6"/>
                  </a:lnTo>
                  <a:lnTo>
                    <a:pt x="80" y="0"/>
                  </a:lnTo>
                  <a:lnTo>
                    <a:pt x="70" y="0"/>
                  </a:lnTo>
                  <a:lnTo>
                    <a:pt x="64" y="0"/>
                  </a:lnTo>
                  <a:lnTo>
                    <a:pt x="61" y="0"/>
                  </a:lnTo>
                  <a:lnTo>
                    <a:pt x="55" y="0"/>
                  </a:lnTo>
                  <a:lnTo>
                    <a:pt x="49" y="6"/>
                  </a:lnTo>
                  <a:lnTo>
                    <a:pt x="46" y="6"/>
                  </a:lnTo>
                  <a:lnTo>
                    <a:pt x="37" y="6"/>
                  </a:lnTo>
                  <a:lnTo>
                    <a:pt x="31" y="6"/>
                  </a:lnTo>
                  <a:lnTo>
                    <a:pt x="25" y="6"/>
                  </a:lnTo>
                  <a:lnTo>
                    <a:pt x="22" y="6"/>
                  </a:lnTo>
                  <a:lnTo>
                    <a:pt x="22" y="9"/>
                  </a:lnTo>
                  <a:lnTo>
                    <a:pt x="22" y="15"/>
                  </a:lnTo>
                  <a:lnTo>
                    <a:pt x="15" y="15"/>
                  </a:lnTo>
                  <a:lnTo>
                    <a:pt x="9" y="15"/>
                  </a:lnTo>
                  <a:lnTo>
                    <a:pt x="6" y="15"/>
                  </a:lnTo>
                  <a:lnTo>
                    <a:pt x="0" y="21"/>
                  </a:lnTo>
                  <a:lnTo>
                    <a:pt x="0" y="24"/>
                  </a:lnTo>
                  <a:lnTo>
                    <a:pt x="0" y="30"/>
                  </a:lnTo>
                  <a:lnTo>
                    <a:pt x="0" y="36"/>
                  </a:lnTo>
                  <a:lnTo>
                    <a:pt x="9" y="36"/>
                  </a:lnTo>
                  <a:lnTo>
                    <a:pt x="9" y="40"/>
                  </a:lnTo>
                  <a:lnTo>
                    <a:pt x="9" y="46"/>
                  </a:lnTo>
                  <a:lnTo>
                    <a:pt x="6" y="46"/>
                  </a:lnTo>
                  <a:lnTo>
                    <a:pt x="6" y="49"/>
                  </a:lnTo>
                  <a:lnTo>
                    <a:pt x="6" y="64"/>
                  </a:lnTo>
                  <a:lnTo>
                    <a:pt x="15" y="76"/>
                  </a:lnTo>
                  <a:lnTo>
                    <a:pt x="22" y="76"/>
                  </a:lnTo>
                  <a:lnTo>
                    <a:pt x="22" y="70"/>
                  </a:lnTo>
                  <a:lnTo>
                    <a:pt x="25" y="64"/>
                  </a:lnTo>
                  <a:lnTo>
                    <a:pt x="31" y="64"/>
                  </a:lnTo>
                  <a:lnTo>
                    <a:pt x="37" y="70"/>
                  </a:lnTo>
                  <a:lnTo>
                    <a:pt x="31" y="79"/>
                  </a:lnTo>
                  <a:lnTo>
                    <a:pt x="31" y="91"/>
                  </a:lnTo>
                  <a:lnTo>
                    <a:pt x="31" y="95"/>
                  </a:lnTo>
                  <a:lnTo>
                    <a:pt x="25" y="95"/>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
              <a:extLst>
                <a:ext uri="{FF2B5EF4-FFF2-40B4-BE49-F238E27FC236}">
                  <a16:creationId xmlns:a16="http://schemas.microsoft.com/office/drawing/2014/main" id="{4957FF82-B367-4562-BDD4-ABADA53FB3D4}"/>
                </a:ext>
              </a:extLst>
            </p:cNvPr>
            <p:cNvSpPr>
              <a:spLocks/>
            </p:cNvSpPr>
            <p:nvPr/>
          </p:nvSpPr>
          <p:spPr bwMode="auto">
            <a:xfrm>
              <a:off x="7767638" y="3474705"/>
              <a:ext cx="358775" cy="190500"/>
            </a:xfrm>
            <a:custGeom>
              <a:avLst/>
              <a:gdLst>
                <a:gd name="T0" fmla="*/ 98 w 226"/>
                <a:gd name="T1" fmla="*/ 19 h 120"/>
                <a:gd name="T2" fmla="*/ 98 w 226"/>
                <a:gd name="T3" fmla="*/ 34 h 120"/>
                <a:gd name="T4" fmla="*/ 98 w 226"/>
                <a:gd name="T5" fmla="*/ 49 h 120"/>
                <a:gd name="T6" fmla="*/ 88 w 226"/>
                <a:gd name="T7" fmla="*/ 58 h 120"/>
                <a:gd name="T8" fmla="*/ 73 w 226"/>
                <a:gd name="T9" fmla="*/ 49 h 120"/>
                <a:gd name="T10" fmla="*/ 67 w 226"/>
                <a:gd name="T11" fmla="*/ 34 h 120"/>
                <a:gd name="T12" fmla="*/ 52 w 226"/>
                <a:gd name="T13" fmla="*/ 25 h 120"/>
                <a:gd name="T14" fmla="*/ 49 w 226"/>
                <a:gd name="T15" fmla="*/ 16 h 120"/>
                <a:gd name="T16" fmla="*/ 27 w 226"/>
                <a:gd name="T17" fmla="*/ 19 h 120"/>
                <a:gd name="T18" fmla="*/ 18 w 226"/>
                <a:gd name="T19" fmla="*/ 25 h 120"/>
                <a:gd name="T20" fmla="*/ 15 w 226"/>
                <a:gd name="T21" fmla="*/ 46 h 120"/>
                <a:gd name="T22" fmla="*/ 3 w 226"/>
                <a:gd name="T23" fmla="*/ 65 h 120"/>
                <a:gd name="T24" fmla="*/ 15 w 226"/>
                <a:gd name="T25" fmla="*/ 89 h 120"/>
                <a:gd name="T26" fmla="*/ 27 w 226"/>
                <a:gd name="T27" fmla="*/ 83 h 120"/>
                <a:gd name="T28" fmla="*/ 40 w 226"/>
                <a:gd name="T29" fmla="*/ 83 h 120"/>
                <a:gd name="T30" fmla="*/ 58 w 226"/>
                <a:gd name="T31" fmla="*/ 83 h 120"/>
                <a:gd name="T32" fmla="*/ 82 w 226"/>
                <a:gd name="T33" fmla="*/ 80 h 120"/>
                <a:gd name="T34" fmla="*/ 107 w 226"/>
                <a:gd name="T35" fmla="*/ 80 h 120"/>
                <a:gd name="T36" fmla="*/ 122 w 226"/>
                <a:gd name="T37" fmla="*/ 89 h 120"/>
                <a:gd name="T38" fmla="*/ 143 w 226"/>
                <a:gd name="T39" fmla="*/ 95 h 120"/>
                <a:gd name="T40" fmla="*/ 162 w 226"/>
                <a:gd name="T41" fmla="*/ 113 h 120"/>
                <a:gd name="T42" fmla="*/ 183 w 226"/>
                <a:gd name="T43" fmla="*/ 120 h 120"/>
                <a:gd name="T44" fmla="*/ 192 w 226"/>
                <a:gd name="T45" fmla="*/ 120 h 120"/>
                <a:gd name="T46" fmla="*/ 201 w 226"/>
                <a:gd name="T47" fmla="*/ 120 h 120"/>
                <a:gd name="T48" fmla="*/ 217 w 226"/>
                <a:gd name="T49" fmla="*/ 110 h 120"/>
                <a:gd name="T50" fmla="*/ 208 w 226"/>
                <a:gd name="T51" fmla="*/ 98 h 120"/>
                <a:gd name="T52" fmla="*/ 226 w 226"/>
                <a:gd name="T53" fmla="*/ 89 h 120"/>
                <a:gd name="T54" fmla="*/ 223 w 226"/>
                <a:gd name="T55" fmla="*/ 80 h 120"/>
                <a:gd name="T56" fmla="*/ 217 w 226"/>
                <a:gd name="T57" fmla="*/ 58 h 120"/>
                <a:gd name="T58" fmla="*/ 214 w 226"/>
                <a:gd name="T59" fmla="*/ 55 h 120"/>
                <a:gd name="T60" fmla="*/ 204 w 226"/>
                <a:gd name="T61" fmla="*/ 46 h 120"/>
                <a:gd name="T62" fmla="*/ 214 w 226"/>
                <a:gd name="T63" fmla="*/ 34 h 120"/>
                <a:gd name="T64" fmla="*/ 208 w 226"/>
                <a:gd name="T65" fmla="*/ 25 h 120"/>
                <a:gd name="T66" fmla="*/ 204 w 226"/>
                <a:gd name="T67" fmla="*/ 25 h 120"/>
                <a:gd name="T68" fmla="*/ 198 w 226"/>
                <a:gd name="T69" fmla="*/ 19 h 120"/>
                <a:gd name="T70" fmla="*/ 192 w 226"/>
                <a:gd name="T71" fmla="*/ 19 h 120"/>
                <a:gd name="T72" fmla="*/ 183 w 226"/>
                <a:gd name="T73" fmla="*/ 19 h 120"/>
                <a:gd name="T74" fmla="*/ 168 w 226"/>
                <a:gd name="T75" fmla="*/ 16 h 120"/>
                <a:gd name="T76" fmla="*/ 153 w 226"/>
                <a:gd name="T77" fmla="*/ 16 h 120"/>
                <a:gd name="T78" fmla="*/ 146 w 226"/>
                <a:gd name="T79" fmla="*/ 6 h 120"/>
                <a:gd name="T80" fmla="*/ 134 w 226"/>
                <a:gd name="T81" fmla="*/ 0 h 120"/>
                <a:gd name="T82" fmla="*/ 128 w 226"/>
                <a:gd name="T83" fmla="*/ 6 h 120"/>
                <a:gd name="T84" fmla="*/ 119 w 226"/>
                <a:gd name="T85" fmla="*/ 6 h 120"/>
                <a:gd name="T86" fmla="*/ 98 w 226"/>
                <a:gd name="T87" fmla="*/ 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120">
                  <a:moveTo>
                    <a:pt x="98" y="16"/>
                  </a:moveTo>
                  <a:lnTo>
                    <a:pt x="98" y="19"/>
                  </a:lnTo>
                  <a:lnTo>
                    <a:pt x="98" y="25"/>
                  </a:lnTo>
                  <a:lnTo>
                    <a:pt x="98" y="34"/>
                  </a:lnTo>
                  <a:lnTo>
                    <a:pt x="98" y="40"/>
                  </a:lnTo>
                  <a:lnTo>
                    <a:pt x="98" y="49"/>
                  </a:lnTo>
                  <a:lnTo>
                    <a:pt x="91" y="55"/>
                  </a:lnTo>
                  <a:lnTo>
                    <a:pt x="88" y="58"/>
                  </a:lnTo>
                  <a:lnTo>
                    <a:pt x="82" y="58"/>
                  </a:lnTo>
                  <a:lnTo>
                    <a:pt x="73" y="49"/>
                  </a:lnTo>
                  <a:lnTo>
                    <a:pt x="67" y="46"/>
                  </a:lnTo>
                  <a:lnTo>
                    <a:pt x="67" y="34"/>
                  </a:lnTo>
                  <a:lnTo>
                    <a:pt x="58" y="25"/>
                  </a:lnTo>
                  <a:lnTo>
                    <a:pt x="52" y="25"/>
                  </a:lnTo>
                  <a:lnTo>
                    <a:pt x="49" y="19"/>
                  </a:lnTo>
                  <a:lnTo>
                    <a:pt x="49" y="16"/>
                  </a:lnTo>
                  <a:lnTo>
                    <a:pt x="40" y="16"/>
                  </a:lnTo>
                  <a:lnTo>
                    <a:pt x="27" y="19"/>
                  </a:lnTo>
                  <a:lnTo>
                    <a:pt x="24" y="25"/>
                  </a:lnTo>
                  <a:lnTo>
                    <a:pt x="18" y="25"/>
                  </a:lnTo>
                  <a:lnTo>
                    <a:pt x="15" y="34"/>
                  </a:lnTo>
                  <a:lnTo>
                    <a:pt x="15" y="46"/>
                  </a:lnTo>
                  <a:lnTo>
                    <a:pt x="9" y="55"/>
                  </a:lnTo>
                  <a:lnTo>
                    <a:pt x="3" y="65"/>
                  </a:lnTo>
                  <a:lnTo>
                    <a:pt x="0" y="95"/>
                  </a:lnTo>
                  <a:lnTo>
                    <a:pt x="15" y="89"/>
                  </a:lnTo>
                  <a:lnTo>
                    <a:pt x="24" y="89"/>
                  </a:lnTo>
                  <a:lnTo>
                    <a:pt x="27" y="83"/>
                  </a:lnTo>
                  <a:lnTo>
                    <a:pt x="33" y="83"/>
                  </a:lnTo>
                  <a:lnTo>
                    <a:pt x="40" y="83"/>
                  </a:lnTo>
                  <a:lnTo>
                    <a:pt x="52" y="83"/>
                  </a:lnTo>
                  <a:lnTo>
                    <a:pt x="58" y="83"/>
                  </a:lnTo>
                  <a:lnTo>
                    <a:pt x="67" y="80"/>
                  </a:lnTo>
                  <a:lnTo>
                    <a:pt x="82" y="80"/>
                  </a:lnTo>
                  <a:lnTo>
                    <a:pt x="98" y="83"/>
                  </a:lnTo>
                  <a:lnTo>
                    <a:pt x="107" y="80"/>
                  </a:lnTo>
                  <a:lnTo>
                    <a:pt x="113" y="83"/>
                  </a:lnTo>
                  <a:lnTo>
                    <a:pt x="122" y="89"/>
                  </a:lnTo>
                  <a:lnTo>
                    <a:pt x="137" y="95"/>
                  </a:lnTo>
                  <a:lnTo>
                    <a:pt x="143" y="95"/>
                  </a:lnTo>
                  <a:lnTo>
                    <a:pt x="146" y="104"/>
                  </a:lnTo>
                  <a:lnTo>
                    <a:pt x="162" y="113"/>
                  </a:lnTo>
                  <a:lnTo>
                    <a:pt x="168" y="120"/>
                  </a:lnTo>
                  <a:lnTo>
                    <a:pt x="183" y="120"/>
                  </a:lnTo>
                  <a:lnTo>
                    <a:pt x="186" y="120"/>
                  </a:lnTo>
                  <a:lnTo>
                    <a:pt x="192" y="120"/>
                  </a:lnTo>
                  <a:lnTo>
                    <a:pt x="198" y="113"/>
                  </a:lnTo>
                  <a:lnTo>
                    <a:pt x="201" y="120"/>
                  </a:lnTo>
                  <a:lnTo>
                    <a:pt x="214" y="113"/>
                  </a:lnTo>
                  <a:lnTo>
                    <a:pt x="217" y="110"/>
                  </a:lnTo>
                  <a:lnTo>
                    <a:pt x="214" y="104"/>
                  </a:lnTo>
                  <a:lnTo>
                    <a:pt x="208" y="98"/>
                  </a:lnTo>
                  <a:lnTo>
                    <a:pt x="217" y="95"/>
                  </a:lnTo>
                  <a:lnTo>
                    <a:pt x="226" y="89"/>
                  </a:lnTo>
                  <a:lnTo>
                    <a:pt x="226" y="89"/>
                  </a:lnTo>
                  <a:lnTo>
                    <a:pt x="223" y="80"/>
                  </a:lnTo>
                  <a:lnTo>
                    <a:pt x="223" y="68"/>
                  </a:lnTo>
                  <a:lnTo>
                    <a:pt x="217" y="58"/>
                  </a:lnTo>
                  <a:lnTo>
                    <a:pt x="217" y="55"/>
                  </a:lnTo>
                  <a:lnTo>
                    <a:pt x="214" y="55"/>
                  </a:lnTo>
                  <a:lnTo>
                    <a:pt x="208" y="55"/>
                  </a:lnTo>
                  <a:lnTo>
                    <a:pt x="204" y="46"/>
                  </a:lnTo>
                  <a:lnTo>
                    <a:pt x="214" y="46"/>
                  </a:lnTo>
                  <a:lnTo>
                    <a:pt x="214" y="34"/>
                  </a:lnTo>
                  <a:lnTo>
                    <a:pt x="214" y="25"/>
                  </a:lnTo>
                  <a:lnTo>
                    <a:pt x="208" y="25"/>
                  </a:lnTo>
                  <a:lnTo>
                    <a:pt x="204" y="28"/>
                  </a:lnTo>
                  <a:lnTo>
                    <a:pt x="204" y="25"/>
                  </a:lnTo>
                  <a:lnTo>
                    <a:pt x="198" y="25"/>
                  </a:lnTo>
                  <a:lnTo>
                    <a:pt x="198" y="19"/>
                  </a:lnTo>
                  <a:lnTo>
                    <a:pt x="201" y="19"/>
                  </a:lnTo>
                  <a:lnTo>
                    <a:pt x="192" y="19"/>
                  </a:lnTo>
                  <a:lnTo>
                    <a:pt x="192" y="16"/>
                  </a:lnTo>
                  <a:lnTo>
                    <a:pt x="183" y="19"/>
                  </a:lnTo>
                  <a:lnTo>
                    <a:pt x="171" y="25"/>
                  </a:lnTo>
                  <a:lnTo>
                    <a:pt x="168" y="16"/>
                  </a:lnTo>
                  <a:lnTo>
                    <a:pt x="159" y="16"/>
                  </a:lnTo>
                  <a:lnTo>
                    <a:pt x="153" y="16"/>
                  </a:lnTo>
                  <a:lnTo>
                    <a:pt x="146" y="10"/>
                  </a:lnTo>
                  <a:lnTo>
                    <a:pt x="146" y="6"/>
                  </a:lnTo>
                  <a:lnTo>
                    <a:pt x="143" y="6"/>
                  </a:lnTo>
                  <a:lnTo>
                    <a:pt x="134" y="0"/>
                  </a:lnTo>
                  <a:lnTo>
                    <a:pt x="134" y="6"/>
                  </a:lnTo>
                  <a:lnTo>
                    <a:pt x="128" y="6"/>
                  </a:lnTo>
                  <a:lnTo>
                    <a:pt x="122" y="0"/>
                  </a:lnTo>
                  <a:lnTo>
                    <a:pt x="119" y="6"/>
                  </a:lnTo>
                  <a:lnTo>
                    <a:pt x="98" y="10"/>
                  </a:lnTo>
                  <a:lnTo>
                    <a:pt x="98" y="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2">
              <a:extLst>
                <a:ext uri="{FF2B5EF4-FFF2-40B4-BE49-F238E27FC236}">
                  <a16:creationId xmlns:a16="http://schemas.microsoft.com/office/drawing/2014/main" id="{8E21DCDF-F9AD-450C-9E47-E160E49BF440}"/>
                </a:ext>
              </a:extLst>
            </p:cNvPr>
            <p:cNvSpPr>
              <a:spLocks/>
            </p:cNvSpPr>
            <p:nvPr/>
          </p:nvSpPr>
          <p:spPr bwMode="auto">
            <a:xfrm>
              <a:off x="7767638" y="3474705"/>
              <a:ext cx="358775" cy="190500"/>
            </a:xfrm>
            <a:custGeom>
              <a:avLst/>
              <a:gdLst>
                <a:gd name="T0" fmla="*/ 98 w 226"/>
                <a:gd name="T1" fmla="*/ 19 h 120"/>
                <a:gd name="T2" fmla="*/ 98 w 226"/>
                <a:gd name="T3" fmla="*/ 34 h 120"/>
                <a:gd name="T4" fmla="*/ 98 w 226"/>
                <a:gd name="T5" fmla="*/ 49 h 120"/>
                <a:gd name="T6" fmla="*/ 88 w 226"/>
                <a:gd name="T7" fmla="*/ 58 h 120"/>
                <a:gd name="T8" fmla="*/ 73 w 226"/>
                <a:gd name="T9" fmla="*/ 49 h 120"/>
                <a:gd name="T10" fmla="*/ 67 w 226"/>
                <a:gd name="T11" fmla="*/ 34 h 120"/>
                <a:gd name="T12" fmla="*/ 52 w 226"/>
                <a:gd name="T13" fmla="*/ 25 h 120"/>
                <a:gd name="T14" fmla="*/ 49 w 226"/>
                <a:gd name="T15" fmla="*/ 16 h 120"/>
                <a:gd name="T16" fmla="*/ 27 w 226"/>
                <a:gd name="T17" fmla="*/ 19 h 120"/>
                <a:gd name="T18" fmla="*/ 18 w 226"/>
                <a:gd name="T19" fmla="*/ 25 h 120"/>
                <a:gd name="T20" fmla="*/ 15 w 226"/>
                <a:gd name="T21" fmla="*/ 46 h 120"/>
                <a:gd name="T22" fmla="*/ 3 w 226"/>
                <a:gd name="T23" fmla="*/ 65 h 120"/>
                <a:gd name="T24" fmla="*/ 15 w 226"/>
                <a:gd name="T25" fmla="*/ 89 h 120"/>
                <a:gd name="T26" fmla="*/ 27 w 226"/>
                <a:gd name="T27" fmla="*/ 83 h 120"/>
                <a:gd name="T28" fmla="*/ 40 w 226"/>
                <a:gd name="T29" fmla="*/ 83 h 120"/>
                <a:gd name="T30" fmla="*/ 58 w 226"/>
                <a:gd name="T31" fmla="*/ 83 h 120"/>
                <a:gd name="T32" fmla="*/ 82 w 226"/>
                <a:gd name="T33" fmla="*/ 80 h 120"/>
                <a:gd name="T34" fmla="*/ 107 w 226"/>
                <a:gd name="T35" fmla="*/ 80 h 120"/>
                <a:gd name="T36" fmla="*/ 122 w 226"/>
                <a:gd name="T37" fmla="*/ 89 h 120"/>
                <a:gd name="T38" fmla="*/ 143 w 226"/>
                <a:gd name="T39" fmla="*/ 95 h 120"/>
                <a:gd name="T40" fmla="*/ 162 w 226"/>
                <a:gd name="T41" fmla="*/ 113 h 120"/>
                <a:gd name="T42" fmla="*/ 183 w 226"/>
                <a:gd name="T43" fmla="*/ 120 h 120"/>
                <a:gd name="T44" fmla="*/ 192 w 226"/>
                <a:gd name="T45" fmla="*/ 120 h 120"/>
                <a:gd name="T46" fmla="*/ 201 w 226"/>
                <a:gd name="T47" fmla="*/ 120 h 120"/>
                <a:gd name="T48" fmla="*/ 217 w 226"/>
                <a:gd name="T49" fmla="*/ 110 h 120"/>
                <a:gd name="T50" fmla="*/ 208 w 226"/>
                <a:gd name="T51" fmla="*/ 98 h 120"/>
                <a:gd name="T52" fmla="*/ 226 w 226"/>
                <a:gd name="T53" fmla="*/ 89 h 120"/>
                <a:gd name="T54" fmla="*/ 223 w 226"/>
                <a:gd name="T55" fmla="*/ 80 h 120"/>
                <a:gd name="T56" fmla="*/ 217 w 226"/>
                <a:gd name="T57" fmla="*/ 58 h 120"/>
                <a:gd name="T58" fmla="*/ 214 w 226"/>
                <a:gd name="T59" fmla="*/ 55 h 120"/>
                <a:gd name="T60" fmla="*/ 204 w 226"/>
                <a:gd name="T61" fmla="*/ 46 h 120"/>
                <a:gd name="T62" fmla="*/ 214 w 226"/>
                <a:gd name="T63" fmla="*/ 34 h 120"/>
                <a:gd name="T64" fmla="*/ 208 w 226"/>
                <a:gd name="T65" fmla="*/ 25 h 120"/>
                <a:gd name="T66" fmla="*/ 204 w 226"/>
                <a:gd name="T67" fmla="*/ 25 h 120"/>
                <a:gd name="T68" fmla="*/ 198 w 226"/>
                <a:gd name="T69" fmla="*/ 19 h 120"/>
                <a:gd name="T70" fmla="*/ 192 w 226"/>
                <a:gd name="T71" fmla="*/ 19 h 120"/>
                <a:gd name="T72" fmla="*/ 183 w 226"/>
                <a:gd name="T73" fmla="*/ 19 h 120"/>
                <a:gd name="T74" fmla="*/ 168 w 226"/>
                <a:gd name="T75" fmla="*/ 16 h 120"/>
                <a:gd name="T76" fmla="*/ 153 w 226"/>
                <a:gd name="T77" fmla="*/ 16 h 120"/>
                <a:gd name="T78" fmla="*/ 146 w 226"/>
                <a:gd name="T79" fmla="*/ 6 h 120"/>
                <a:gd name="T80" fmla="*/ 134 w 226"/>
                <a:gd name="T81" fmla="*/ 0 h 120"/>
                <a:gd name="T82" fmla="*/ 128 w 226"/>
                <a:gd name="T83" fmla="*/ 6 h 120"/>
                <a:gd name="T84" fmla="*/ 119 w 226"/>
                <a:gd name="T85" fmla="*/ 6 h 120"/>
                <a:gd name="T86" fmla="*/ 98 w 226"/>
                <a:gd name="T87" fmla="*/ 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120">
                  <a:moveTo>
                    <a:pt x="98" y="16"/>
                  </a:moveTo>
                  <a:lnTo>
                    <a:pt x="98" y="19"/>
                  </a:lnTo>
                  <a:lnTo>
                    <a:pt x="98" y="25"/>
                  </a:lnTo>
                  <a:lnTo>
                    <a:pt x="98" y="34"/>
                  </a:lnTo>
                  <a:lnTo>
                    <a:pt x="98" y="40"/>
                  </a:lnTo>
                  <a:lnTo>
                    <a:pt x="98" y="49"/>
                  </a:lnTo>
                  <a:lnTo>
                    <a:pt x="91" y="55"/>
                  </a:lnTo>
                  <a:lnTo>
                    <a:pt x="88" y="58"/>
                  </a:lnTo>
                  <a:lnTo>
                    <a:pt x="82" y="58"/>
                  </a:lnTo>
                  <a:lnTo>
                    <a:pt x="73" y="49"/>
                  </a:lnTo>
                  <a:lnTo>
                    <a:pt x="67" y="46"/>
                  </a:lnTo>
                  <a:lnTo>
                    <a:pt x="67" y="34"/>
                  </a:lnTo>
                  <a:lnTo>
                    <a:pt x="58" y="25"/>
                  </a:lnTo>
                  <a:lnTo>
                    <a:pt x="52" y="25"/>
                  </a:lnTo>
                  <a:lnTo>
                    <a:pt x="49" y="19"/>
                  </a:lnTo>
                  <a:lnTo>
                    <a:pt x="49" y="16"/>
                  </a:lnTo>
                  <a:lnTo>
                    <a:pt x="40" y="16"/>
                  </a:lnTo>
                  <a:lnTo>
                    <a:pt x="27" y="19"/>
                  </a:lnTo>
                  <a:lnTo>
                    <a:pt x="24" y="25"/>
                  </a:lnTo>
                  <a:lnTo>
                    <a:pt x="18" y="25"/>
                  </a:lnTo>
                  <a:lnTo>
                    <a:pt x="15" y="34"/>
                  </a:lnTo>
                  <a:lnTo>
                    <a:pt x="15" y="46"/>
                  </a:lnTo>
                  <a:lnTo>
                    <a:pt x="9" y="55"/>
                  </a:lnTo>
                  <a:lnTo>
                    <a:pt x="3" y="65"/>
                  </a:lnTo>
                  <a:lnTo>
                    <a:pt x="0" y="95"/>
                  </a:lnTo>
                  <a:lnTo>
                    <a:pt x="15" y="89"/>
                  </a:lnTo>
                  <a:lnTo>
                    <a:pt x="24" y="89"/>
                  </a:lnTo>
                  <a:lnTo>
                    <a:pt x="27" y="83"/>
                  </a:lnTo>
                  <a:lnTo>
                    <a:pt x="33" y="83"/>
                  </a:lnTo>
                  <a:lnTo>
                    <a:pt x="40" y="83"/>
                  </a:lnTo>
                  <a:lnTo>
                    <a:pt x="52" y="83"/>
                  </a:lnTo>
                  <a:lnTo>
                    <a:pt x="58" y="83"/>
                  </a:lnTo>
                  <a:lnTo>
                    <a:pt x="67" y="80"/>
                  </a:lnTo>
                  <a:lnTo>
                    <a:pt x="82" y="80"/>
                  </a:lnTo>
                  <a:lnTo>
                    <a:pt x="98" y="83"/>
                  </a:lnTo>
                  <a:lnTo>
                    <a:pt x="107" y="80"/>
                  </a:lnTo>
                  <a:lnTo>
                    <a:pt x="113" y="83"/>
                  </a:lnTo>
                  <a:lnTo>
                    <a:pt x="122" y="89"/>
                  </a:lnTo>
                  <a:lnTo>
                    <a:pt x="137" y="95"/>
                  </a:lnTo>
                  <a:lnTo>
                    <a:pt x="143" y="95"/>
                  </a:lnTo>
                  <a:lnTo>
                    <a:pt x="146" y="104"/>
                  </a:lnTo>
                  <a:lnTo>
                    <a:pt x="162" y="113"/>
                  </a:lnTo>
                  <a:lnTo>
                    <a:pt x="168" y="120"/>
                  </a:lnTo>
                  <a:lnTo>
                    <a:pt x="183" y="120"/>
                  </a:lnTo>
                  <a:lnTo>
                    <a:pt x="186" y="120"/>
                  </a:lnTo>
                  <a:lnTo>
                    <a:pt x="192" y="120"/>
                  </a:lnTo>
                  <a:lnTo>
                    <a:pt x="198" y="113"/>
                  </a:lnTo>
                  <a:lnTo>
                    <a:pt x="201" y="120"/>
                  </a:lnTo>
                  <a:lnTo>
                    <a:pt x="214" y="113"/>
                  </a:lnTo>
                  <a:lnTo>
                    <a:pt x="217" y="110"/>
                  </a:lnTo>
                  <a:lnTo>
                    <a:pt x="214" y="104"/>
                  </a:lnTo>
                  <a:lnTo>
                    <a:pt x="208" y="98"/>
                  </a:lnTo>
                  <a:lnTo>
                    <a:pt x="217" y="95"/>
                  </a:lnTo>
                  <a:lnTo>
                    <a:pt x="226" y="89"/>
                  </a:lnTo>
                  <a:lnTo>
                    <a:pt x="226" y="89"/>
                  </a:lnTo>
                  <a:lnTo>
                    <a:pt x="223" y="80"/>
                  </a:lnTo>
                  <a:lnTo>
                    <a:pt x="223" y="68"/>
                  </a:lnTo>
                  <a:lnTo>
                    <a:pt x="217" y="58"/>
                  </a:lnTo>
                  <a:lnTo>
                    <a:pt x="217" y="55"/>
                  </a:lnTo>
                  <a:lnTo>
                    <a:pt x="214" y="55"/>
                  </a:lnTo>
                  <a:lnTo>
                    <a:pt x="208" y="55"/>
                  </a:lnTo>
                  <a:lnTo>
                    <a:pt x="204" y="46"/>
                  </a:lnTo>
                  <a:lnTo>
                    <a:pt x="214" y="46"/>
                  </a:lnTo>
                  <a:lnTo>
                    <a:pt x="214" y="34"/>
                  </a:lnTo>
                  <a:lnTo>
                    <a:pt x="214" y="25"/>
                  </a:lnTo>
                  <a:lnTo>
                    <a:pt x="208" y="25"/>
                  </a:lnTo>
                  <a:lnTo>
                    <a:pt x="204" y="28"/>
                  </a:lnTo>
                  <a:lnTo>
                    <a:pt x="204" y="25"/>
                  </a:lnTo>
                  <a:lnTo>
                    <a:pt x="198" y="25"/>
                  </a:lnTo>
                  <a:lnTo>
                    <a:pt x="198" y="19"/>
                  </a:lnTo>
                  <a:lnTo>
                    <a:pt x="201" y="19"/>
                  </a:lnTo>
                  <a:lnTo>
                    <a:pt x="192" y="19"/>
                  </a:lnTo>
                  <a:lnTo>
                    <a:pt x="192" y="16"/>
                  </a:lnTo>
                  <a:lnTo>
                    <a:pt x="183" y="19"/>
                  </a:lnTo>
                  <a:lnTo>
                    <a:pt x="171" y="25"/>
                  </a:lnTo>
                  <a:lnTo>
                    <a:pt x="168" y="16"/>
                  </a:lnTo>
                  <a:lnTo>
                    <a:pt x="159" y="16"/>
                  </a:lnTo>
                  <a:lnTo>
                    <a:pt x="153" y="16"/>
                  </a:lnTo>
                  <a:lnTo>
                    <a:pt x="146" y="10"/>
                  </a:lnTo>
                  <a:lnTo>
                    <a:pt x="146" y="6"/>
                  </a:lnTo>
                  <a:lnTo>
                    <a:pt x="143" y="6"/>
                  </a:lnTo>
                  <a:lnTo>
                    <a:pt x="134" y="0"/>
                  </a:lnTo>
                  <a:lnTo>
                    <a:pt x="134" y="6"/>
                  </a:lnTo>
                  <a:lnTo>
                    <a:pt x="128" y="6"/>
                  </a:lnTo>
                  <a:lnTo>
                    <a:pt x="122" y="0"/>
                  </a:lnTo>
                  <a:lnTo>
                    <a:pt x="119" y="6"/>
                  </a:lnTo>
                  <a:lnTo>
                    <a:pt x="98" y="10"/>
                  </a:lnTo>
                  <a:lnTo>
                    <a:pt x="98" y="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3">
              <a:extLst>
                <a:ext uri="{FF2B5EF4-FFF2-40B4-BE49-F238E27FC236}">
                  <a16:creationId xmlns:a16="http://schemas.microsoft.com/office/drawing/2014/main" id="{23AE00AF-296C-4D7B-A136-C4B36470231E}"/>
                </a:ext>
              </a:extLst>
            </p:cNvPr>
            <p:cNvSpPr>
              <a:spLocks/>
            </p:cNvSpPr>
            <p:nvPr/>
          </p:nvSpPr>
          <p:spPr bwMode="auto">
            <a:xfrm>
              <a:off x="7767638" y="3601705"/>
              <a:ext cx="304800" cy="217488"/>
            </a:xfrm>
            <a:custGeom>
              <a:avLst/>
              <a:gdLst>
                <a:gd name="T0" fmla="*/ 171 w 192"/>
                <a:gd name="T1" fmla="*/ 58 h 137"/>
                <a:gd name="T2" fmla="*/ 183 w 192"/>
                <a:gd name="T3" fmla="*/ 73 h 137"/>
                <a:gd name="T4" fmla="*/ 168 w 192"/>
                <a:gd name="T5" fmla="*/ 79 h 137"/>
                <a:gd name="T6" fmla="*/ 146 w 192"/>
                <a:gd name="T7" fmla="*/ 89 h 137"/>
                <a:gd name="T8" fmla="*/ 146 w 192"/>
                <a:gd name="T9" fmla="*/ 110 h 137"/>
                <a:gd name="T10" fmla="*/ 137 w 192"/>
                <a:gd name="T11" fmla="*/ 119 h 137"/>
                <a:gd name="T12" fmla="*/ 134 w 192"/>
                <a:gd name="T13" fmla="*/ 119 h 137"/>
                <a:gd name="T14" fmla="*/ 119 w 192"/>
                <a:gd name="T15" fmla="*/ 125 h 137"/>
                <a:gd name="T16" fmla="*/ 113 w 192"/>
                <a:gd name="T17" fmla="*/ 125 h 137"/>
                <a:gd name="T18" fmla="*/ 104 w 192"/>
                <a:gd name="T19" fmla="*/ 137 h 137"/>
                <a:gd name="T20" fmla="*/ 91 w 192"/>
                <a:gd name="T21" fmla="*/ 134 h 137"/>
                <a:gd name="T22" fmla="*/ 73 w 192"/>
                <a:gd name="T23" fmla="*/ 125 h 137"/>
                <a:gd name="T24" fmla="*/ 58 w 192"/>
                <a:gd name="T25" fmla="*/ 113 h 137"/>
                <a:gd name="T26" fmla="*/ 52 w 192"/>
                <a:gd name="T27" fmla="*/ 110 h 137"/>
                <a:gd name="T28" fmla="*/ 58 w 192"/>
                <a:gd name="T29" fmla="*/ 98 h 137"/>
                <a:gd name="T30" fmla="*/ 52 w 192"/>
                <a:gd name="T31" fmla="*/ 89 h 137"/>
                <a:gd name="T32" fmla="*/ 49 w 192"/>
                <a:gd name="T33" fmla="*/ 79 h 137"/>
                <a:gd name="T34" fmla="*/ 43 w 192"/>
                <a:gd name="T35" fmla="*/ 85 h 137"/>
                <a:gd name="T36" fmla="*/ 27 w 192"/>
                <a:gd name="T37" fmla="*/ 85 h 137"/>
                <a:gd name="T38" fmla="*/ 18 w 192"/>
                <a:gd name="T39" fmla="*/ 79 h 137"/>
                <a:gd name="T40" fmla="*/ 15 w 192"/>
                <a:gd name="T41" fmla="*/ 70 h 137"/>
                <a:gd name="T42" fmla="*/ 3 w 192"/>
                <a:gd name="T43" fmla="*/ 55 h 137"/>
                <a:gd name="T44" fmla="*/ 0 w 192"/>
                <a:gd name="T45" fmla="*/ 33 h 137"/>
                <a:gd name="T46" fmla="*/ 0 w 192"/>
                <a:gd name="T47" fmla="*/ 15 h 137"/>
                <a:gd name="T48" fmla="*/ 15 w 192"/>
                <a:gd name="T49" fmla="*/ 9 h 137"/>
                <a:gd name="T50" fmla="*/ 30 w 192"/>
                <a:gd name="T51" fmla="*/ 3 h 137"/>
                <a:gd name="T52" fmla="*/ 40 w 192"/>
                <a:gd name="T53" fmla="*/ 3 h 137"/>
                <a:gd name="T54" fmla="*/ 58 w 192"/>
                <a:gd name="T55" fmla="*/ 3 h 137"/>
                <a:gd name="T56" fmla="*/ 82 w 192"/>
                <a:gd name="T57" fmla="*/ 0 h 137"/>
                <a:gd name="T58" fmla="*/ 110 w 192"/>
                <a:gd name="T59" fmla="*/ 0 h 137"/>
                <a:gd name="T60" fmla="*/ 122 w 192"/>
                <a:gd name="T61" fmla="*/ 9 h 137"/>
                <a:gd name="T62" fmla="*/ 143 w 192"/>
                <a:gd name="T63" fmla="*/ 15 h 137"/>
                <a:gd name="T64" fmla="*/ 162 w 192"/>
                <a:gd name="T65" fmla="*/ 33 h 137"/>
                <a:gd name="T66" fmla="*/ 183 w 192"/>
                <a:gd name="T67" fmla="*/ 4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137">
                  <a:moveTo>
                    <a:pt x="183" y="40"/>
                  </a:moveTo>
                  <a:lnTo>
                    <a:pt x="171" y="58"/>
                  </a:lnTo>
                  <a:lnTo>
                    <a:pt x="192" y="64"/>
                  </a:lnTo>
                  <a:lnTo>
                    <a:pt x="183" y="73"/>
                  </a:lnTo>
                  <a:lnTo>
                    <a:pt x="168" y="73"/>
                  </a:lnTo>
                  <a:lnTo>
                    <a:pt x="168" y="79"/>
                  </a:lnTo>
                  <a:lnTo>
                    <a:pt x="146" y="85"/>
                  </a:lnTo>
                  <a:lnTo>
                    <a:pt x="146" y="89"/>
                  </a:lnTo>
                  <a:lnTo>
                    <a:pt x="146" y="104"/>
                  </a:lnTo>
                  <a:lnTo>
                    <a:pt x="146" y="110"/>
                  </a:lnTo>
                  <a:lnTo>
                    <a:pt x="143" y="119"/>
                  </a:lnTo>
                  <a:lnTo>
                    <a:pt x="137" y="119"/>
                  </a:lnTo>
                  <a:lnTo>
                    <a:pt x="137" y="125"/>
                  </a:lnTo>
                  <a:lnTo>
                    <a:pt x="134" y="119"/>
                  </a:lnTo>
                  <a:lnTo>
                    <a:pt x="122" y="125"/>
                  </a:lnTo>
                  <a:lnTo>
                    <a:pt x="119" y="125"/>
                  </a:lnTo>
                  <a:lnTo>
                    <a:pt x="107" y="125"/>
                  </a:lnTo>
                  <a:lnTo>
                    <a:pt x="113" y="125"/>
                  </a:lnTo>
                  <a:lnTo>
                    <a:pt x="107" y="134"/>
                  </a:lnTo>
                  <a:lnTo>
                    <a:pt x="104" y="137"/>
                  </a:lnTo>
                  <a:lnTo>
                    <a:pt x="91" y="137"/>
                  </a:lnTo>
                  <a:lnTo>
                    <a:pt x="91" y="134"/>
                  </a:lnTo>
                  <a:lnTo>
                    <a:pt x="82" y="134"/>
                  </a:lnTo>
                  <a:lnTo>
                    <a:pt x="73" y="125"/>
                  </a:lnTo>
                  <a:lnTo>
                    <a:pt x="58" y="119"/>
                  </a:lnTo>
                  <a:lnTo>
                    <a:pt x="58" y="113"/>
                  </a:lnTo>
                  <a:lnTo>
                    <a:pt x="52" y="113"/>
                  </a:lnTo>
                  <a:lnTo>
                    <a:pt x="52" y="110"/>
                  </a:lnTo>
                  <a:lnTo>
                    <a:pt x="58" y="104"/>
                  </a:lnTo>
                  <a:lnTo>
                    <a:pt x="58" y="98"/>
                  </a:lnTo>
                  <a:lnTo>
                    <a:pt x="58" y="95"/>
                  </a:lnTo>
                  <a:lnTo>
                    <a:pt x="52" y="89"/>
                  </a:lnTo>
                  <a:lnTo>
                    <a:pt x="52" y="85"/>
                  </a:lnTo>
                  <a:lnTo>
                    <a:pt x="49" y="79"/>
                  </a:lnTo>
                  <a:lnTo>
                    <a:pt x="43" y="79"/>
                  </a:lnTo>
                  <a:lnTo>
                    <a:pt x="43" y="85"/>
                  </a:lnTo>
                  <a:lnTo>
                    <a:pt x="40" y="85"/>
                  </a:lnTo>
                  <a:lnTo>
                    <a:pt x="27" y="85"/>
                  </a:lnTo>
                  <a:lnTo>
                    <a:pt x="24" y="79"/>
                  </a:lnTo>
                  <a:lnTo>
                    <a:pt x="18" y="79"/>
                  </a:lnTo>
                  <a:lnTo>
                    <a:pt x="15" y="73"/>
                  </a:lnTo>
                  <a:lnTo>
                    <a:pt x="15" y="70"/>
                  </a:lnTo>
                  <a:lnTo>
                    <a:pt x="3" y="70"/>
                  </a:lnTo>
                  <a:lnTo>
                    <a:pt x="3" y="55"/>
                  </a:lnTo>
                  <a:lnTo>
                    <a:pt x="0" y="40"/>
                  </a:lnTo>
                  <a:lnTo>
                    <a:pt x="0" y="33"/>
                  </a:lnTo>
                  <a:lnTo>
                    <a:pt x="0" y="30"/>
                  </a:lnTo>
                  <a:lnTo>
                    <a:pt x="0" y="15"/>
                  </a:lnTo>
                  <a:lnTo>
                    <a:pt x="0" y="15"/>
                  </a:lnTo>
                  <a:lnTo>
                    <a:pt x="15" y="9"/>
                  </a:lnTo>
                  <a:lnTo>
                    <a:pt x="24" y="9"/>
                  </a:lnTo>
                  <a:lnTo>
                    <a:pt x="30" y="3"/>
                  </a:lnTo>
                  <a:lnTo>
                    <a:pt x="33" y="3"/>
                  </a:lnTo>
                  <a:lnTo>
                    <a:pt x="40" y="3"/>
                  </a:lnTo>
                  <a:lnTo>
                    <a:pt x="55" y="3"/>
                  </a:lnTo>
                  <a:lnTo>
                    <a:pt x="58" y="3"/>
                  </a:lnTo>
                  <a:lnTo>
                    <a:pt x="67" y="0"/>
                  </a:lnTo>
                  <a:lnTo>
                    <a:pt x="82" y="0"/>
                  </a:lnTo>
                  <a:lnTo>
                    <a:pt x="98" y="3"/>
                  </a:lnTo>
                  <a:lnTo>
                    <a:pt x="110" y="0"/>
                  </a:lnTo>
                  <a:lnTo>
                    <a:pt x="113" y="3"/>
                  </a:lnTo>
                  <a:lnTo>
                    <a:pt x="122" y="9"/>
                  </a:lnTo>
                  <a:lnTo>
                    <a:pt x="137" y="15"/>
                  </a:lnTo>
                  <a:lnTo>
                    <a:pt x="143" y="15"/>
                  </a:lnTo>
                  <a:lnTo>
                    <a:pt x="146" y="24"/>
                  </a:lnTo>
                  <a:lnTo>
                    <a:pt x="162" y="33"/>
                  </a:lnTo>
                  <a:lnTo>
                    <a:pt x="168" y="40"/>
                  </a:lnTo>
                  <a:lnTo>
                    <a:pt x="183" y="40"/>
                  </a:lnTo>
                  <a:lnTo>
                    <a:pt x="183" y="4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4">
              <a:extLst>
                <a:ext uri="{FF2B5EF4-FFF2-40B4-BE49-F238E27FC236}">
                  <a16:creationId xmlns:a16="http://schemas.microsoft.com/office/drawing/2014/main" id="{2D1665CF-2D13-47B9-8697-3A3FFE9EE775}"/>
                </a:ext>
              </a:extLst>
            </p:cNvPr>
            <p:cNvSpPr>
              <a:spLocks/>
            </p:cNvSpPr>
            <p:nvPr/>
          </p:nvSpPr>
          <p:spPr bwMode="auto">
            <a:xfrm>
              <a:off x="7767638" y="3601705"/>
              <a:ext cx="304800" cy="217488"/>
            </a:xfrm>
            <a:custGeom>
              <a:avLst/>
              <a:gdLst>
                <a:gd name="T0" fmla="*/ 171 w 192"/>
                <a:gd name="T1" fmla="*/ 58 h 137"/>
                <a:gd name="T2" fmla="*/ 183 w 192"/>
                <a:gd name="T3" fmla="*/ 73 h 137"/>
                <a:gd name="T4" fmla="*/ 168 w 192"/>
                <a:gd name="T5" fmla="*/ 79 h 137"/>
                <a:gd name="T6" fmla="*/ 146 w 192"/>
                <a:gd name="T7" fmla="*/ 89 h 137"/>
                <a:gd name="T8" fmla="*/ 146 w 192"/>
                <a:gd name="T9" fmla="*/ 110 h 137"/>
                <a:gd name="T10" fmla="*/ 137 w 192"/>
                <a:gd name="T11" fmla="*/ 119 h 137"/>
                <a:gd name="T12" fmla="*/ 134 w 192"/>
                <a:gd name="T13" fmla="*/ 119 h 137"/>
                <a:gd name="T14" fmla="*/ 119 w 192"/>
                <a:gd name="T15" fmla="*/ 125 h 137"/>
                <a:gd name="T16" fmla="*/ 113 w 192"/>
                <a:gd name="T17" fmla="*/ 125 h 137"/>
                <a:gd name="T18" fmla="*/ 104 w 192"/>
                <a:gd name="T19" fmla="*/ 137 h 137"/>
                <a:gd name="T20" fmla="*/ 91 w 192"/>
                <a:gd name="T21" fmla="*/ 134 h 137"/>
                <a:gd name="T22" fmla="*/ 73 w 192"/>
                <a:gd name="T23" fmla="*/ 125 h 137"/>
                <a:gd name="T24" fmla="*/ 58 w 192"/>
                <a:gd name="T25" fmla="*/ 113 h 137"/>
                <a:gd name="T26" fmla="*/ 52 w 192"/>
                <a:gd name="T27" fmla="*/ 110 h 137"/>
                <a:gd name="T28" fmla="*/ 58 w 192"/>
                <a:gd name="T29" fmla="*/ 98 h 137"/>
                <a:gd name="T30" fmla="*/ 52 w 192"/>
                <a:gd name="T31" fmla="*/ 89 h 137"/>
                <a:gd name="T32" fmla="*/ 49 w 192"/>
                <a:gd name="T33" fmla="*/ 79 h 137"/>
                <a:gd name="T34" fmla="*/ 43 w 192"/>
                <a:gd name="T35" fmla="*/ 85 h 137"/>
                <a:gd name="T36" fmla="*/ 27 w 192"/>
                <a:gd name="T37" fmla="*/ 85 h 137"/>
                <a:gd name="T38" fmla="*/ 18 w 192"/>
                <a:gd name="T39" fmla="*/ 79 h 137"/>
                <a:gd name="T40" fmla="*/ 15 w 192"/>
                <a:gd name="T41" fmla="*/ 70 h 137"/>
                <a:gd name="T42" fmla="*/ 3 w 192"/>
                <a:gd name="T43" fmla="*/ 55 h 137"/>
                <a:gd name="T44" fmla="*/ 0 w 192"/>
                <a:gd name="T45" fmla="*/ 33 h 137"/>
                <a:gd name="T46" fmla="*/ 0 w 192"/>
                <a:gd name="T47" fmla="*/ 15 h 137"/>
                <a:gd name="T48" fmla="*/ 15 w 192"/>
                <a:gd name="T49" fmla="*/ 9 h 137"/>
                <a:gd name="T50" fmla="*/ 30 w 192"/>
                <a:gd name="T51" fmla="*/ 3 h 137"/>
                <a:gd name="T52" fmla="*/ 40 w 192"/>
                <a:gd name="T53" fmla="*/ 3 h 137"/>
                <a:gd name="T54" fmla="*/ 58 w 192"/>
                <a:gd name="T55" fmla="*/ 3 h 137"/>
                <a:gd name="T56" fmla="*/ 82 w 192"/>
                <a:gd name="T57" fmla="*/ 0 h 137"/>
                <a:gd name="T58" fmla="*/ 110 w 192"/>
                <a:gd name="T59" fmla="*/ 0 h 137"/>
                <a:gd name="T60" fmla="*/ 122 w 192"/>
                <a:gd name="T61" fmla="*/ 9 h 137"/>
                <a:gd name="T62" fmla="*/ 143 w 192"/>
                <a:gd name="T63" fmla="*/ 15 h 137"/>
                <a:gd name="T64" fmla="*/ 162 w 192"/>
                <a:gd name="T65" fmla="*/ 33 h 137"/>
                <a:gd name="T66" fmla="*/ 183 w 192"/>
                <a:gd name="T67" fmla="*/ 4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137">
                  <a:moveTo>
                    <a:pt x="183" y="40"/>
                  </a:moveTo>
                  <a:lnTo>
                    <a:pt x="171" y="58"/>
                  </a:lnTo>
                  <a:lnTo>
                    <a:pt x="192" y="64"/>
                  </a:lnTo>
                  <a:lnTo>
                    <a:pt x="183" y="73"/>
                  </a:lnTo>
                  <a:lnTo>
                    <a:pt x="168" y="73"/>
                  </a:lnTo>
                  <a:lnTo>
                    <a:pt x="168" y="79"/>
                  </a:lnTo>
                  <a:lnTo>
                    <a:pt x="146" y="85"/>
                  </a:lnTo>
                  <a:lnTo>
                    <a:pt x="146" y="89"/>
                  </a:lnTo>
                  <a:lnTo>
                    <a:pt x="146" y="104"/>
                  </a:lnTo>
                  <a:lnTo>
                    <a:pt x="146" y="110"/>
                  </a:lnTo>
                  <a:lnTo>
                    <a:pt x="143" y="119"/>
                  </a:lnTo>
                  <a:lnTo>
                    <a:pt x="137" y="119"/>
                  </a:lnTo>
                  <a:lnTo>
                    <a:pt x="137" y="125"/>
                  </a:lnTo>
                  <a:lnTo>
                    <a:pt x="134" y="119"/>
                  </a:lnTo>
                  <a:lnTo>
                    <a:pt x="122" y="125"/>
                  </a:lnTo>
                  <a:lnTo>
                    <a:pt x="119" y="125"/>
                  </a:lnTo>
                  <a:lnTo>
                    <a:pt x="107" y="125"/>
                  </a:lnTo>
                  <a:lnTo>
                    <a:pt x="113" y="125"/>
                  </a:lnTo>
                  <a:lnTo>
                    <a:pt x="107" y="134"/>
                  </a:lnTo>
                  <a:lnTo>
                    <a:pt x="104" y="137"/>
                  </a:lnTo>
                  <a:lnTo>
                    <a:pt x="91" y="137"/>
                  </a:lnTo>
                  <a:lnTo>
                    <a:pt x="91" y="134"/>
                  </a:lnTo>
                  <a:lnTo>
                    <a:pt x="82" y="134"/>
                  </a:lnTo>
                  <a:lnTo>
                    <a:pt x="73" y="125"/>
                  </a:lnTo>
                  <a:lnTo>
                    <a:pt x="58" y="119"/>
                  </a:lnTo>
                  <a:lnTo>
                    <a:pt x="58" y="113"/>
                  </a:lnTo>
                  <a:lnTo>
                    <a:pt x="52" y="113"/>
                  </a:lnTo>
                  <a:lnTo>
                    <a:pt x="52" y="110"/>
                  </a:lnTo>
                  <a:lnTo>
                    <a:pt x="58" y="104"/>
                  </a:lnTo>
                  <a:lnTo>
                    <a:pt x="58" y="98"/>
                  </a:lnTo>
                  <a:lnTo>
                    <a:pt x="58" y="95"/>
                  </a:lnTo>
                  <a:lnTo>
                    <a:pt x="52" y="89"/>
                  </a:lnTo>
                  <a:lnTo>
                    <a:pt x="52" y="85"/>
                  </a:lnTo>
                  <a:lnTo>
                    <a:pt x="49" y="79"/>
                  </a:lnTo>
                  <a:lnTo>
                    <a:pt x="43" y="79"/>
                  </a:lnTo>
                  <a:lnTo>
                    <a:pt x="43" y="85"/>
                  </a:lnTo>
                  <a:lnTo>
                    <a:pt x="40" y="85"/>
                  </a:lnTo>
                  <a:lnTo>
                    <a:pt x="27" y="85"/>
                  </a:lnTo>
                  <a:lnTo>
                    <a:pt x="24" y="79"/>
                  </a:lnTo>
                  <a:lnTo>
                    <a:pt x="18" y="79"/>
                  </a:lnTo>
                  <a:lnTo>
                    <a:pt x="15" y="73"/>
                  </a:lnTo>
                  <a:lnTo>
                    <a:pt x="15" y="70"/>
                  </a:lnTo>
                  <a:lnTo>
                    <a:pt x="3" y="70"/>
                  </a:lnTo>
                  <a:lnTo>
                    <a:pt x="3" y="55"/>
                  </a:lnTo>
                  <a:lnTo>
                    <a:pt x="0" y="40"/>
                  </a:lnTo>
                  <a:lnTo>
                    <a:pt x="0" y="33"/>
                  </a:lnTo>
                  <a:lnTo>
                    <a:pt x="0" y="30"/>
                  </a:lnTo>
                  <a:lnTo>
                    <a:pt x="0" y="15"/>
                  </a:lnTo>
                  <a:lnTo>
                    <a:pt x="0" y="15"/>
                  </a:lnTo>
                  <a:lnTo>
                    <a:pt x="15" y="9"/>
                  </a:lnTo>
                  <a:lnTo>
                    <a:pt x="24" y="9"/>
                  </a:lnTo>
                  <a:lnTo>
                    <a:pt x="30" y="3"/>
                  </a:lnTo>
                  <a:lnTo>
                    <a:pt x="33" y="3"/>
                  </a:lnTo>
                  <a:lnTo>
                    <a:pt x="40" y="3"/>
                  </a:lnTo>
                  <a:lnTo>
                    <a:pt x="55" y="3"/>
                  </a:lnTo>
                  <a:lnTo>
                    <a:pt x="58" y="3"/>
                  </a:lnTo>
                  <a:lnTo>
                    <a:pt x="67" y="0"/>
                  </a:lnTo>
                  <a:lnTo>
                    <a:pt x="82" y="0"/>
                  </a:lnTo>
                  <a:lnTo>
                    <a:pt x="98" y="3"/>
                  </a:lnTo>
                  <a:lnTo>
                    <a:pt x="110" y="0"/>
                  </a:lnTo>
                  <a:lnTo>
                    <a:pt x="113" y="3"/>
                  </a:lnTo>
                  <a:lnTo>
                    <a:pt x="122" y="9"/>
                  </a:lnTo>
                  <a:lnTo>
                    <a:pt x="137" y="15"/>
                  </a:lnTo>
                  <a:lnTo>
                    <a:pt x="143" y="15"/>
                  </a:lnTo>
                  <a:lnTo>
                    <a:pt x="146" y="24"/>
                  </a:lnTo>
                  <a:lnTo>
                    <a:pt x="162" y="33"/>
                  </a:lnTo>
                  <a:lnTo>
                    <a:pt x="168" y="40"/>
                  </a:lnTo>
                  <a:lnTo>
                    <a:pt x="183" y="40"/>
                  </a:lnTo>
                  <a:lnTo>
                    <a:pt x="183" y="4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5">
              <a:extLst>
                <a:ext uri="{FF2B5EF4-FFF2-40B4-BE49-F238E27FC236}">
                  <a16:creationId xmlns:a16="http://schemas.microsoft.com/office/drawing/2014/main" id="{11B3E38E-80BF-4C5B-917E-4878EED401C2}"/>
                </a:ext>
              </a:extLst>
            </p:cNvPr>
            <p:cNvSpPr>
              <a:spLocks/>
            </p:cNvSpPr>
            <p:nvPr/>
          </p:nvSpPr>
          <p:spPr bwMode="auto">
            <a:xfrm>
              <a:off x="7893050" y="3615993"/>
              <a:ext cx="509588" cy="412750"/>
            </a:xfrm>
            <a:custGeom>
              <a:avLst/>
              <a:gdLst>
                <a:gd name="T0" fmla="*/ 9 w 321"/>
                <a:gd name="T1" fmla="*/ 238 h 260"/>
                <a:gd name="T2" fmla="*/ 3 w 321"/>
                <a:gd name="T3" fmla="*/ 229 h 260"/>
                <a:gd name="T4" fmla="*/ 9 w 321"/>
                <a:gd name="T5" fmla="*/ 214 h 260"/>
                <a:gd name="T6" fmla="*/ 25 w 321"/>
                <a:gd name="T7" fmla="*/ 193 h 260"/>
                <a:gd name="T8" fmla="*/ 25 w 321"/>
                <a:gd name="T9" fmla="*/ 174 h 260"/>
                <a:gd name="T10" fmla="*/ 9 w 321"/>
                <a:gd name="T11" fmla="*/ 159 h 260"/>
                <a:gd name="T12" fmla="*/ 3 w 321"/>
                <a:gd name="T13" fmla="*/ 125 h 260"/>
                <a:gd name="T14" fmla="*/ 16 w 321"/>
                <a:gd name="T15" fmla="*/ 128 h 260"/>
                <a:gd name="T16" fmla="*/ 34 w 321"/>
                <a:gd name="T17" fmla="*/ 116 h 260"/>
                <a:gd name="T18" fmla="*/ 43 w 321"/>
                <a:gd name="T19" fmla="*/ 116 h 260"/>
                <a:gd name="T20" fmla="*/ 58 w 321"/>
                <a:gd name="T21" fmla="*/ 110 h 260"/>
                <a:gd name="T22" fmla="*/ 67 w 321"/>
                <a:gd name="T23" fmla="*/ 95 h 260"/>
                <a:gd name="T24" fmla="*/ 89 w 321"/>
                <a:gd name="T25" fmla="*/ 70 h 260"/>
                <a:gd name="T26" fmla="*/ 113 w 321"/>
                <a:gd name="T27" fmla="*/ 55 h 260"/>
                <a:gd name="T28" fmla="*/ 110 w 321"/>
                <a:gd name="T29" fmla="*/ 31 h 260"/>
                <a:gd name="T30" fmla="*/ 125 w 321"/>
                <a:gd name="T31" fmla="*/ 31 h 260"/>
                <a:gd name="T32" fmla="*/ 135 w 321"/>
                <a:gd name="T33" fmla="*/ 15 h 260"/>
                <a:gd name="T34" fmla="*/ 147 w 321"/>
                <a:gd name="T35" fmla="*/ 0 h 260"/>
                <a:gd name="T36" fmla="*/ 159 w 321"/>
                <a:gd name="T37" fmla="*/ 6 h 260"/>
                <a:gd name="T38" fmla="*/ 190 w 321"/>
                <a:gd name="T39" fmla="*/ 6 h 260"/>
                <a:gd name="T40" fmla="*/ 199 w 321"/>
                <a:gd name="T41" fmla="*/ 15 h 260"/>
                <a:gd name="T42" fmla="*/ 214 w 321"/>
                <a:gd name="T43" fmla="*/ 6 h 260"/>
                <a:gd name="T44" fmla="*/ 239 w 321"/>
                <a:gd name="T45" fmla="*/ 21 h 260"/>
                <a:gd name="T46" fmla="*/ 232 w 321"/>
                <a:gd name="T47" fmla="*/ 37 h 260"/>
                <a:gd name="T48" fmla="*/ 239 w 321"/>
                <a:gd name="T49" fmla="*/ 70 h 260"/>
                <a:gd name="T50" fmla="*/ 254 w 321"/>
                <a:gd name="T51" fmla="*/ 80 h 260"/>
                <a:gd name="T52" fmla="*/ 284 w 321"/>
                <a:gd name="T53" fmla="*/ 89 h 260"/>
                <a:gd name="T54" fmla="*/ 293 w 321"/>
                <a:gd name="T55" fmla="*/ 104 h 260"/>
                <a:gd name="T56" fmla="*/ 309 w 321"/>
                <a:gd name="T57" fmla="*/ 116 h 260"/>
                <a:gd name="T58" fmla="*/ 318 w 321"/>
                <a:gd name="T59" fmla="*/ 128 h 260"/>
                <a:gd name="T60" fmla="*/ 297 w 321"/>
                <a:gd name="T61" fmla="*/ 144 h 260"/>
                <a:gd name="T62" fmla="*/ 278 w 321"/>
                <a:gd name="T63" fmla="*/ 144 h 260"/>
                <a:gd name="T64" fmla="*/ 278 w 321"/>
                <a:gd name="T65" fmla="*/ 165 h 260"/>
                <a:gd name="T66" fmla="*/ 287 w 321"/>
                <a:gd name="T67" fmla="*/ 190 h 260"/>
                <a:gd name="T68" fmla="*/ 303 w 321"/>
                <a:gd name="T69" fmla="*/ 193 h 260"/>
                <a:gd name="T70" fmla="*/ 287 w 321"/>
                <a:gd name="T71" fmla="*/ 205 h 260"/>
                <a:gd name="T72" fmla="*/ 266 w 321"/>
                <a:gd name="T73" fmla="*/ 205 h 260"/>
                <a:gd name="T74" fmla="*/ 257 w 321"/>
                <a:gd name="T75" fmla="*/ 217 h 260"/>
                <a:gd name="T76" fmla="*/ 257 w 321"/>
                <a:gd name="T77" fmla="*/ 245 h 260"/>
                <a:gd name="T78" fmla="*/ 242 w 321"/>
                <a:gd name="T79" fmla="*/ 245 h 260"/>
                <a:gd name="T80" fmla="*/ 217 w 321"/>
                <a:gd name="T81" fmla="*/ 245 h 260"/>
                <a:gd name="T82" fmla="*/ 208 w 321"/>
                <a:gd name="T83" fmla="*/ 254 h 260"/>
                <a:gd name="T84" fmla="*/ 193 w 321"/>
                <a:gd name="T85" fmla="*/ 245 h 260"/>
                <a:gd name="T86" fmla="*/ 177 w 321"/>
                <a:gd name="T87" fmla="*/ 245 h 260"/>
                <a:gd name="T88" fmla="*/ 147 w 321"/>
                <a:gd name="T89" fmla="*/ 248 h 260"/>
                <a:gd name="T90" fmla="*/ 119 w 321"/>
                <a:gd name="T91" fmla="*/ 238 h 260"/>
                <a:gd name="T92" fmla="*/ 80 w 321"/>
                <a:gd name="T93" fmla="*/ 229 h 260"/>
                <a:gd name="T94" fmla="*/ 43 w 321"/>
                <a:gd name="T95" fmla="*/ 232 h 260"/>
                <a:gd name="T96" fmla="*/ 28 w 321"/>
                <a:gd name="T97" fmla="*/ 248 h 260"/>
                <a:gd name="T98" fmla="*/ 12 w 321"/>
                <a:gd name="T99" fmla="*/ 24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1" h="260">
                  <a:moveTo>
                    <a:pt x="9" y="254"/>
                  </a:moveTo>
                  <a:lnTo>
                    <a:pt x="9" y="245"/>
                  </a:lnTo>
                  <a:lnTo>
                    <a:pt x="9" y="238"/>
                  </a:lnTo>
                  <a:lnTo>
                    <a:pt x="9" y="232"/>
                  </a:lnTo>
                  <a:lnTo>
                    <a:pt x="12" y="229"/>
                  </a:lnTo>
                  <a:lnTo>
                    <a:pt x="3" y="229"/>
                  </a:lnTo>
                  <a:lnTo>
                    <a:pt x="0" y="223"/>
                  </a:lnTo>
                  <a:lnTo>
                    <a:pt x="3" y="217"/>
                  </a:lnTo>
                  <a:lnTo>
                    <a:pt x="9" y="214"/>
                  </a:lnTo>
                  <a:lnTo>
                    <a:pt x="12" y="208"/>
                  </a:lnTo>
                  <a:lnTo>
                    <a:pt x="25" y="205"/>
                  </a:lnTo>
                  <a:lnTo>
                    <a:pt x="25" y="193"/>
                  </a:lnTo>
                  <a:lnTo>
                    <a:pt x="19" y="183"/>
                  </a:lnTo>
                  <a:lnTo>
                    <a:pt x="25" y="180"/>
                  </a:lnTo>
                  <a:lnTo>
                    <a:pt x="25" y="174"/>
                  </a:lnTo>
                  <a:lnTo>
                    <a:pt x="19" y="168"/>
                  </a:lnTo>
                  <a:lnTo>
                    <a:pt x="12" y="165"/>
                  </a:lnTo>
                  <a:lnTo>
                    <a:pt x="9" y="159"/>
                  </a:lnTo>
                  <a:lnTo>
                    <a:pt x="9" y="150"/>
                  </a:lnTo>
                  <a:lnTo>
                    <a:pt x="3" y="141"/>
                  </a:lnTo>
                  <a:lnTo>
                    <a:pt x="3" y="125"/>
                  </a:lnTo>
                  <a:lnTo>
                    <a:pt x="3" y="125"/>
                  </a:lnTo>
                  <a:lnTo>
                    <a:pt x="16" y="125"/>
                  </a:lnTo>
                  <a:lnTo>
                    <a:pt x="16" y="128"/>
                  </a:lnTo>
                  <a:lnTo>
                    <a:pt x="25" y="128"/>
                  </a:lnTo>
                  <a:lnTo>
                    <a:pt x="31" y="125"/>
                  </a:lnTo>
                  <a:lnTo>
                    <a:pt x="34" y="116"/>
                  </a:lnTo>
                  <a:lnTo>
                    <a:pt x="31" y="116"/>
                  </a:lnTo>
                  <a:lnTo>
                    <a:pt x="40" y="116"/>
                  </a:lnTo>
                  <a:lnTo>
                    <a:pt x="43" y="116"/>
                  </a:lnTo>
                  <a:lnTo>
                    <a:pt x="55" y="110"/>
                  </a:lnTo>
                  <a:lnTo>
                    <a:pt x="58" y="116"/>
                  </a:lnTo>
                  <a:lnTo>
                    <a:pt x="58" y="110"/>
                  </a:lnTo>
                  <a:lnTo>
                    <a:pt x="64" y="110"/>
                  </a:lnTo>
                  <a:lnTo>
                    <a:pt x="67" y="101"/>
                  </a:lnTo>
                  <a:lnTo>
                    <a:pt x="67" y="95"/>
                  </a:lnTo>
                  <a:lnTo>
                    <a:pt x="67" y="80"/>
                  </a:lnTo>
                  <a:lnTo>
                    <a:pt x="67" y="76"/>
                  </a:lnTo>
                  <a:lnTo>
                    <a:pt x="89" y="70"/>
                  </a:lnTo>
                  <a:lnTo>
                    <a:pt x="89" y="64"/>
                  </a:lnTo>
                  <a:lnTo>
                    <a:pt x="104" y="64"/>
                  </a:lnTo>
                  <a:lnTo>
                    <a:pt x="113" y="55"/>
                  </a:lnTo>
                  <a:lnTo>
                    <a:pt x="95" y="49"/>
                  </a:lnTo>
                  <a:lnTo>
                    <a:pt x="104" y="31"/>
                  </a:lnTo>
                  <a:lnTo>
                    <a:pt x="110" y="31"/>
                  </a:lnTo>
                  <a:lnTo>
                    <a:pt x="113" y="31"/>
                  </a:lnTo>
                  <a:lnTo>
                    <a:pt x="119" y="24"/>
                  </a:lnTo>
                  <a:lnTo>
                    <a:pt x="125" y="31"/>
                  </a:lnTo>
                  <a:lnTo>
                    <a:pt x="135" y="24"/>
                  </a:lnTo>
                  <a:lnTo>
                    <a:pt x="138" y="21"/>
                  </a:lnTo>
                  <a:lnTo>
                    <a:pt x="135" y="15"/>
                  </a:lnTo>
                  <a:lnTo>
                    <a:pt x="129" y="9"/>
                  </a:lnTo>
                  <a:lnTo>
                    <a:pt x="138" y="6"/>
                  </a:lnTo>
                  <a:lnTo>
                    <a:pt x="147" y="0"/>
                  </a:lnTo>
                  <a:lnTo>
                    <a:pt x="153" y="0"/>
                  </a:lnTo>
                  <a:lnTo>
                    <a:pt x="159" y="0"/>
                  </a:lnTo>
                  <a:lnTo>
                    <a:pt x="159" y="6"/>
                  </a:lnTo>
                  <a:lnTo>
                    <a:pt x="168" y="6"/>
                  </a:lnTo>
                  <a:lnTo>
                    <a:pt x="177" y="6"/>
                  </a:lnTo>
                  <a:lnTo>
                    <a:pt x="190" y="6"/>
                  </a:lnTo>
                  <a:lnTo>
                    <a:pt x="193" y="9"/>
                  </a:lnTo>
                  <a:lnTo>
                    <a:pt x="193" y="15"/>
                  </a:lnTo>
                  <a:lnTo>
                    <a:pt x="199" y="15"/>
                  </a:lnTo>
                  <a:lnTo>
                    <a:pt x="208" y="9"/>
                  </a:lnTo>
                  <a:lnTo>
                    <a:pt x="208" y="6"/>
                  </a:lnTo>
                  <a:lnTo>
                    <a:pt x="214" y="6"/>
                  </a:lnTo>
                  <a:lnTo>
                    <a:pt x="223" y="9"/>
                  </a:lnTo>
                  <a:lnTo>
                    <a:pt x="229" y="21"/>
                  </a:lnTo>
                  <a:lnTo>
                    <a:pt x="239" y="21"/>
                  </a:lnTo>
                  <a:lnTo>
                    <a:pt x="239" y="24"/>
                  </a:lnTo>
                  <a:lnTo>
                    <a:pt x="232" y="31"/>
                  </a:lnTo>
                  <a:lnTo>
                    <a:pt x="232" y="37"/>
                  </a:lnTo>
                  <a:lnTo>
                    <a:pt x="242" y="49"/>
                  </a:lnTo>
                  <a:lnTo>
                    <a:pt x="248" y="64"/>
                  </a:lnTo>
                  <a:lnTo>
                    <a:pt x="239" y="70"/>
                  </a:lnTo>
                  <a:lnTo>
                    <a:pt x="254" y="70"/>
                  </a:lnTo>
                  <a:lnTo>
                    <a:pt x="254" y="76"/>
                  </a:lnTo>
                  <a:lnTo>
                    <a:pt x="254" y="80"/>
                  </a:lnTo>
                  <a:lnTo>
                    <a:pt x="269" y="86"/>
                  </a:lnTo>
                  <a:lnTo>
                    <a:pt x="272" y="86"/>
                  </a:lnTo>
                  <a:lnTo>
                    <a:pt x="284" y="89"/>
                  </a:lnTo>
                  <a:lnTo>
                    <a:pt x="284" y="101"/>
                  </a:lnTo>
                  <a:lnTo>
                    <a:pt x="284" y="104"/>
                  </a:lnTo>
                  <a:lnTo>
                    <a:pt x="293" y="104"/>
                  </a:lnTo>
                  <a:lnTo>
                    <a:pt x="297" y="104"/>
                  </a:lnTo>
                  <a:lnTo>
                    <a:pt x="309" y="104"/>
                  </a:lnTo>
                  <a:lnTo>
                    <a:pt x="309" y="116"/>
                  </a:lnTo>
                  <a:lnTo>
                    <a:pt x="318" y="116"/>
                  </a:lnTo>
                  <a:lnTo>
                    <a:pt x="321" y="125"/>
                  </a:lnTo>
                  <a:lnTo>
                    <a:pt x="318" y="128"/>
                  </a:lnTo>
                  <a:lnTo>
                    <a:pt x="312" y="135"/>
                  </a:lnTo>
                  <a:lnTo>
                    <a:pt x="309" y="141"/>
                  </a:lnTo>
                  <a:lnTo>
                    <a:pt x="297" y="144"/>
                  </a:lnTo>
                  <a:lnTo>
                    <a:pt x="293" y="150"/>
                  </a:lnTo>
                  <a:lnTo>
                    <a:pt x="284" y="144"/>
                  </a:lnTo>
                  <a:lnTo>
                    <a:pt x="278" y="144"/>
                  </a:lnTo>
                  <a:lnTo>
                    <a:pt x="278" y="150"/>
                  </a:lnTo>
                  <a:lnTo>
                    <a:pt x="278" y="159"/>
                  </a:lnTo>
                  <a:lnTo>
                    <a:pt x="278" y="165"/>
                  </a:lnTo>
                  <a:lnTo>
                    <a:pt x="284" y="174"/>
                  </a:lnTo>
                  <a:lnTo>
                    <a:pt x="287" y="183"/>
                  </a:lnTo>
                  <a:lnTo>
                    <a:pt x="287" y="190"/>
                  </a:lnTo>
                  <a:lnTo>
                    <a:pt x="293" y="193"/>
                  </a:lnTo>
                  <a:lnTo>
                    <a:pt x="303" y="199"/>
                  </a:lnTo>
                  <a:lnTo>
                    <a:pt x="303" y="193"/>
                  </a:lnTo>
                  <a:lnTo>
                    <a:pt x="303" y="205"/>
                  </a:lnTo>
                  <a:lnTo>
                    <a:pt x="290" y="205"/>
                  </a:lnTo>
                  <a:lnTo>
                    <a:pt x="287" y="205"/>
                  </a:lnTo>
                  <a:lnTo>
                    <a:pt x="281" y="205"/>
                  </a:lnTo>
                  <a:lnTo>
                    <a:pt x="278" y="205"/>
                  </a:lnTo>
                  <a:lnTo>
                    <a:pt x="266" y="205"/>
                  </a:lnTo>
                  <a:lnTo>
                    <a:pt x="263" y="205"/>
                  </a:lnTo>
                  <a:lnTo>
                    <a:pt x="257" y="208"/>
                  </a:lnTo>
                  <a:lnTo>
                    <a:pt x="257" y="217"/>
                  </a:lnTo>
                  <a:lnTo>
                    <a:pt x="254" y="229"/>
                  </a:lnTo>
                  <a:lnTo>
                    <a:pt x="257" y="238"/>
                  </a:lnTo>
                  <a:lnTo>
                    <a:pt x="257" y="245"/>
                  </a:lnTo>
                  <a:lnTo>
                    <a:pt x="257" y="254"/>
                  </a:lnTo>
                  <a:lnTo>
                    <a:pt x="254" y="254"/>
                  </a:lnTo>
                  <a:lnTo>
                    <a:pt x="242" y="245"/>
                  </a:lnTo>
                  <a:lnTo>
                    <a:pt x="239" y="245"/>
                  </a:lnTo>
                  <a:lnTo>
                    <a:pt x="232" y="248"/>
                  </a:lnTo>
                  <a:lnTo>
                    <a:pt x="217" y="245"/>
                  </a:lnTo>
                  <a:lnTo>
                    <a:pt x="214" y="245"/>
                  </a:lnTo>
                  <a:lnTo>
                    <a:pt x="208" y="248"/>
                  </a:lnTo>
                  <a:lnTo>
                    <a:pt x="208" y="254"/>
                  </a:lnTo>
                  <a:lnTo>
                    <a:pt x="202" y="260"/>
                  </a:lnTo>
                  <a:lnTo>
                    <a:pt x="199" y="248"/>
                  </a:lnTo>
                  <a:lnTo>
                    <a:pt x="193" y="245"/>
                  </a:lnTo>
                  <a:lnTo>
                    <a:pt x="187" y="254"/>
                  </a:lnTo>
                  <a:lnTo>
                    <a:pt x="184" y="248"/>
                  </a:lnTo>
                  <a:lnTo>
                    <a:pt x="177" y="245"/>
                  </a:lnTo>
                  <a:lnTo>
                    <a:pt x="168" y="245"/>
                  </a:lnTo>
                  <a:lnTo>
                    <a:pt x="162" y="248"/>
                  </a:lnTo>
                  <a:lnTo>
                    <a:pt x="147" y="248"/>
                  </a:lnTo>
                  <a:lnTo>
                    <a:pt x="144" y="245"/>
                  </a:lnTo>
                  <a:lnTo>
                    <a:pt x="138" y="245"/>
                  </a:lnTo>
                  <a:lnTo>
                    <a:pt x="119" y="238"/>
                  </a:lnTo>
                  <a:lnTo>
                    <a:pt x="107" y="232"/>
                  </a:lnTo>
                  <a:lnTo>
                    <a:pt x="92" y="229"/>
                  </a:lnTo>
                  <a:lnTo>
                    <a:pt x="80" y="229"/>
                  </a:lnTo>
                  <a:lnTo>
                    <a:pt x="64" y="232"/>
                  </a:lnTo>
                  <a:lnTo>
                    <a:pt x="55" y="232"/>
                  </a:lnTo>
                  <a:lnTo>
                    <a:pt x="43" y="232"/>
                  </a:lnTo>
                  <a:lnTo>
                    <a:pt x="34" y="238"/>
                  </a:lnTo>
                  <a:lnTo>
                    <a:pt x="34" y="245"/>
                  </a:lnTo>
                  <a:lnTo>
                    <a:pt x="28" y="248"/>
                  </a:lnTo>
                  <a:lnTo>
                    <a:pt x="25" y="254"/>
                  </a:lnTo>
                  <a:lnTo>
                    <a:pt x="19" y="248"/>
                  </a:lnTo>
                  <a:lnTo>
                    <a:pt x="12" y="248"/>
                  </a:lnTo>
                  <a:lnTo>
                    <a:pt x="9" y="260"/>
                  </a:lnTo>
                  <a:lnTo>
                    <a:pt x="9" y="25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6">
              <a:extLst>
                <a:ext uri="{FF2B5EF4-FFF2-40B4-BE49-F238E27FC236}">
                  <a16:creationId xmlns:a16="http://schemas.microsoft.com/office/drawing/2014/main" id="{16783F10-28A9-487A-8FDD-D063DF9F15E3}"/>
                </a:ext>
              </a:extLst>
            </p:cNvPr>
            <p:cNvSpPr>
              <a:spLocks/>
            </p:cNvSpPr>
            <p:nvPr/>
          </p:nvSpPr>
          <p:spPr bwMode="auto">
            <a:xfrm>
              <a:off x="7893050" y="3615993"/>
              <a:ext cx="509588" cy="412750"/>
            </a:xfrm>
            <a:custGeom>
              <a:avLst/>
              <a:gdLst>
                <a:gd name="T0" fmla="*/ 9 w 321"/>
                <a:gd name="T1" fmla="*/ 238 h 260"/>
                <a:gd name="T2" fmla="*/ 3 w 321"/>
                <a:gd name="T3" fmla="*/ 229 h 260"/>
                <a:gd name="T4" fmla="*/ 9 w 321"/>
                <a:gd name="T5" fmla="*/ 214 h 260"/>
                <a:gd name="T6" fmla="*/ 25 w 321"/>
                <a:gd name="T7" fmla="*/ 193 h 260"/>
                <a:gd name="T8" fmla="*/ 25 w 321"/>
                <a:gd name="T9" fmla="*/ 174 h 260"/>
                <a:gd name="T10" fmla="*/ 9 w 321"/>
                <a:gd name="T11" fmla="*/ 159 h 260"/>
                <a:gd name="T12" fmla="*/ 3 w 321"/>
                <a:gd name="T13" fmla="*/ 125 h 260"/>
                <a:gd name="T14" fmla="*/ 16 w 321"/>
                <a:gd name="T15" fmla="*/ 128 h 260"/>
                <a:gd name="T16" fmla="*/ 34 w 321"/>
                <a:gd name="T17" fmla="*/ 116 h 260"/>
                <a:gd name="T18" fmla="*/ 43 w 321"/>
                <a:gd name="T19" fmla="*/ 116 h 260"/>
                <a:gd name="T20" fmla="*/ 58 w 321"/>
                <a:gd name="T21" fmla="*/ 110 h 260"/>
                <a:gd name="T22" fmla="*/ 67 w 321"/>
                <a:gd name="T23" fmla="*/ 95 h 260"/>
                <a:gd name="T24" fmla="*/ 89 w 321"/>
                <a:gd name="T25" fmla="*/ 70 h 260"/>
                <a:gd name="T26" fmla="*/ 113 w 321"/>
                <a:gd name="T27" fmla="*/ 55 h 260"/>
                <a:gd name="T28" fmla="*/ 110 w 321"/>
                <a:gd name="T29" fmla="*/ 31 h 260"/>
                <a:gd name="T30" fmla="*/ 125 w 321"/>
                <a:gd name="T31" fmla="*/ 31 h 260"/>
                <a:gd name="T32" fmla="*/ 135 w 321"/>
                <a:gd name="T33" fmla="*/ 15 h 260"/>
                <a:gd name="T34" fmla="*/ 147 w 321"/>
                <a:gd name="T35" fmla="*/ 0 h 260"/>
                <a:gd name="T36" fmla="*/ 159 w 321"/>
                <a:gd name="T37" fmla="*/ 6 h 260"/>
                <a:gd name="T38" fmla="*/ 190 w 321"/>
                <a:gd name="T39" fmla="*/ 6 h 260"/>
                <a:gd name="T40" fmla="*/ 199 w 321"/>
                <a:gd name="T41" fmla="*/ 15 h 260"/>
                <a:gd name="T42" fmla="*/ 214 w 321"/>
                <a:gd name="T43" fmla="*/ 6 h 260"/>
                <a:gd name="T44" fmla="*/ 239 w 321"/>
                <a:gd name="T45" fmla="*/ 21 h 260"/>
                <a:gd name="T46" fmla="*/ 232 w 321"/>
                <a:gd name="T47" fmla="*/ 37 h 260"/>
                <a:gd name="T48" fmla="*/ 239 w 321"/>
                <a:gd name="T49" fmla="*/ 70 h 260"/>
                <a:gd name="T50" fmla="*/ 254 w 321"/>
                <a:gd name="T51" fmla="*/ 80 h 260"/>
                <a:gd name="T52" fmla="*/ 284 w 321"/>
                <a:gd name="T53" fmla="*/ 89 h 260"/>
                <a:gd name="T54" fmla="*/ 293 w 321"/>
                <a:gd name="T55" fmla="*/ 104 h 260"/>
                <a:gd name="T56" fmla="*/ 309 w 321"/>
                <a:gd name="T57" fmla="*/ 116 h 260"/>
                <a:gd name="T58" fmla="*/ 318 w 321"/>
                <a:gd name="T59" fmla="*/ 128 h 260"/>
                <a:gd name="T60" fmla="*/ 297 w 321"/>
                <a:gd name="T61" fmla="*/ 144 h 260"/>
                <a:gd name="T62" fmla="*/ 278 w 321"/>
                <a:gd name="T63" fmla="*/ 144 h 260"/>
                <a:gd name="T64" fmla="*/ 278 w 321"/>
                <a:gd name="T65" fmla="*/ 165 h 260"/>
                <a:gd name="T66" fmla="*/ 287 w 321"/>
                <a:gd name="T67" fmla="*/ 190 h 260"/>
                <a:gd name="T68" fmla="*/ 303 w 321"/>
                <a:gd name="T69" fmla="*/ 193 h 260"/>
                <a:gd name="T70" fmla="*/ 287 w 321"/>
                <a:gd name="T71" fmla="*/ 205 h 260"/>
                <a:gd name="T72" fmla="*/ 266 w 321"/>
                <a:gd name="T73" fmla="*/ 205 h 260"/>
                <a:gd name="T74" fmla="*/ 257 w 321"/>
                <a:gd name="T75" fmla="*/ 217 h 260"/>
                <a:gd name="T76" fmla="*/ 257 w 321"/>
                <a:gd name="T77" fmla="*/ 245 h 260"/>
                <a:gd name="T78" fmla="*/ 242 w 321"/>
                <a:gd name="T79" fmla="*/ 245 h 260"/>
                <a:gd name="T80" fmla="*/ 217 w 321"/>
                <a:gd name="T81" fmla="*/ 245 h 260"/>
                <a:gd name="T82" fmla="*/ 208 w 321"/>
                <a:gd name="T83" fmla="*/ 254 h 260"/>
                <a:gd name="T84" fmla="*/ 193 w 321"/>
                <a:gd name="T85" fmla="*/ 245 h 260"/>
                <a:gd name="T86" fmla="*/ 177 w 321"/>
                <a:gd name="T87" fmla="*/ 245 h 260"/>
                <a:gd name="T88" fmla="*/ 147 w 321"/>
                <a:gd name="T89" fmla="*/ 248 h 260"/>
                <a:gd name="T90" fmla="*/ 119 w 321"/>
                <a:gd name="T91" fmla="*/ 238 h 260"/>
                <a:gd name="T92" fmla="*/ 80 w 321"/>
                <a:gd name="T93" fmla="*/ 229 h 260"/>
                <a:gd name="T94" fmla="*/ 43 w 321"/>
                <a:gd name="T95" fmla="*/ 232 h 260"/>
                <a:gd name="T96" fmla="*/ 28 w 321"/>
                <a:gd name="T97" fmla="*/ 248 h 260"/>
                <a:gd name="T98" fmla="*/ 12 w 321"/>
                <a:gd name="T99" fmla="*/ 24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1" h="260">
                  <a:moveTo>
                    <a:pt x="9" y="254"/>
                  </a:moveTo>
                  <a:lnTo>
                    <a:pt x="9" y="245"/>
                  </a:lnTo>
                  <a:lnTo>
                    <a:pt x="9" y="238"/>
                  </a:lnTo>
                  <a:lnTo>
                    <a:pt x="9" y="232"/>
                  </a:lnTo>
                  <a:lnTo>
                    <a:pt x="12" y="229"/>
                  </a:lnTo>
                  <a:lnTo>
                    <a:pt x="3" y="229"/>
                  </a:lnTo>
                  <a:lnTo>
                    <a:pt x="0" y="223"/>
                  </a:lnTo>
                  <a:lnTo>
                    <a:pt x="3" y="217"/>
                  </a:lnTo>
                  <a:lnTo>
                    <a:pt x="9" y="214"/>
                  </a:lnTo>
                  <a:lnTo>
                    <a:pt x="12" y="208"/>
                  </a:lnTo>
                  <a:lnTo>
                    <a:pt x="25" y="205"/>
                  </a:lnTo>
                  <a:lnTo>
                    <a:pt x="25" y="193"/>
                  </a:lnTo>
                  <a:lnTo>
                    <a:pt x="19" y="183"/>
                  </a:lnTo>
                  <a:lnTo>
                    <a:pt x="25" y="180"/>
                  </a:lnTo>
                  <a:lnTo>
                    <a:pt x="25" y="174"/>
                  </a:lnTo>
                  <a:lnTo>
                    <a:pt x="19" y="168"/>
                  </a:lnTo>
                  <a:lnTo>
                    <a:pt x="12" y="165"/>
                  </a:lnTo>
                  <a:lnTo>
                    <a:pt x="9" y="159"/>
                  </a:lnTo>
                  <a:lnTo>
                    <a:pt x="9" y="150"/>
                  </a:lnTo>
                  <a:lnTo>
                    <a:pt x="3" y="141"/>
                  </a:lnTo>
                  <a:lnTo>
                    <a:pt x="3" y="125"/>
                  </a:lnTo>
                  <a:lnTo>
                    <a:pt x="3" y="125"/>
                  </a:lnTo>
                  <a:lnTo>
                    <a:pt x="16" y="125"/>
                  </a:lnTo>
                  <a:lnTo>
                    <a:pt x="16" y="128"/>
                  </a:lnTo>
                  <a:lnTo>
                    <a:pt x="25" y="128"/>
                  </a:lnTo>
                  <a:lnTo>
                    <a:pt x="31" y="125"/>
                  </a:lnTo>
                  <a:lnTo>
                    <a:pt x="34" y="116"/>
                  </a:lnTo>
                  <a:lnTo>
                    <a:pt x="31" y="116"/>
                  </a:lnTo>
                  <a:lnTo>
                    <a:pt x="40" y="116"/>
                  </a:lnTo>
                  <a:lnTo>
                    <a:pt x="43" y="116"/>
                  </a:lnTo>
                  <a:lnTo>
                    <a:pt x="55" y="110"/>
                  </a:lnTo>
                  <a:lnTo>
                    <a:pt x="58" y="116"/>
                  </a:lnTo>
                  <a:lnTo>
                    <a:pt x="58" y="110"/>
                  </a:lnTo>
                  <a:lnTo>
                    <a:pt x="64" y="110"/>
                  </a:lnTo>
                  <a:lnTo>
                    <a:pt x="67" y="101"/>
                  </a:lnTo>
                  <a:lnTo>
                    <a:pt x="67" y="95"/>
                  </a:lnTo>
                  <a:lnTo>
                    <a:pt x="67" y="80"/>
                  </a:lnTo>
                  <a:lnTo>
                    <a:pt x="67" y="76"/>
                  </a:lnTo>
                  <a:lnTo>
                    <a:pt x="89" y="70"/>
                  </a:lnTo>
                  <a:lnTo>
                    <a:pt x="89" y="64"/>
                  </a:lnTo>
                  <a:lnTo>
                    <a:pt x="104" y="64"/>
                  </a:lnTo>
                  <a:lnTo>
                    <a:pt x="113" y="55"/>
                  </a:lnTo>
                  <a:lnTo>
                    <a:pt x="95" y="49"/>
                  </a:lnTo>
                  <a:lnTo>
                    <a:pt x="104" y="31"/>
                  </a:lnTo>
                  <a:lnTo>
                    <a:pt x="110" y="31"/>
                  </a:lnTo>
                  <a:lnTo>
                    <a:pt x="113" y="31"/>
                  </a:lnTo>
                  <a:lnTo>
                    <a:pt x="119" y="24"/>
                  </a:lnTo>
                  <a:lnTo>
                    <a:pt x="125" y="31"/>
                  </a:lnTo>
                  <a:lnTo>
                    <a:pt x="135" y="24"/>
                  </a:lnTo>
                  <a:lnTo>
                    <a:pt x="138" y="21"/>
                  </a:lnTo>
                  <a:lnTo>
                    <a:pt x="135" y="15"/>
                  </a:lnTo>
                  <a:lnTo>
                    <a:pt x="129" y="9"/>
                  </a:lnTo>
                  <a:lnTo>
                    <a:pt x="138" y="6"/>
                  </a:lnTo>
                  <a:lnTo>
                    <a:pt x="147" y="0"/>
                  </a:lnTo>
                  <a:lnTo>
                    <a:pt x="153" y="0"/>
                  </a:lnTo>
                  <a:lnTo>
                    <a:pt x="159" y="0"/>
                  </a:lnTo>
                  <a:lnTo>
                    <a:pt x="159" y="6"/>
                  </a:lnTo>
                  <a:lnTo>
                    <a:pt x="168" y="6"/>
                  </a:lnTo>
                  <a:lnTo>
                    <a:pt x="177" y="6"/>
                  </a:lnTo>
                  <a:lnTo>
                    <a:pt x="190" y="6"/>
                  </a:lnTo>
                  <a:lnTo>
                    <a:pt x="193" y="9"/>
                  </a:lnTo>
                  <a:lnTo>
                    <a:pt x="193" y="15"/>
                  </a:lnTo>
                  <a:lnTo>
                    <a:pt x="199" y="15"/>
                  </a:lnTo>
                  <a:lnTo>
                    <a:pt x="208" y="9"/>
                  </a:lnTo>
                  <a:lnTo>
                    <a:pt x="208" y="6"/>
                  </a:lnTo>
                  <a:lnTo>
                    <a:pt x="214" y="6"/>
                  </a:lnTo>
                  <a:lnTo>
                    <a:pt x="223" y="9"/>
                  </a:lnTo>
                  <a:lnTo>
                    <a:pt x="229" y="21"/>
                  </a:lnTo>
                  <a:lnTo>
                    <a:pt x="239" y="21"/>
                  </a:lnTo>
                  <a:lnTo>
                    <a:pt x="239" y="24"/>
                  </a:lnTo>
                  <a:lnTo>
                    <a:pt x="232" y="31"/>
                  </a:lnTo>
                  <a:lnTo>
                    <a:pt x="232" y="37"/>
                  </a:lnTo>
                  <a:lnTo>
                    <a:pt x="242" y="49"/>
                  </a:lnTo>
                  <a:lnTo>
                    <a:pt x="248" y="64"/>
                  </a:lnTo>
                  <a:lnTo>
                    <a:pt x="239" y="70"/>
                  </a:lnTo>
                  <a:lnTo>
                    <a:pt x="254" y="70"/>
                  </a:lnTo>
                  <a:lnTo>
                    <a:pt x="254" y="76"/>
                  </a:lnTo>
                  <a:lnTo>
                    <a:pt x="254" y="80"/>
                  </a:lnTo>
                  <a:lnTo>
                    <a:pt x="269" y="86"/>
                  </a:lnTo>
                  <a:lnTo>
                    <a:pt x="272" y="86"/>
                  </a:lnTo>
                  <a:lnTo>
                    <a:pt x="284" y="89"/>
                  </a:lnTo>
                  <a:lnTo>
                    <a:pt x="284" y="101"/>
                  </a:lnTo>
                  <a:lnTo>
                    <a:pt x="284" y="104"/>
                  </a:lnTo>
                  <a:lnTo>
                    <a:pt x="293" y="104"/>
                  </a:lnTo>
                  <a:lnTo>
                    <a:pt x="297" y="104"/>
                  </a:lnTo>
                  <a:lnTo>
                    <a:pt x="309" y="104"/>
                  </a:lnTo>
                  <a:lnTo>
                    <a:pt x="309" y="116"/>
                  </a:lnTo>
                  <a:lnTo>
                    <a:pt x="318" y="116"/>
                  </a:lnTo>
                  <a:lnTo>
                    <a:pt x="321" y="125"/>
                  </a:lnTo>
                  <a:lnTo>
                    <a:pt x="318" y="128"/>
                  </a:lnTo>
                  <a:lnTo>
                    <a:pt x="312" y="135"/>
                  </a:lnTo>
                  <a:lnTo>
                    <a:pt x="309" y="141"/>
                  </a:lnTo>
                  <a:lnTo>
                    <a:pt x="297" y="144"/>
                  </a:lnTo>
                  <a:lnTo>
                    <a:pt x="293" y="150"/>
                  </a:lnTo>
                  <a:lnTo>
                    <a:pt x="284" y="144"/>
                  </a:lnTo>
                  <a:lnTo>
                    <a:pt x="278" y="144"/>
                  </a:lnTo>
                  <a:lnTo>
                    <a:pt x="278" y="150"/>
                  </a:lnTo>
                  <a:lnTo>
                    <a:pt x="278" y="159"/>
                  </a:lnTo>
                  <a:lnTo>
                    <a:pt x="278" y="165"/>
                  </a:lnTo>
                  <a:lnTo>
                    <a:pt x="284" y="174"/>
                  </a:lnTo>
                  <a:lnTo>
                    <a:pt x="287" y="183"/>
                  </a:lnTo>
                  <a:lnTo>
                    <a:pt x="287" y="190"/>
                  </a:lnTo>
                  <a:lnTo>
                    <a:pt x="293" y="193"/>
                  </a:lnTo>
                  <a:lnTo>
                    <a:pt x="303" y="199"/>
                  </a:lnTo>
                  <a:lnTo>
                    <a:pt x="303" y="193"/>
                  </a:lnTo>
                  <a:lnTo>
                    <a:pt x="303" y="205"/>
                  </a:lnTo>
                  <a:lnTo>
                    <a:pt x="290" y="205"/>
                  </a:lnTo>
                  <a:lnTo>
                    <a:pt x="287" y="205"/>
                  </a:lnTo>
                  <a:lnTo>
                    <a:pt x="281" y="205"/>
                  </a:lnTo>
                  <a:lnTo>
                    <a:pt x="278" y="205"/>
                  </a:lnTo>
                  <a:lnTo>
                    <a:pt x="266" y="205"/>
                  </a:lnTo>
                  <a:lnTo>
                    <a:pt x="263" y="205"/>
                  </a:lnTo>
                  <a:lnTo>
                    <a:pt x="257" y="208"/>
                  </a:lnTo>
                  <a:lnTo>
                    <a:pt x="257" y="217"/>
                  </a:lnTo>
                  <a:lnTo>
                    <a:pt x="254" y="229"/>
                  </a:lnTo>
                  <a:lnTo>
                    <a:pt x="257" y="238"/>
                  </a:lnTo>
                  <a:lnTo>
                    <a:pt x="257" y="245"/>
                  </a:lnTo>
                  <a:lnTo>
                    <a:pt x="257" y="254"/>
                  </a:lnTo>
                  <a:lnTo>
                    <a:pt x="254" y="254"/>
                  </a:lnTo>
                  <a:lnTo>
                    <a:pt x="242" y="245"/>
                  </a:lnTo>
                  <a:lnTo>
                    <a:pt x="239" y="245"/>
                  </a:lnTo>
                  <a:lnTo>
                    <a:pt x="232" y="248"/>
                  </a:lnTo>
                  <a:lnTo>
                    <a:pt x="217" y="245"/>
                  </a:lnTo>
                  <a:lnTo>
                    <a:pt x="214" y="245"/>
                  </a:lnTo>
                  <a:lnTo>
                    <a:pt x="208" y="248"/>
                  </a:lnTo>
                  <a:lnTo>
                    <a:pt x="208" y="254"/>
                  </a:lnTo>
                  <a:lnTo>
                    <a:pt x="202" y="260"/>
                  </a:lnTo>
                  <a:lnTo>
                    <a:pt x="199" y="248"/>
                  </a:lnTo>
                  <a:lnTo>
                    <a:pt x="193" y="245"/>
                  </a:lnTo>
                  <a:lnTo>
                    <a:pt x="187" y="254"/>
                  </a:lnTo>
                  <a:lnTo>
                    <a:pt x="184" y="248"/>
                  </a:lnTo>
                  <a:lnTo>
                    <a:pt x="177" y="245"/>
                  </a:lnTo>
                  <a:lnTo>
                    <a:pt x="168" y="245"/>
                  </a:lnTo>
                  <a:lnTo>
                    <a:pt x="162" y="248"/>
                  </a:lnTo>
                  <a:lnTo>
                    <a:pt x="147" y="248"/>
                  </a:lnTo>
                  <a:lnTo>
                    <a:pt x="144" y="245"/>
                  </a:lnTo>
                  <a:lnTo>
                    <a:pt x="138" y="245"/>
                  </a:lnTo>
                  <a:lnTo>
                    <a:pt x="119" y="238"/>
                  </a:lnTo>
                  <a:lnTo>
                    <a:pt x="107" y="232"/>
                  </a:lnTo>
                  <a:lnTo>
                    <a:pt x="92" y="229"/>
                  </a:lnTo>
                  <a:lnTo>
                    <a:pt x="80" y="229"/>
                  </a:lnTo>
                  <a:lnTo>
                    <a:pt x="64" y="232"/>
                  </a:lnTo>
                  <a:lnTo>
                    <a:pt x="55" y="232"/>
                  </a:lnTo>
                  <a:lnTo>
                    <a:pt x="43" y="232"/>
                  </a:lnTo>
                  <a:lnTo>
                    <a:pt x="34" y="238"/>
                  </a:lnTo>
                  <a:lnTo>
                    <a:pt x="34" y="245"/>
                  </a:lnTo>
                  <a:lnTo>
                    <a:pt x="28" y="248"/>
                  </a:lnTo>
                  <a:lnTo>
                    <a:pt x="25" y="254"/>
                  </a:lnTo>
                  <a:lnTo>
                    <a:pt x="19" y="248"/>
                  </a:lnTo>
                  <a:lnTo>
                    <a:pt x="12" y="248"/>
                  </a:lnTo>
                  <a:lnTo>
                    <a:pt x="9" y="260"/>
                  </a:lnTo>
                  <a:lnTo>
                    <a:pt x="9" y="25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7">
              <a:extLst>
                <a:ext uri="{FF2B5EF4-FFF2-40B4-BE49-F238E27FC236}">
                  <a16:creationId xmlns:a16="http://schemas.microsoft.com/office/drawing/2014/main" id="{4099B09C-4265-4E01-B98C-33498C7A9D04}"/>
                </a:ext>
              </a:extLst>
            </p:cNvPr>
            <p:cNvSpPr>
              <a:spLocks/>
            </p:cNvSpPr>
            <p:nvPr/>
          </p:nvSpPr>
          <p:spPr bwMode="auto">
            <a:xfrm>
              <a:off x="7820025" y="3906505"/>
              <a:ext cx="1057275" cy="539750"/>
            </a:xfrm>
            <a:custGeom>
              <a:avLst/>
              <a:gdLst>
                <a:gd name="T0" fmla="*/ 336 w 666"/>
                <a:gd name="T1" fmla="*/ 340 h 340"/>
                <a:gd name="T2" fmla="*/ 364 w 666"/>
                <a:gd name="T3" fmla="*/ 315 h 340"/>
                <a:gd name="T4" fmla="*/ 382 w 666"/>
                <a:gd name="T5" fmla="*/ 300 h 340"/>
                <a:gd name="T6" fmla="*/ 391 w 666"/>
                <a:gd name="T7" fmla="*/ 303 h 340"/>
                <a:gd name="T8" fmla="*/ 388 w 666"/>
                <a:gd name="T9" fmla="*/ 328 h 340"/>
                <a:gd name="T10" fmla="*/ 437 w 666"/>
                <a:gd name="T11" fmla="*/ 324 h 340"/>
                <a:gd name="T12" fmla="*/ 459 w 666"/>
                <a:gd name="T13" fmla="*/ 315 h 340"/>
                <a:gd name="T14" fmla="*/ 492 w 666"/>
                <a:gd name="T15" fmla="*/ 315 h 340"/>
                <a:gd name="T16" fmla="*/ 508 w 666"/>
                <a:gd name="T17" fmla="*/ 300 h 340"/>
                <a:gd name="T18" fmla="*/ 547 w 666"/>
                <a:gd name="T19" fmla="*/ 285 h 340"/>
                <a:gd name="T20" fmla="*/ 578 w 666"/>
                <a:gd name="T21" fmla="*/ 273 h 340"/>
                <a:gd name="T22" fmla="*/ 596 w 666"/>
                <a:gd name="T23" fmla="*/ 248 h 340"/>
                <a:gd name="T24" fmla="*/ 611 w 666"/>
                <a:gd name="T25" fmla="*/ 239 h 340"/>
                <a:gd name="T26" fmla="*/ 651 w 666"/>
                <a:gd name="T27" fmla="*/ 190 h 340"/>
                <a:gd name="T28" fmla="*/ 651 w 666"/>
                <a:gd name="T29" fmla="*/ 144 h 340"/>
                <a:gd name="T30" fmla="*/ 651 w 666"/>
                <a:gd name="T31" fmla="*/ 126 h 340"/>
                <a:gd name="T32" fmla="*/ 666 w 666"/>
                <a:gd name="T33" fmla="*/ 89 h 340"/>
                <a:gd name="T34" fmla="*/ 627 w 666"/>
                <a:gd name="T35" fmla="*/ 89 h 340"/>
                <a:gd name="T36" fmla="*/ 608 w 666"/>
                <a:gd name="T37" fmla="*/ 86 h 340"/>
                <a:gd name="T38" fmla="*/ 581 w 666"/>
                <a:gd name="T39" fmla="*/ 86 h 340"/>
                <a:gd name="T40" fmla="*/ 547 w 666"/>
                <a:gd name="T41" fmla="*/ 77 h 340"/>
                <a:gd name="T42" fmla="*/ 517 w 666"/>
                <a:gd name="T43" fmla="*/ 86 h 340"/>
                <a:gd name="T44" fmla="*/ 489 w 666"/>
                <a:gd name="T45" fmla="*/ 80 h 340"/>
                <a:gd name="T46" fmla="*/ 468 w 666"/>
                <a:gd name="T47" fmla="*/ 55 h 340"/>
                <a:gd name="T48" fmla="*/ 437 w 666"/>
                <a:gd name="T49" fmla="*/ 46 h 340"/>
                <a:gd name="T50" fmla="*/ 425 w 666"/>
                <a:gd name="T51" fmla="*/ 16 h 340"/>
                <a:gd name="T52" fmla="*/ 388 w 666"/>
                <a:gd name="T53" fmla="*/ 0 h 340"/>
                <a:gd name="T54" fmla="*/ 358 w 666"/>
                <a:gd name="T55" fmla="*/ 7 h 340"/>
                <a:gd name="T56" fmla="*/ 339 w 666"/>
                <a:gd name="T57" fmla="*/ 22 h 340"/>
                <a:gd name="T58" fmla="*/ 309 w 666"/>
                <a:gd name="T59" fmla="*/ 19 h 340"/>
                <a:gd name="T60" fmla="*/ 300 w 666"/>
                <a:gd name="T61" fmla="*/ 62 h 340"/>
                <a:gd name="T62" fmla="*/ 278 w 666"/>
                <a:gd name="T63" fmla="*/ 65 h 340"/>
                <a:gd name="T64" fmla="*/ 251 w 666"/>
                <a:gd name="T65" fmla="*/ 77 h 340"/>
                <a:gd name="T66" fmla="*/ 223 w 666"/>
                <a:gd name="T67" fmla="*/ 62 h 340"/>
                <a:gd name="T68" fmla="*/ 184 w 666"/>
                <a:gd name="T69" fmla="*/ 62 h 340"/>
                <a:gd name="T70" fmla="*/ 110 w 666"/>
                <a:gd name="T71" fmla="*/ 49 h 340"/>
                <a:gd name="T72" fmla="*/ 74 w 666"/>
                <a:gd name="T73" fmla="*/ 65 h 340"/>
                <a:gd name="T74" fmla="*/ 58 w 666"/>
                <a:gd name="T75" fmla="*/ 77 h 340"/>
                <a:gd name="T76" fmla="*/ 71 w 666"/>
                <a:gd name="T77" fmla="*/ 104 h 340"/>
                <a:gd name="T78" fmla="*/ 71 w 666"/>
                <a:gd name="T79" fmla="*/ 135 h 340"/>
                <a:gd name="T80" fmla="*/ 31 w 666"/>
                <a:gd name="T81" fmla="*/ 166 h 340"/>
                <a:gd name="T82" fmla="*/ 19 w 666"/>
                <a:gd name="T83" fmla="*/ 205 h 340"/>
                <a:gd name="T84" fmla="*/ 10 w 666"/>
                <a:gd name="T85" fmla="*/ 254 h 340"/>
                <a:gd name="T86" fmla="*/ 71 w 666"/>
                <a:gd name="T87" fmla="*/ 269 h 340"/>
                <a:gd name="T88" fmla="*/ 113 w 666"/>
                <a:gd name="T89" fmla="*/ 263 h 340"/>
                <a:gd name="T90" fmla="*/ 153 w 666"/>
                <a:gd name="T91" fmla="*/ 245 h 340"/>
                <a:gd name="T92" fmla="*/ 181 w 666"/>
                <a:gd name="T93" fmla="*/ 245 h 340"/>
                <a:gd name="T94" fmla="*/ 217 w 666"/>
                <a:gd name="T95" fmla="*/ 233 h 340"/>
                <a:gd name="T96" fmla="*/ 248 w 666"/>
                <a:gd name="T97" fmla="*/ 239 h 340"/>
                <a:gd name="T98" fmla="*/ 275 w 666"/>
                <a:gd name="T99" fmla="*/ 254 h 340"/>
                <a:gd name="T100" fmla="*/ 278 w 666"/>
                <a:gd name="T101" fmla="*/ 285 h 340"/>
                <a:gd name="T102" fmla="*/ 300 w 666"/>
                <a:gd name="T103" fmla="*/ 303 h 340"/>
                <a:gd name="T104" fmla="*/ 312 w 666"/>
                <a:gd name="T105" fmla="*/ 32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6" h="340">
                  <a:moveTo>
                    <a:pt x="318" y="334"/>
                  </a:moveTo>
                  <a:lnTo>
                    <a:pt x="324" y="328"/>
                  </a:lnTo>
                  <a:lnTo>
                    <a:pt x="327" y="334"/>
                  </a:lnTo>
                  <a:lnTo>
                    <a:pt x="333" y="340"/>
                  </a:lnTo>
                  <a:lnTo>
                    <a:pt x="336" y="340"/>
                  </a:lnTo>
                  <a:lnTo>
                    <a:pt x="336" y="324"/>
                  </a:lnTo>
                  <a:lnTo>
                    <a:pt x="343" y="315"/>
                  </a:lnTo>
                  <a:lnTo>
                    <a:pt x="349" y="315"/>
                  </a:lnTo>
                  <a:lnTo>
                    <a:pt x="352" y="318"/>
                  </a:lnTo>
                  <a:lnTo>
                    <a:pt x="364" y="315"/>
                  </a:lnTo>
                  <a:lnTo>
                    <a:pt x="373" y="303"/>
                  </a:lnTo>
                  <a:lnTo>
                    <a:pt x="379" y="303"/>
                  </a:lnTo>
                  <a:lnTo>
                    <a:pt x="379" y="309"/>
                  </a:lnTo>
                  <a:lnTo>
                    <a:pt x="382" y="309"/>
                  </a:lnTo>
                  <a:lnTo>
                    <a:pt x="382" y="300"/>
                  </a:lnTo>
                  <a:lnTo>
                    <a:pt x="382" y="294"/>
                  </a:lnTo>
                  <a:lnTo>
                    <a:pt x="382" y="285"/>
                  </a:lnTo>
                  <a:lnTo>
                    <a:pt x="388" y="294"/>
                  </a:lnTo>
                  <a:lnTo>
                    <a:pt x="391" y="300"/>
                  </a:lnTo>
                  <a:lnTo>
                    <a:pt x="391" y="303"/>
                  </a:lnTo>
                  <a:lnTo>
                    <a:pt x="398" y="315"/>
                  </a:lnTo>
                  <a:lnTo>
                    <a:pt x="388" y="315"/>
                  </a:lnTo>
                  <a:lnTo>
                    <a:pt x="388" y="318"/>
                  </a:lnTo>
                  <a:lnTo>
                    <a:pt x="388" y="324"/>
                  </a:lnTo>
                  <a:lnTo>
                    <a:pt x="388" y="328"/>
                  </a:lnTo>
                  <a:lnTo>
                    <a:pt x="398" y="334"/>
                  </a:lnTo>
                  <a:lnTo>
                    <a:pt x="407" y="340"/>
                  </a:lnTo>
                  <a:lnTo>
                    <a:pt x="422" y="328"/>
                  </a:lnTo>
                  <a:lnTo>
                    <a:pt x="431" y="324"/>
                  </a:lnTo>
                  <a:lnTo>
                    <a:pt x="437" y="324"/>
                  </a:lnTo>
                  <a:lnTo>
                    <a:pt x="443" y="318"/>
                  </a:lnTo>
                  <a:lnTo>
                    <a:pt x="446" y="334"/>
                  </a:lnTo>
                  <a:lnTo>
                    <a:pt x="453" y="328"/>
                  </a:lnTo>
                  <a:lnTo>
                    <a:pt x="459" y="318"/>
                  </a:lnTo>
                  <a:lnTo>
                    <a:pt x="459" y="315"/>
                  </a:lnTo>
                  <a:lnTo>
                    <a:pt x="462" y="315"/>
                  </a:lnTo>
                  <a:lnTo>
                    <a:pt x="468" y="318"/>
                  </a:lnTo>
                  <a:lnTo>
                    <a:pt x="474" y="315"/>
                  </a:lnTo>
                  <a:lnTo>
                    <a:pt x="477" y="315"/>
                  </a:lnTo>
                  <a:lnTo>
                    <a:pt x="492" y="315"/>
                  </a:lnTo>
                  <a:lnTo>
                    <a:pt x="492" y="318"/>
                  </a:lnTo>
                  <a:lnTo>
                    <a:pt x="498" y="318"/>
                  </a:lnTo>
                  <a:lnTo>
                    <a:pt x="498" y="315"/>
                  </a:lnTo>
                  <a:lnTo>
                    <a:pt x="501" y="315"/>
                  </a:lnTo>
                  <a:lnTo>
                    <a:pt x="508" y="300"/>
                  </a:lnTo>
                  <a:lnTo>
                    <a:pt x="517" y="294"/>
                  </a:lnTo>
                  <a:lnTo>
                    <a:pt x="517" y="303"/>
                  </a:lnTo>
                  <a:lnTo>
                    <a:pt x="523" y="303"/>
                  </a:lnTo>
                  <a:lnTo>
                    <a:pt x="538" y="288"/>
                  </a:lnTo>
                  <a:lnTo>
                    <a:pt x="547" y="285"/>
                  </a:lnTo>
                  <a:lnTo>
                    <a:pt x="550" y="279"/>
                  </a:lnTo>
                  <a:lnTo>
                    <a:pt x="556" y="273"/>
                  </a:lnTo>
                  <a:lnTo>
                    <a:pt x="562" y="273"/>
                  </a:lnTo>
                  <a:lnTo>
                    <a:pt x="572" y="279"/>
                  </a:lnTo>
                  <a:lnTo>
                    <a:pt x="578" y="273"/>
                  </a:lnTo>
                  <a:lnTo>
                    <a:pt x="572" y="269"/>
                  </a:lnTo>
                  <a:lnTo>
                    <a:pt x="581" y="263"/>
                  </a:lnTo>
                  <a:lnTo>
                    <a:pt x="587" y="254"/>
                  </a:lnTo>
                  <a:lnTo>
                    <a:pt x="593" y="248"/>
                  </a:lnTo>
                  <a:lnTo>
                    <a:pt x="596" y="248"/>
                  </a:lnTo>
                  <a:lnTo>
                    <a:pt x="602" y="245"/>
                  </a:lnTo>
                  <a:lnTo>
                    <a:pt x="602" y="239"/>
                  </a:lnTo>
                  <a:lnTo>
                    <a:pt x="605" y="245"/>
                  </a:lnTo>
                  <a:lnTo>
                    <a:pt x="611" y="245"/>
                  </a:lnTo>
                  <a:lnTo>
                    <a:pt x="611" y="239"/>
                  </a:lnTo>
                  <a:lnTo>
                    <a:pt x="611" y="214"/>
                  </a:lnTo>
                  <a:lnTo>
                    <a:pt x="627" y="208"/>
                  </a:lnTo>
                  <a:lnTo>
                    <a:pt x="633" y="193"/>
                  </a:lnTo>
                  <a:lnTo>
                    <a:pt x="636" y="190"/>
                  </a:lnTo>
                  <a:lnTo>
                    <a:pt x="651" y="190"/>
                  </a:lnTo>
                  <a:lnTo>
                    <a:pt x="660" y="190"/>
                  </a:lnTo>
                  <a:lnTo>
                    <a:pt x="666" y="175"/>
                  </a:lnTo>
                  <a:lnTo>
                    <a:pt x="666" y="159"/>
                  </a:lnTo>
                  <a:lnTo>
                    <a:pt x="657" y="144"/>
                  </a:lnTo>
                  <a:lnTo>
                    <a:pt x="651" y="144"/>
                  </a:lnTo>
                  <a:lnTo>
                    <a:pt x="651" y="141"/>
                  </a:lnTo>
                  <a:lnTo>
                    <a:pt x="657" y="135"/>
                  </a:lnTo>
                  <a:lnTo>
                    <a:pt x="660" y="129"/>
                  </a:lnTo>
                  <a:lnTo>
                    <a:pt x="660" y="126"/>
                  </a:lnTo>
                  <a:lnTo>
                    <a:pt x="651" y="126"/>
                  </a:lnTo>
                  <a:lnTo>
                    <a:pt x="648" y="120"/>
                  </a:lnTo>
                  <a:lnTo>
                    <a:pt x="651" y="117"/>
                  </a:lnTo>
                  <a:lnTo>
                    <a:pt x="660" y="111"/>
                  </a:lnTo>
                  <a:lnTo>
                    <a:pt x="666" y="104"/>
                  </a:lnTo>
                  <a:lnTo>
                    <a:pt x="666" y="89"/>
                  </a:lnTo>
                  <a:lnTo>
                    <a:pt x="660" y="89"/>
                  </a:lnTo>
                  <a:lnTo>
                    <a:pt x="657" y="95"/>
                  </a:lnTo>
                  <a:lnTo>
                    <a:pt x="648" y="95"/>
                  </a:lnTo>
                  <a:lnTo>
                    <a:pt x="636" y="89"/>
                  </a:lnTo>
                  <a:lnTo>
                    <a:pt x="627" y="89"/>
                  </a:lnTo>
                  <a:lnTo>
                    <a:pt x="627" y="95"/>
                  </a:lnTo>
                  <a:lnTo>
                    <a:pt x="621" y="89"/>
                  </a:lnTo>
                  <a:lnTo>
                    <a:pt x="621" y="86"/>
                  </a:lnTo>
                  <a:lnTo>
                    <a:pt x="617" y="86"/>
                  </a:lnTo>
                  <a:lnTo>
                    <a:pt x="608" y="86"/>
                  </a:lnTo>
                  <a:lnTo>
                    <a:pt x="608" y="89"/>
                  </a:lnTo>
                  <a:lnTo>
                    <a:pt x="596" y="89"/>
                  </a:lnTo>
                  <a:lnTo>
                    <a:pt x="596" y="86"/>
                  </a:lnTo>
                  <a:lnTo>
                    <a:pt x="587" y="89"/>
                  </a:lnTo>
                  <a:lnTo>
                    <a:pt x="581" y="86"/>
                  </a:lnTo>
                  <a:lnTo>
                    <a:pt x="578" y="80"/>
                  </a:lnTo>
                  <a:lnTo>
                    <a:pt x="578" y="86"/>
                  </a:lnTo>
                  <a:lnTo>
                    <a:pt x="569" y="89"/>
                  </a:lnTo>
                  <a:lnTo>
                    <a:pt x="553" y="80"/>
                  </a:lnTo>
                  <a:lnTo>
                    <a:pt x="547" y="77"/>
                  </a:lnTo>
                  <a:lnTo>
                    <a:pt x="547" y="71"/>
                  </a:lnTo>
                  <a:lnTo>
                    <a:pt x="538" y="71"/>
                  </a:lnTo>
                  <a:lnTo>
                    <a:pt x="529" y="80"/>
                  </a:lnTo>
                  <a:lnTo>
                    <a:pt x="523" y="86"/>
                  </a:lnTo>
                  <a:lnTo>
                    <a:pt x="517" y="86"/>
                  </a:lnTo>
                  <a:lnTo>
                    <a:pt x="514" y="80"/>
                  </a:lnTo>
                  <a:lnTo>
                    <a:pt x="508" y="86"/>
                  </a:lnTo>
                  <a:lnTo>
                    <a:pt x="501" y="80"/>
                  </a:lnTo>
                  <a:lnTo>
                    <a:pt x="498" y="80"/>
                  </a:lnTo>
                  <a:lnTo>
                    <a:pt x="489" y="80"/>
                  </a:lnTo>
                  <a:lnTo>
                    <a:pt x="483" y="80"/>
                  </a:lnTo>
                  <a:lnTo>
                    <a:pt x="483" y="77"/>
                  </a:lnTo>
                  <a:lnTo>
                    <a:pt x="477" y="62"/>
                  </a:lnTo>
                  <a:lnTo>
                    <a:pt x="477" y="55"/>
                  </a:lnTo>
                  <a:lnTo>
                    <a:pt x="468" y="55"/>
                  </a:lnTo>
                  <a:lnTo>
                    <a:pt x="462" y="46"/>
                  </a:lnTo>
                  <a:lnTo>
                    <a:pt x="462" y="40"/>
                  </a:lnTo>
                  <a:lnTo>
                    <a:pt x="459" y="40"/>
                  </a:lnTo>
                  <a:lnTo>
                    <a:pt x="453" y="46"/>
                  </a:lnTo>
                  <a:lnTo>
                    <a:pt x="437" y="46"/>
                  </a:lnTo>
                  <a:lnTo>
                    <a:pt x="428" y="46"/>
                  </a:lnTo>
                  <a:lnTo>
                    <a:pt x="428" y="40"/>
                  </a:lnTo>
                  <a:lnTo>
                    <a:pt x="428" y="31"/>
                  </a:lnTo>
                  <a:lnTo>
                    <a:pt x="428" y="22"/>
                  </a:lnTo>
                  <a:lnTo>
                    <a:pt x="425" y="16"/>
                  </a:lnTo>
                  <a:lnTo>
                    <a:pt x="419" y="7"/>
                  </a:lnTo>
                  <a:lnTo>
                    <a:pt x="413" y="0"/>
                  </a:lnTo>
                  <a:lnTo>
                    <a:pt x="407" y="0"/>
                  </a:lnTo>
                  <a:lnTo>
                    <a:pt x="398" y="7"/>
                  </a:lnTo>
                  <a:lnTo>
                    <a:pt x="388" y="0"/>
                  </a:lnTo>
                  <a:lnTo>
                    <a:pt x="382" y="0"/>
                  </a:lnTo>
                  <a:lnTo>
                    <a:pt x="379" y="7"/>
                  </a:lnTo>
                  <a:lnTo>
                    <a:pt x="373" y="7"/>
                  </a:lnTo>
                  <a:lnTo>
                    <a:pt x="364" y="10"/>
                  </a:lnTo>
                  <a:lnTo>
                    <a:pt x="358" y="7"/>
                  </a:lnTo>
                  <a:lnTo>
                    <a:pt x="349" y="10"/>
                  </a:lnTo>
                  <a:lnTo>
                    <a:pt x="349" y="16"/>
                  </a:lnTo>
                  <a:lnTo>
                    <a:pt x="349" y="10"/>
                  </a:lnTo>
                  <a:lnTo>
                    <a:pt x="349" y="22"/>
                  </a:lnTo>
                  <a:lnTo>
                    <a:pt x="339" y="22"/>
                  </a:lnTo>
                  <a:lnTo>
                    <a:pt x="333" y="22"/>
                  </a:lnTo>
                  <a:lnTo>
                    <a:pt x="330" y="22"/>
                  </a:lnTo>
                  <a:lnTo>
                    <a:pt x="324" y="19"/>
                  </a:lnTo>
                  <a:lnTo>
                    <a:pt x="315" y="19"/>
                  </a:lnTo>
                  <a:lnTo>
                    <a:pt x="309" y="19"/>
                  </a:lnTo>
                  <a:lnTo>
                    <a:pt x="300" y="25"/>
                  </a:lnTo>
                  <a:lnTo>
                    <a:pt x="300" y="34"/>
                  </a:lnTo>
                  <a:lnTo>
                    <a:pt x="297" y="46"/>
                  </a:lnTo>
                  <a:lnTo>
                    <a:pt x="303" y="55"/>
                  </a:lnTo>
                  <a:lnTo>
                    <a:pt x="300" y="62"/>
                  </a:lnTo>
                  <a:lnTo>
                    <a:pt x="300" y="71"/>
                  </a:lnTo>
                  <a:lnTo>
                    <a:pt x="300" y="71"/>
                  </a:lnTo>
                  <a:lnTo>
                    <a:pt x="288" y="62"/>
                  </a:lnTo>
                  <a:lnTo>
                    <a:pt x="285" y="62"/>
                  </a:lnTo>
                  <a:lnTo>
                    <a:pt x="278" y="65"/>
                  </a:lnTo>
                  <a:lnTo>
                    <a:pt x="263" y="62"/>
                  </a:lnTo>
                  <a:lnTo>
                    <a:pt x="260" y="62"/>
                  </a:lnTo>
                  <a:lnTo>
                    <a:pt x="254" y="65"/>
                  </a:lnTo>
                  <a:lnTo>
                    <a:pt x="251" y="71"/>
                  </a:lnTo>
                  <a:lnTo>
                    <a:pt x="251" y="77"/>
                  </a:lnTo>
                  <a:lnTo>
                    <a:pt x="245" y="62"/>
                  </a:lnTo>
                  <a:lnTo>
                    <a:pt x="239" y="62"/>
                  </a:lnTo>
                  <a:lnTo>
                    <a:pt x="233" y="71"/>
                  </a:lnTo>
                  <a:lnTo>
                    <a:pt x="230" y="65"/>
                  </a:lnTo>
                  <a:lnTo>
                    <a:pt x="223" y="62"/>
                  </a:lnTo>
                  <a:lnTo>
                    <a:pt x="214" y="62"/>
                  </a:lnTo>
                  <a:lnTo>
                    <a:pt x="208" y="65"/>
                  </a:lnTo>
                  <a:lnTo>
                    <a:pt x="193" y="65"/>
                  </a:lnTo>
                  <a:lnTo>
                    <a:pt x="190" y="62"/>
                  </a:lnTo>
                  <a:lnTo>
                    <a:pt x="184" y="62"/>
                  </a:lnTo>
                  <a:lnTo>
                    <a:pt x="165" y="55"/>
                  </a:lnTo>
                  <a:lnTo>
                    <a:pt x="156" y="49"/>
                  </a:lnTo>
                  <a:lnTo>
                    <a:pt x="141" y="46"/>
                  </a:lnTo>
                  <a:lnTo>
                    <a:pt x="126" y="46"/>
                  </a:lnTo>
                  <a:lnTo>
                    <a:pt x="110" y="49"/>
                  </a:lnTo>
                  <a:lnTo>
                    <a:pt x="101" y="49"/>
                  </a:lnTo>
                  <a:lnTo>
                    <a:pt x="89" y="49"/>
                  </a:lnTo>
                  <a:lnTo>
                    <a:pt x="83" y="55"/>
                  </a:lnTo>
                  <a:lnTo>
                    <a:pt x="80" y="62"/>
                  </a:lnTo>
                  <a:lnTo>
                    <a:pt x="74" y="65"/>
                  </a:lnTo>
                  <a:lnTo>
                    <a:pt x="71" y="71"/>
                  </a:lnTo>
                  <a:lnTo>
                    <a:pt x="65" y="65"/>
                  </a:lnTo>
                  <a:lnTo>
                    <a:pt x="58" y="65"/>
                  </a:lnTo>
                  <a:lnTo>
                    <a:pt x="55" y="77"/>
                  </a:lnTo>
                  <a:lnTo>
                    <a:pt x="58" y="77"/>
                  </a:lnTo>
                  <a:lnTo>
                    <a:pt x="55" y="80"/>
                  </a:lnTo>
                  <a:lnTo>
                    <a:pt x="49" y="86"/>
                  </a:lnTo>
                  <a:lnTo>
                    <a:pt x="55" y="89"/>
                  </a:lnTo>
                  <a:lnTo>
                    <a:pt x="65" y="101"/>
                  </a:lnTo>
                  <a:lnTo>
                    <a:pt x="71" y="104"/>
                  </a:lnTo>
                  <a:lnTo>
                    <a:pt x="65" y="111"/>
                  </a:lnTo>
                  <a:lnTo>
                    <a:pt x="65" y="117"/>
                  </a:lnTo>
                  <a:lnTo>
                    <a:pt x="71" y="120"/>
                  </a:lnTo>
                  <a:lnTo>
                    <a:pt x="71" y="129"/>
                  </a:lnTo>
                  <a:lnTo>
                    <a:pt x="71" y="135"/>
                  </a:lnTo>
                  <a:lnTo>
                    <a:pt x="65" y="135"/>
                  </a:lnTo>
                  <a:lnTo>
                    <a:pt x="58" y="135"/>
                  </a:lnTo>
                  <a:lnTo>
                    <a:pt x="55" y="144"/>
                  </a:lnTo>
                  <a:lnTo>
                    <a:pt x="46" y="150"/>
                  </a:lnTo>
                  <a:lnTo>
                    <a:pt x="31" y="166"/>
                  </a:lnTo>
                  <a:lnTo>
                    <a:pt x="25" y="169"/>
                  </a:lnTo>
                  <a:lnTo>
                    <a:pt x="19" y="181"/>
                  </a:lnTo>
                  <a:lnTo>
                    <a:pt x="25" y="193"/>
                  </a:lnTo>
                  <a:lnTo>
                    <a:pt x="25" y="205"/>
                  </a:lnTo>
                  <a:lnTo>
                    <a:pt x="19" y="205"/>
                  </a:lnTo>
                  <a:lnTo>
                    <a:pt x="16" y="205"/>
                  </a:lnTo>
                  <a:lnTo>
                    <a:pt x="7" y="221"/>
                  </a:lnTo>
                  <a:lnTo>
                    <a:pt x="0" y="233"/>
                  </a:lnTo>
                  <a:lnTo>
                    <a:pt x="0" y="245"/>
                  </a:lnTo>
                  <a:lnTo>
                    <a:pt x="10" y="254"/>
                  </a:lnTo>
                  <a:lnTo>
                    <a:pt x="19" y="260"/>
                  </a:lnTo>
                  <a:lnTo>
                    <a:pt x="31" y="260"/>
                  </a:lnTo>
                  <a:lnTo>
                    <a:pt x="49" y="260"/>
                  </a:lnTo>
                  <a:lnTo>
                    <a:pt x="58" y="263"/>
                  </a:lnTo>
                  <a:lnTo>
                    <a:pt x="71" y="269"/>
                  </a:lnTo>
                  <a:lnTo>
                    <a:pt x="86" y="263"/>
                  </a:lnTo>
                  <a:lnTo>
                    <a:pt x="89" y="260"/>
                  </a:lnTo>
                  <a:lnTo>
                    <a:pt x="101" y="263"/>
                  </a:lnTo>
                  <a:lnTo>
                    <a:pt x="104" y="269"/>
                  </a:lnTo>
                  <a:lnTo>
                    <a:pt x="113" y="263"/>
                  </a:lnTo>
                  <a:lnTo>
                    <a:pt x="126" y="254"/>
                  </a:lnTo>
                  <a:lnTo>
                    <a:pt x="135" y="254"/>
                  </a:lnTo>
                  <a:lnTo>
                    <a:pt x="144" y="254"/>
                  </a:lnTo>
                  <a:lnTo>
                    <a:pt x="150" y="254"/>
                  </a:lnTo>
                  <a:lnTo>
                    <a:pt x="153" y="245"/>
                  </a:lnTo>
                  <a:lnTo>
                    <a:pt x="159" y="245"/>
                  </a:lnTo>
                  <a:lnTo>
                    <a:pt x="168" y="245"/>
                  </a:lnTo>
                  <a:lnTo>
                    <a:pt x="168" y="239"/>
                  </a:lnTo>
                  <a:lnTo>
                    <a:pt x="175" y="245"/>
                  </a:lnTo>
                  <a:lnTo>
                    <a:pt x="181" y="245"/>
                  </a:lnTo>
                  <a:lnTo>
                    <a:pt x="193" y="239"/>
                  </a:lnTo>
                  <a:lnTo>
                    <a:pt x="199" y="233"/>
                  </a:lnTo>
                  <a:lnTo>
                    <a:pt x="205" y="230"/>
                  </a:lnTo>
                  <a:lnTo>
                    <a:pt x="217" y="230"/>
                  </a:lnTo>
                  <a:lnTo>
                    <a:pt x="217" y="233"/>
                  </a:lnTo>
                  <a:lnTo>
                    <a:pt x="230" y="233"/>
                  </a:lnTo>
                  <a:lnTo>
                    <a:pt x="233" y="239"/>
                  </a:lnTo>
                  <a:lnTo>
                    <a:pt x="239" y="245"/>
                  </a:lnTo>
                  <a:lnTo>
                    <a:pt x="245" y="239"/>
                  </a:lnTo>
                  <a:lnTo>
                    <a:pt x="248" y="239"/>
                  </a:lnTo>
                  <a:lnTo>
                    <a:pt x="254" y="245"/>
                  </a:lnTo>
                  <a:lnTo>
                    <a:pt x="263" y="248"/>
                  </a:lnTo>
                  <a:lnTo>
                    <a:pt x="263" y="245"/>
                  </a:lnTo>
                  <a:lnTo>
                    <a:pt x="275" y="248"/>
                  </a:lnTo>
                  <a:lnTo>
                    <a:pt x="275" y="254"/>
                  </a:lnTo>
                  <a:lnTo>
                    <a:pt x="275" y="260"/>
                  </a:lnTo>
                  <a:lnTo>
                    <a:pt x="278" y="260"/>
                  </a:lnTo>
                  <a:lnTo>
                    <a:pt x="278" y="269"/>
                  </a:lnTo>
                  <a:lnTo>
                    <a:pt x="278" y="279"/>
                  </a:lnTo>
                  <a:lnTo>
                    <a:pt x="278" y="285"/>
                  </a:lnTo>
                  <a:lnTo>
                    <a:pt x="285" y="285"/>
                  </a:lnTo>
                  <a:lnTo>
                    <a:pt x="288" y="285"/>
                  </a:lnTo>
                  <a:lnTo>
                    <a:pt x="294" y="294"/>
                  </a:lnTo>
                  <a:lnTo>
                    <a:pt x="294" y="303"/>
                  </a:lnTo>
                  <a:lnTo>
                    <a:pt x="300" y="303"/>
                  </a:lnTo>
                  <a:lnTo>
                    <a:pt x="303" y="303"/>
                  </a:lnTo>
                  <a:lnTo>
                    <a:pt x="303" y="309"/>
                  </a:lnTo>
                  <a:lnTo>
                    <a:pt x="303" y="315"/>
                  </a:lnTo>
                  <a:lnTo>
                    <a:pt x="309" y="318"/>
                  </a:lnTo>
                  <a:lnTo>
                    <a:pt x="312" y="324"/>
                  </a:lnTo>
                  <a:lnTo>
                    <a:pt x="318" y="328"/>
                  </a:lnTo>
                  <a:lnTo>
                    <a:pt x="318" y="33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8">
              <a:extLst>
                <a:ext uri="{FF2B5EF4-FFF2-40B4-BE49-F238E27FC236}">
                  <a16:creationId xmlns:a16="http://schemas.microsoft.com/office/drawing/2014/main" id="{87FC6A62-3584-40E5-AEF5-CEF6299CCA7A}"/>
                </a:ext>
              </a:extLst>
            </p:cNvPr>
            <p:cNvSpPr>
              <a:spLocks/>
            </p:cNvSpPr>
            <p:nvPr/>
          </p:nvSpPr>
          <p:spPr bwMode="auto">
            <a:xfrm>
              <a:off x="7820025" y="3906505"/>
              <a:ext cx="1057275" cy="539750"/>
            </a:xfrm>
            <a:custGeom>
              <a:avLst/>
              <a:gdLst>
                <a:gd name="T0" fmla="*/ 336 w 666"/>
                <a:gd name="T1" fmla="*/ 340 h 340"/>
                <a:gd name="T2" fmla="*/ 364 w 666"/>
                <a:gd name="T3" fmla="*/ 315 h 340"/>
                <a:gd name="T4" fmla="*/ 382 w 666"/>
                <a:gd name="T5" fmla="*/ 300 h 340"/>
                <a:gd name="T6" fmla="*/ 391 w 666"/>
                <a:gd name="T7" fmla="*/ 303 h 340"/>
                <a:gd name="T8" fmla="*/ 388 w 666"/>
                <a:gd name="T9" fmla="*/ 328 h 340"/>
                <a:gd name="T10" fmla="*/ 437 w 666"/>
                <a:gd name="T11" fmla="*/ 324 h 340"/>
                <a:gd name="T12" fmla="*/ 459 w 666"/>
                <a:gd name="T13" fmla="*/ 315 h 340"/>
                <a:gd name="T14" fmla="*/ 492 w 666"/>
                <a:gd name="T15" fmla="*/ 315 h 340"/>
                <a:gd name="T16" fmla="*/ 508 w 666"/>
                <a:gd name="T17" fmla="*/ 300 h 340"/>
                <a:gd name="T18" fmla="*/ 547 w 666"/>
                <a:gd name="T19" fmla="*/ 285 h 340"/>
                <a:gd name="T20" fmla="*/ 578 w 666"/>
                <a:gd name="T21" fmla="*/ 273 h 340"/>
                <a:gd name="T22" fmla="*/ 596 w 666"/>
                <a:gd name="T23" fmla="*/ 248 h 340"/>
                <a:gd name="T24" fmla="*/ 611 w 666"/>
                <a:gd name="T25" fmla="*/ 239 h 340"/>
                <a:gd name="T26" fmla="*/ 651 w 666"/>
                <a:gd name="T27" fmla="*/ 190 h 340"/>
                <a:gd name="T28" fmla="*/ 651 w 666"/>
                <a:gd name="T29" fmla="*/ 144 h 340"/>
                <a:gd name="T30" fmla="*/ 651 w 666"/>
                <a:gd name="T31" fmla="*/ 126 h 340"/>
                <a:gd name="T32" fmla="*/ 666 w 666"/>
                <a:gd name="T33" fmla="*/ 89 h 340"/>
                <a:gd name="T34" fmla="*/ 627 w 666"/>
                <a:gd name="T35" fmla="*/ 89 h 340"/>
                <a:gd name="T36" fmla="*/ 608 w 666"/>
                <a:gd name="T37" fmla="*/ 86 h 340"/>
                <a:gd name="T38" fmla="*/ 581 w 666"/>
                <a:gd name="T39" fmla="*/ 86 h 340"/>
                <a:gd name="T40" fmla="*/ 547 w 666"/>
                <a:gd name="T41" fmla="*/ 77 h 340"/>
                <a:gd name="T42" fmla="*/ 517 w 666"/>
                <a:gd name="T43" fmla="*/ 86 h 340"/>
                <a:gd name="T44" fmla="*/ 489 w 666"/>
                <a:gd name="T45" fmla="*/ 80 h 340"/>
                <a:gd name="T46" fmla="*/ 468 w 666"/>
                <a:gd name="T47" fmla="*/ 55 h 340"/>
                <a:gd name="T48" fmla="*/ 437 w 666"/>
                <a:gd name="T49" fmla="*/ 46 h 340"/>
                <a:gd name="T50" fmla="*/ 425 w 666"/>
                <a:gd name="T51" fmla="*/ 16 h 340"/>
                <a:gd name="T52" fmla="*/ 388 w 666"/>
                <a:gd name="T53" fmla="*/ 0 h 340"/>
                <a:gd name="T54" fmla="*/ 358 w 666"/>
                <a:gd name="T55" fmla="*/ 7 h 340"/>
                <a:gd name="T56" fmla="*/ 339 w 666"/>
                <a:gd name="T57" fmla="*/ 22 h 340"/>
                <a:gd name="T58" fmla="*/ 309 w 666"/>
                <a:gd name="T59" fmla="*/ 19 h 340"/>
                <a:gd name="T60" fmla="*/ 300 w 666"/>
                <a:gd name="T61" fmla="*/ 62 h 340"/>
                <a:gd name="T62" fmla="*/ 278 w 666"/>
                <a:gd name="T63" fmla="*/ 65 h 340"/>
                <a:gd name="T64" fmla="*/ 251 w 666"/>
                <a:gd name="T65" fmla="*/ 77 h 340"/>
                <a:gd name="T66" fmla="*/ 223 w 666"/>
                <a:gd name="T67" fmla="*/ 62 h 340"/>
                <a:gd name="T68" fmla="*/ 184 w 666"/>
                <a:gd name="T69" fmla="*/ 62 h 340"/>
                <a:gd name="T70" fmla="*/ 110 w 666"/>
                <a:gd name="T71" fmla="*/ 49 h 340"/>
                <a:gd name="T72" fmla="*/ 74 w 666"/>
                <a:gd name="T73" fmla="*/ 65 h 340"/>
                <a:gd name="T74" fmla="*/ 58 w 666"/>
                <a:gd name="T75" fmla="*/ 77 h 340"/>
                <a:gd name="T76" fmla="*/ 71 w 666"/>
                <a:gd name="T77" fmla="*/ 104 h 340"/>
                <a:gd name="T78" fmla="*/ 71 w 666"/>
                <a:gd name="T79" fmla="*/ 135 h 340"/>
                <a:gd name="T80" fmla="*/ 31 w 666"/>
                <a:gd name="T81" fmla="*/ 166 h 340"/>
                <a:gd name="T82" fmla="*/ 19 w 666"/>
                <a:gd name="T83" fmla="*/ 205 h 340"/>
                <a:gd name="T84" fmla="*/ 10 w 666"/>
                <a:gd name="T85" fmla="*/ 254 h 340"/>
                <a:gd name="T86" fmla="*/ 71 w 666"/>
                <a:gd name="T87" fmla="*/ 269 h 340"/>
                <a:gd name="T88" fmla="*/ 113 w 666"/>
                <a:gd name="T89" fmla="*/ 263 h 340"/>
                <a:gd name="T90" fmla="*/ 153 w 666"/>
                <a:gd name="T91" fmla="*/ 245 h 340"/>
                <a:gd name="T92" fmla="*/ 181 w 666"/>
                <a:gd name="T93" fmla="*/ 245 h 340"/>
                <a:gd name="T94" fmla="*/ 217 w 666"/>
                <a:gd name="T95" fmla="*/ 233 h 340"/>
                <a:gd name="T96" fmla="*/ 248 w 666"/>
                <a:gd name="T97" fmla="*/ 239 h 340"/>
                <a:gd name="T98" fmla="*/ 275 w 666"/>
                <a:gd name="T99" fmla="*/ 254 h 340"/>
                <a:gd name="T100" fmla="*/ 278 w 666"/>
                <a:gd name="T101" fmla="*/ 285 h 340"/>
                <a:gd name="T102" fmla="*/ 300 w 666"/>
                <a:gd name="T103" fmla="*/ 303 h 340"/>
                <a:gd name="T104" fmla="*/ 312 w 666"/>
                <a:gd name="T105" fmla="*/ 32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6" h="340">
                  <a:moveTo>
                    <a:pt x="318" y="334"/>
                  </a:moveTo>
                  <a:lnTo>
                    <a:pt x="324" y="328"/>
                  </a:lnTo>
                  <a:lnTo>
                    <a:pt x="327" y="334"/>
                  </a:lnTo>
                  <a:lnTo>
                    <a:pt x="333" y="340"/>
                  </a:lnTo>
                  <a:lnTo>
                    <a:pt x="336" y="340"/>
                  </a:lnTo>
                  <a:lnTo>
                    <a:pt x="336" y="324"/>
                  </a:lnTo>
                  <a:lnTo>
                    <a:pt x="343" y="315"/>
                  </a:lnTo>
                  <a:lnTo>
                    <a:pt x="349" y="315"/>
                  </a:lnTo>
                  <a:lnTo>
                    <a:pt x="352" y="318"/>
                  </a:lnTo>
                  <a:lnTo>
                    <a:pt x="364" y="315"/>
                  </a:lnTo>
                  <a:lnTo>
                    <a:pt x="373" y="303"/>
                  </a:lnTo>
                  <a:lnTo>
                    <a:pt x="379" y="303"/>
                  </a:lnTo>
                  <a:lnTo>
                    <a:pt x="379" y="309"/>
                  </a:lnTo>
                  <a:lnTo>
                    <a:pt x="382" y="309"/>
                  </a:lnTo>
                  <a:lnTo>
                    <a:pt x="382" y="300"/>
                  </a:lnTo>
                  <a:lnTo>
                    <a:pt x="382" y="294"/>
                  </a:lnTo>
                  <a:lnTo>
                    <a:pt x="382" y="285"/>
                  </a:lnTo>
                  <a:lnTo>
                    <a:pt x="388" y="294"/>
                  </a:lnTo>
                  <a:lnTo>
                    <a:pt x="391" y="300"/>
                  </a:lnTo>
                  <a:lnTo>
                    <a:pt x="391" y="303"/>
                  </a:lnTo>
                  <a:lnTo>
                    <a:pt x="398" y="315"/>
                  </a:lnTo>
                  <a:lnTo>
                    <a:pt x="388" y="315"/>
                  </a:lnTo>
                  <a:lnTo>
                    <a:pt x="388" y="318"/>
                  </a:lnTo>
                  <a:lnTo>
                    <a:pt x="388" y="324"/>
                  </a:lnTo>
                  <a:lnTo>
                    <a:pt x="388" y="328"/>
                  </a:lnTo>
                  <a:lnTo>
                    <a:pt x="398" y="334"/>
                  </a:lnTo>
                  <a:lnTo>
                    <a:pt x="407" y="340"/>
                  </a:lnTo>
                  <a:lnTo>
                    <a:pt x="422" y="328"/>
                  </a:lnTo>
                  <a:lnTo>
                    <a:pt x="431" y="324"/>
                  </a:lnTo>
                  <a:lnTo>
                    <a:pt x="437" y="324"/>
                  </a:lnTo>
                  <a:lnTo>
                    <a:pt x="443" y="318"/>
                  </a:lnTo>
                  <a:lnTo>
                    <a:pt x="446" y="334"/>
                  </a:lnTo>
                  <a:lnTo>
                    <a:pt x="453" y="328"/>
                  </a:lnTo>
                  <a:lnTo>
                    <a:pt x="459" y="318"/>
                  </a:lnTo>
                  <a:lnTo>
                    <a:pt x="459" y="315"/>
                  </a:lnTo>
                  <a:lnTo>
                    <a:pt x="462" y="315"/>
                  </a:lnTo>
                  <a:lnTo>
                    <a:pt x="468" y="318"/>
                  </a:lnTo>
                  <a:lnTo>
                    <a:pt x="474" y="315"/>
                  </a:lnTo>
                  <a:lnTo>
                    <a:pt x="477" y="315"/>
                  </a:lnTo>
                  <a:lnTo>
                    <a:pt x="492" y="315"/>
                  </a:lnTo>
                  <a:lnTo>
                    <a:pt x="492" y="318"/>
                  </a:lnTo>
                  <a:lnTo>
                    <a:pt x="498" y="318"/>
                  </a:lnTo>
                  <a:lnTo>
                    <a:pt x="498" y="315"/>
                  </a:lnTo>
                  <a:lnTo>
                    <a:pt x="501" y="315"/>
                  </a:lnTo>
                  <a:lnTo>
                    <a:pt x="508" y="300"/>
                  </a:lnTo>
                  <a:lnTo>
                    <a:pt x="517" y="294"/>
                  </a:lnTo>
                  <a:lnTo>
                    <a:pt x="517" y="303"/>
                  </a:lnTo>
                  <a:lnTo>
                    <a:pt x="523" y="303"/>
                  </a:lnTo>
                  <a:lnTo>
                    <a:pt x="538" y="288"/>
                  </a:lnTo>
                  <a:lnTo>
                    <a:pt x="547" y="285"/>
                  </a:lnTo>
                  <a:lnTo>
                    <a:pt x="550" y="279"/>
                  </a:lnTo>
                  <a:lnTo>
                    <a:pt x="556" y="273"/>
                  </a:lnTo>
                  <a:lnTo>
                    <a:pt x="562" y="273"/>
                  </a:lnTo>
                  <a:lnTo>
                    <a:pt x="572" y="279"/>
                  </a:lnTo>
                  <a:lnTo>
                    <a:pt x="578" y="273"/>
                  </a:lnTo>
                  <a:lnTo>
                    <a:pt x="572" y="269"/>
                  </a:lnTo>
                  <a:lnTo>
                    <a:pt x="581" y="263"/>
                  </a:lnTo>
                  <a:lnTo>
                    <a:pt x="587" y="254"/>
                  </a:lnTo>
                  <a:lnTo>
                    <a:pt x="593" y="248"/>
                  </a:lnTo>
                  <a:lnTo>
                    <a:pt x="596" y="248"/>
                  </a:lnTo>
                  <a:lnTo>
                    <a:pt x="602" y="245"/>
                  </a:lnTo>
                  <a:lnTo>
                    <a:pt x="602" y="239"/>
                  </a:lnTo>
                  <a:lnTo>
                    <a:pt x="605" y="245"/>
                  </a:lnTo>
                  <a:lnTo>
                    <a:pt x="611" y="245"/>
                  </a:lnTo>
                  <a:lnTo>
                    <a:pt x="611" y="239"/>
                  </a:lnTo>
                  <a:lnTo>
                    <a:pt x="611" y="214"/>
                  </a:lnTo>
                  <a:lnTo>
                    <a:pt x="627" y="208"/>
                  </a:lnTo>
                  <a:lnTo>
                    <a:pt x="633" y="193"/>
                  </a:lnTo>
                  <a:lnTo>
                    <a:pt x="636" y="190"/>
                  </a:lnTo>
                  <a:lnTo>
                    <a:pt x="651" y="190"/>
                  </a:lnTo>
                  <a:lnTo>
                    <a:pt x="660" y="190"/>
                  </a:lnTo>
                  <a:lnTo>
                    <a:pt x="666" y="175"/>
                  </a:lnTo>
                  <a:lnTo>
                    <a:pt x="666" y="159"/>
                  </a:lnTo>
                  <a:lnTo>
                    <a:pt x="657" y="144"/>
                  </a:lnTo>
                  <a:lnTo>
                    <a:pt x="651" y="144"/>
                  </a:lnTo>
                  <a:lnTo>
                    <a:pt x="651" y="141"/>
                  </a:lnTo>
                  <a:lnTo>
                    <a:pt x="657" y="135"/>
                  </a:lnTo>
                  <a:lnTo>
                    <a:pt x="660" y="129"/>
                  </a:lnTo>
                  <a:lnTo>
                    <a:pt x="660" y="126"/>
                  </a:lnTo>
                  <a:lnTo>
                    <a:pt x="651" y="126"/>
                  </a:lnTo>
                  <a:lnTo>
                    <a:pt x="648" y="120"/>
                  </a:lnTo>
                  <a:lnTo>
                    <a:pt x="651" y="117"/>
                  </a:lnTo>
                  <a:lnTo>
                    <a:pt x="660" y="111"/>
                  </a:lnTo>
                  <a:lnTo>
                    <a:pt x="666" y="104"/>
                  </a:lnTo>
                  <a:lnTo>
                    <a:pt x="666" y="89"/>
                  </a:lnTo>
                  <a:lnTo>
                    <a:pt x="660" y="89"/>
                  </a:lnTo>
                  <a:lnTo>
                    <a:pt x="657" y="95"/>
                  </a:lnTo>
                  <a:lnTo>
                    <a:pt x="648" y="95"/>
                  </a:lnTo>
                  <a:lnTo>
                    <a:pt x="636" y="89"/>
                  </a:lnTo>
                  <a:lnTo>
                    <a:pt x="627" y="89"/>
                  </a:lnTo>
                  <a:lnTo>
                    <a:pt x="627" y="95"/>
                  </a:lnTo>
                  <a:lnTo>
                    <a:pt x="621" y="89"/>
                  </a:lnTo>
                  <a:lnTo>
                    <a:pt x="621" y="86"/>
                  </a:lnTo>
                  <a:lnTo>
                    <a:pt x="617" y="86"/>
                  </a:lnTo>
                  <a:lnTo>
                    <a:pt x="608" y="86"/>
                  </a:lnTo>
                  <a:lnTo>
                    <a:pt x="608" y="89"/>
                  </a:lnTo>
                  <a:lnTo>
                    <a:pt x="596" y="89"/>
                  </a:lnTo>
                  <a:lnTo>
                    <a:pt x="596" y="86"/>
                  </a:lnTo>
                  <a:lnTo>
                    <a:pt x="587" y="89"/>
                  </a:lnTo>
                  <a:lnTo>
                    <a:pt x="581" y="86"/>
                  </a:lnTo>
                  <a:lnTo>
                    <a:pt x="578" y="80"/>
                  </a:lnTo>
                  <a:lnTo>
                    <a:pt x="578" y="86"/>
                  </a:lnTo>
                  <a:lnTo>
                    <a:pt x="569" y="89"/>
                  </a:lnTo>
                  <a:lnTo>
                    <a:pt x="553" y="80"/>
                  </a:lnTo>
                  <a:lnTo>
                    <a:pt x="547" y="77"/>
                  </a:lnTo>
                  <a:lnTo>
                    <a:pt x="547" y="71"/>
                  </a:lnTo>
                  <a:lnTo>
                    <a:pt x="538" y="71"/>
                  </a:lnTo>
                  <a:lnTo>
                    <a:pt x="529" y="80"/>
                  </a:lnTo>
                  <a:lnTo>
                    <a:pt x="523" y="86"/>
                  </a:lnTo>
                  <a:lnTo>
                    <a:pt x="517" y="86"/>
                  </a:lnTo>
                  <a:lnTo>
                    <a:pt x="514" y="80"/>
                  </a:lnTo>
                  <a:lnTo>
                    <a:pt x="508" y="86"/>
                  </a:lnTo>
                  <a:lnTo>
                    <a:pt x="501" y="80"/>
                  </a:lnTo>
                  <a:lnTo>
                    <a:pt x="498" y="80"/>
                  </a:lnTo>
                  <a:lnTo>
                    <a:pt x="489" y="80"/>
                  </a:lnTo>
                  <a:lnTo>
                    <a:pt x="483" y="80"/>
                  </a:lnTo>
                  <a:lnTo>
                    <a:pt x="483" y="77"/>
                  </a:lnTo>
                  <a:lnTo>
                    <a:pt x="477" y="62"/>
                  </a:lnTo>
                  <a:lnTo>
                    <a:pt x="477" y="55"/>
                  </a:lnTo>
                  <a:lnTo>
                    <a:pt x="468" y="55"/>
                  </a:lnTo>
                  <a:lnTo>
                    <a:pt x="462" y="46"/>
                  </a:lnTo>
                  <a:lnTo>
                    <a:pt x="462" y="40"/>
                  </a:lnTo>
                  <a:lnTo>
                    <a:pt x="459" y="40"/>
                  </a:lnTo>
                  <a:lnTo>
                    <a:pt x="453" y="46"/>
                  </a:lnTo>
                  <a:lnTo>
                    <a:pt x="437" y="46"/>
                  </a:lnTo>
                  <a:lnTo>
                    <a:pt x="428" y="46"/>
                  </a:lnTo>
                  <a:lnTo>
                    <a:pt x="428" y="40"/>
                  </a:lnTo>
                  <a:lnTo>
                    <a:pt x="428" y="31"/>
                  </a:lnTo>
                  <a:lnTo>
                    <a:pt x="428" y="22"/>
                  </a:lnTo>
                  <a:lnTo>
                    <a:pt x="425" y="16"/>
                  </a:lnTo>
                  <a:lnTo>
                    <a:pt x="419" y="7"/>
                  </a:lnTo>
                  <a:lnTo>
                    <a:pt x="413" y="0"/>
                  </a:lnTo>
                  <a:lnTo>
                    <a:pt x="407" y="0"/>
                  </a:lnTo>
                  <a:lnTo>
                    <a:pt x="398" y="7"/>
                  </a:lnTo>
                  <a:lnTo>
                    <a:pt x="388" y="0"/>
                  </a:lnTo>
                  <a:lnTo>
                    <a:pt x="382" y="0"/>
                  </a:lnTo>
                  <a:lnTo>
                    <a:pt x="379" y="7"/>
                  </a:lnTo>
                  <a:lnTo>
                    <a:pt x="373" y="7"/>
                  </a:lnTo>
                  <a:lnTo>
                    <a:pt x="364" y="10"/>
                  </a:lnTo>
                  <a:lnTo>
                    <a:pt x="358" y="7"/>
                  </a:lnTo>
                  <a:lnTo>
                    <a:pt x="349" y="10"/>
                  </a:lnTo>
                  <a:lnTo>
                    <a:pt x="349" y="16"/>
                  </a:lnTo>
                  <a:lnTo>
                    <a:pt x="349" y="10"/>
                  </a:lnTo>
                  <a:lnTo>
                    <a:pt x="349" y="22"/>
                  </a:lnTo>
                  <a:lnTo>
                    <a:pt x="339" y="22"/>
                  </a:lnTo>
                  <a:lnTo>
                    <a:pt x="333" y="22"/>
                  </a:lnTo>
                  <a:lnTo>
                    <a:pt x="330" y="22"/>
                  </a:lnTo>
                  <a:lnTo>
                    <a:pt x="324" y="19"/>
                  </a:lnTo>
                  <a:lnTo>
                    <a:pt x="315" y="19"/>
                  </a:lnTo>
                  <a:lnTo>
                    <a:pt x="309" y="19"/>
                  </a:lnTo>
                  <a:lnTo>
                    <a:pt x="300" y="25"/>
                  </a:lnTo>
                  <a:lnTo>
                    <a:pt x="300" y="34"/>
                  </a:lnTo>
                  <a:lnTo>
                    <a:pt x="297" y="46"/>
                  </a:lnTo>
                  <a:lnTo>
                    <a:pt x="303" y="55"/>
                  </a:lnTo>
                  <a:lnTo>
                    <a:pt x="300" y="62"/>
                  </a:lnTo>
                  <a:lnTo>
                    <a:pt x="300" y="71"/>
                  </a:lnTo>
                  <a:lnTo>
                    <a:pt x="300" y="71"/>
                  </a:lnTo>
                  <a:lnTo>
                    <a:pt x="288" y="62"/>
                  </a:lnTo>
                  <a:lnTo>
                    <a:pt x="285" y="62"/>
                  </a:lnTo>
                  <a:lnTo>
                    <a:pt x="278" y="65"/>
                  </a:lnTo>
                  <a:lnTo>
                    <a:pt x="263" y="62"/>
                  </a:lnTo>
                  <a:lnTo>
                    <a:pt x="260" y="62"/>
                  </a:lnTo>
                  <a:lnTo>
                    <a:pt x="254" y="65"/>
                  </a:lnTo>
                  <a:lnTo>
                    <a:pt x="251" y="71"/>
                  </a:lnTo>
                  <a:lnTo>
                    <a:pt x="251" y="77"/>
                  </a:lnTo>
                  <a:lnTo>
                    <a:pt x="245" y="62"/>
                  </a:lnTo>
                  <a:lnTo>
                    <a:pt x="239" y="62"/>
                  </a:lnTo>
                  <a:lnTo>
                    <a:pt x="233" y="71"/>
                  </a:lnTo>
                  <a:lnTo>
                    <a:pt x="230" y="65"/>
                  </a:lnTo>
                  <a:lnTo>
                    <a:pt x="223" y="62"/>
                  </a:lnTo>
                  <a:lnTo>
                    <a:pt x="214" y="62"/>
                  </a:lnTo>
                  <a:lnTo>
                    <a:pt x="208" y="65"/>
                  </a:lnTo>
                  <a:lnTo>
                    <a:pt x="193" y="65"/>
                  </a:lnTo>
                  <a:lnTo>
                    <a:pt x="190" y="62"/>
                  </a:lnTo>
                  <a:lnTo>
                    <a:pt x="184" y="62"/>
                  </a:lnTo>
                  <a:lnTo>
                    <a:pt x="165" y="55"/>
                  </a:lnTo>
                  <a:lnTo>
                    <a:pt x="156" y="49"/>
                  </a:lnTo>
                  <a:lnTo>
                    <a:pt x="141" y="46"/>
                  </a:lnTo>
                  <a:lnTo>
                    <a:pt x="126" y="46"/>
                  </a:lnTo>
                  <a:lnTo>
                    <a:pt x="110" y="49"/>
                  </a:lnTo>
                  <a:lnTo>
                    <a:pt x="101" y="49"/>
                  </a:lnTo>
                  <a:lnTo>
                    <a:pt x="89" y="49"/>
                  </a:lnTo>
                  <a:lnTo>
                    <a:pt x="83" y="55"/>
                  </a:lnTo>
                  <a:lnTo>
                    <a:pt x="80" y="62"/>
                  </a:lnTo>
                  <a:lnTo>
                    <a:pt x="74" y="65"/>
                  </a:lnTo>
                  <a:lnTo>
                    <a:pt x="71" y="71"/>
                  </a:lnTo>
                  <a:lnTo>
                    <a:pt x="65" y="65"/>
                  </a:lnTo>
                  <a:lnTo>
                    <a:pt x="58" y="65"/>
                  </a:lnTo>
                  <a:lnTo>
                    <a:pt x="55" y="77"/>
                  </a:lnTo>
                  <a:lnTo>
                    <a:pt x="58" y="77"/>
                  </a:lnTo>
                  <a:lnTo>
                    <a:pt x="55" y="80"/>
                  </a:lnTo>
                  <a:lnTo>
                    <a:pt x="49" y="86"/>
                  </a:lnTo>
                  <a:lnTo>
                    <a:pt x="55" y="89"/>
                  </a:lnTo>
                  <a:lnTo>
                    <a:pt x="65" y="101"/>
                  </a:lnTo>
                  <a:lnTo>
                    <a:pt x="71" y="104"/>
                  </a:lnTo>
                  <a:lnTo>
                    <a:pt x="65" y="111"/>
                  </a:lnTo>
                  <a:lnTo>
                    <a:pt x="65" y="117"/>
                  </a:lnTo>
                  <a:lnTo>
                    <a:pt x="71" y="120"/>
                  </a:lnTo>
                  <a:lnTo>
                    <a:pt x="71" y="129"/>
                  </a:lnTo>
                  <a:lnTo>
                    <a:pt x="71" y="135"/>
                  </a:lnTo>
                  <a:lnTo>
                    <a:pt x="65" y="135"/>
                  </a:lnTo>
                  <a:lnTo>
                    <a:pt x="58" y="135"/>
                  </a:lnTo>
                  <a:lnTo>
                    <a:pt x="55" y="144"/>
                  </a:lnTo>
                  <a:lnTo>
                    <a:pt x="46" y="150"/>
                  </a:lnTo>
                  <a:lnTo>
                    <a:pt x="31" y="166"/>
                  </a:lnTo>
                  <a:lnTo>
                    <a:pt x="25" y="169"/>
                  </a:lnTo>
                  <a:lnTo>
                    <a:pt x="19" y="181"/>
                  </a:lnTo>
                  <a:lnTo>
                    <a:pt x="25" y="193"/>
                  </a:lnTo>
                  <a:lnTo>
                    <a:pt x="25" y="205"/>
                  </a:lnTo>
                  <a:lnTo>
                    <a:pt x="19" y="205"/>
                  </a:lnTo>
                  <a:lnTo>
                    <a:pt x="16" y="205"/>
                  </a:lnTo>
                  <a:lnTo>
                    <a:pt x="7" y="221"/>
                  </a:lnTo>
                  <a:lnTo>
                    <a:pt x="0" y="233"/>
                  </a:lnTo>
                  <a:lnTo>
                    <a:pt x="0" y="245"/>
                  </a:lnTo>
                  <a:lnTo>
                    <a:pt x="10" y="254"/>
                  </a:lnTo>
                  <a:lnTo>
                    <a:pt x="19" y="260"/>
                  </a:lnTo>
                  <a:lnTo>
                    <a:pt x="31" y="260"/>
                  </a:lnTo>
                  <a:lnTo>
                    <a:pt x="49" y="260"/>
                  </a:lnTo>
                  <a:lnTo>
                    <a:pt x="58" y="263"/>
                  </a:lnTo>
                  <a:lnTo>
                    <a:pt x="71" y="269"/>
                  </a:lnTo>
                  <a:lnTo>
                    <a:pt x="86" y="263"/>
                  </a:lnTo>
                  <a:lnTo>
                    <a:pt x="89" y="260"/>
                  </a:lnTo>
                  <a:lnTo>
                    <a:pt x="101" y="263"/>
                  </a:lnTo>
                  <a:lnTo>
                    <a:pt x="104" y="269"/>
                  </a:lnTo>
                  <a:lnTo>
                    <a:pt x="113" y="263"/>
                  </a:lnTo>
                  <a:lnTo>
                    <a:pt x="126" y="254"/>
                  </a:lnTo>
                  <a:lnTo>
                    <a:pt x="135" y="254"/>
                  </a:lnTo>
                  <a:lnTo>
                    <a:pt x="144" y="254"/>
                  </a:lnTo>
                  <a:lnTo>
                    <a:pt x="150" y="254"/>
                  </a:lnTo>
                  <a:lnTo>
                    <a:pt x="153" y="245"/>
                  </a:lnTo>
                  <a:lnTo>
                    <a:pt x="159" y="245"/>
                  </a:lnTo>
                  <a:lnTo>
                    <a:pt x="168" y="245"/>
                  </a:lnTo>
                  <a:lnTo>
                    <a:pt x="168" y="239"/>
                  </a:lnTo>
                  <a:lnTo>
                    <a:pt x="175" y="245"/>
                  </a:lnTo>
                  <a:lnTo>
                    <a:pt x="181" y="245"/>
                  </a:lnTo>
                  <a:lnTo>
                    <a:pt x="193" y="239"/>
                  </a:lnTo>
                  <a:lnTo>
                    <a:pt x="199" y="233"/>
                  </a:lnTo>
                  <a:lnTo>
                    <a:pt x="205" y="230"/>
                  </a:lnTo>
                  <a:lnTo>
                    <a:pt x="217" y="230"/>
                  </a:lnTo>
                  <a:lnTo>
                    <a:pt x="217" y="233"/>
                  </a:lnTo>
                  <a:lnTo>
                    <a:pt x="230" y="233"/>
                  </a:lnTo>
                  <a:lnTo>
                    <a:pt x="233" y="239"/>
                  </a:lnTo>
                  <a:lnTo>
                    <a:pt x="239" y="245"/>
                  </a:lnTo>
                  <a:lnTo>
                    <a:pt x="245" y="239"/>
                  </a:lnTo>
                  <a:lnTo>
                    <a:pt x="248" y="239"/>
                  </a:lnTo>
                  <a:lnTo>
                    <a:pt x="254" y="245"/>
                  </a:lnTo>
                  <a:lnTo>
                    <a:pt x="263" y="248"/>
                  </a:lnTo>
                  <a:lnTo>
                    <a:pt x="263" y="245"/>
                  </a:lnTo>
                  <a:lnTo>
                    <a:pt x="275" y="248"/>
                  </a:lnTo>
                  <a:lnTo>
                    <a:pt x="275" y="254"/>
                  </a:lnTo>
                  <a:lnTo>
                    <a:pt x="275" y="260"/>
                  </a:lnTo>
                  <a:lnTo>
                    <a:pt x="278" y="260"/>
                  </a:lnTo>
                  <a:lnTo>
                    <a:pt x="278" y="269"/>
                  </a:lnTo>
                  <a:lnTo>
                    <a:pt x="278" y="279"/>
                  </a:lnTo>
                  <a:lnTo>
                    <a:pt x="278" y="285"/>
                  </a:lnTo>
                  <a:lnTo>
                    <a:pt x="285" y="285"/>
                  </a:lnTo>
                  <a:lnTo>
                    <a:pt x="288" y="285"/>
                  </a:lnTo>
                  <a:lnTo>
                    <a:pt x="294" y="294"/>
                  </a:lnTo>
                  <a:lnTo>
                    <a:pt x="294" y="303"/>
                  </a:lnTo>
                  <a:lnTo>
                    <a:pt x="300" y="303"/>
                  </a:lnTo>
                  <a:lnTo>
                    <a:pt x="303" y="303"/>
                  </a:lnTo>
                  <a:lnTo>
                    <a:pt x="303" y="309"/>
                  </a:lnTo>
                  <a:lnTo>
                    <a:pt x="303" y="315"/>
                  </a:lnTo>
                  <a:lnTo>
                    <a:pt x="309" y="318"/>
                  </a:lnTo>
                  <a:lnTo>
                    <a:pt x="312" y="324"/>
                  </a:lnTo>
                  <a:lnTo>
                    <a:pt x="318" y="328"/>
                  </a:lnTo>
                  <a:lnTo>
                    <a:pt x="318" y="33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9">
              <a:extLst>
                <a:ext uri="{FF2B5EF4-FFF2-40B4-BE49-F238E27FC236}">
                  <a16:creationId xmlns:a16="http://schemas.microsoft.com/office/drawing/2014/main" id="{93AB9A33-A47B-498A-A4BC-B70642098126}"/>
                </a:ext>
              </a:extLst>
            </p:cNvPr>
            <p:cNvSpPr>
              <a:spLocks/>
            </p:cNvSpPr>
            <p:nvPr/>
          </p:nvSpPr>
          <p:spPr bwMode="auto">
            <a:xfrm>
              <a:off x="8097838" y="4271630"/>
              <a:ext cx="250825" cy="266700"/>
            </a:xfrm>
            <a:custGeom>
              <a:avLst/>
              <a:gdLst>
                <a:gd name="T0" fmla="*/ 6 w 158"/>
                <a:gd name="T1" fmla="*/ 24 h 168"/>
                <a:gd name="T2" fmla="*/ 9 w 158"/>
                <a:gd name="T3" fmla="*/ 39 h 168"/>
                <a:gd name="T4" fmla="*/ 18 w 158"/>
                <a:gd name="T5" fmla="*/ 49 h 168"/>
                <a:gd name="T6" fmla="*/ 33 w 158"/>
                <a:gd name="T7" fmla="*/ 55 h 168"/>
                <a:gd name="T8" fmla="*/ 39 w 158"/>
                <a:gd name="T9" fmla="*/ 64 h 168"/>
                <a:gd name="T10" fmla="*/ 55 w 158"/>
                <a:gd name="T11" fmla="*/ 70 h 168"/>
                <a:gd name="T12" fmla="*/ 58 w 158"/>
                <a:gd name="T13" fmla="*/ 85 h 168"/>
                <a:gd name="T14" fmla="*/ 64 w 158"/>
                <a:gd name="T15" fmla="*/ 104 h 168"/>
                <a:gd name="T16" fmla="*/ 58 w 158"/>
                <a:gd name="T17" fmla="*/ 119 h 168"/>
                <a:gd name="T18" fmla="*/ 64 w 158"/>
                <a:gd name="T19" fmla="*/ 128 h 168"/>
                <a:gd name="T20" fmla="*/ 58 w 158"/>
                <a:gd name="T21" fmla="*/ 137 h 168"/>
                <a:gd name="T22" fmla="*/ 58 w 158"/>
                <a:gd name="T23" fmla="*/ 159 h 168"/>
                <a:gd name="T24" fmla="*/ 70 w 158"/>
                <a:gd name="T25" fmla="*/ 162 h 168"/>
                <a:gd name="T26" fmla="*/ 79 w 158"/>
                <a:gd name="T27" fmla="*/ 168 h 168"/>
                <a:gd name="T28" fmla="*/ 94 w 158"/>
                <a:gd name="T29" fmla="*/ 168 h 168"/>
                <a:gd name="T30" fmla="*/ 103 w 158"/>
                <a:gd name="T31" fmla="*/ 159 h 168"/>
                <a:gd name="T32" fmla="*/ 113 w 158"/>
                <a:gd name="T33" fmla="*/ 159 h 168"/>
                <a:gd name="T34" fmla="*/ 119 w 158"/>
                <a:gd name="T35" fmla="*/ 162 h 168"/>
                <a:gd name="T36" fmla="*/ 125 w 158"/>
                <a:gd name="T37" fmla="*/ 153 h 168"/>
                <a:gd name="T38" fmla="*/ 119 w 158"/>
                <a:gd name="T39" fmla="*/ 143 h 168"/>
                <a:gd name="T40" fmla="*/ 125 w 158"/>
                <a:gd name="T41" fmla="*/ 134 h 168"/>
                <a:gd name="T42" fmla="*/ 128 w 158"/>
                <a:gd name="T43" fmla="*/ 137 h 168"/>
                <a:gd name="T44" fmla="*/ 143 w 158"/>
                <a:gd name="T45" fmla="*/ 134 h 168"/>
                <a:gd name="T46" fmla="*/ 152 w 158"/>
                <a:gd name="T47" fmla="*/ 128 h 168"/>
                <a:gd name="T48" fmla="*/ 158 w 158"/>
                <a:gd name="T49" fmla="*/ 119 h 168"/>
                <a:gd name="T50" fmla="*/ 149 w 158"/>
                <a:gd name="T51" fmla="*/ 113 h 168"/>
                <a:gd name="T52" fmla="*/ 137 w 158"/>
                <a:gd name="T53" fmla="*/ 104 h 168"/>
                <a:gd name="T54" fmla="*/ 143 w 158"/>
                <a:gd name="T55" fmla="*/ 98 h 168"/>
                <a:gd name="T56" fmla="*/ 134 w 158"/>
                <a:gd name="T57" fmla="*/ 88 h 168"/>
                <a:gd name="T58" fmla="*/ 128 w 158"/>
                <a:gd name="T59" fmla="*/ 79 h 168"/>
                <a:gd name="T60" fmla="*/ 125 w 158"/>
                <a:gd name="T61" fmla="*/ 73 h 168"/>
                <a:gd name="T62" fmla="*/ 119 w 158"/>
                <a:gd name="T63" fmla="*/ 64 h 168"/>
                <a:gd name="T64" fmla="*/ 110 w 158"/>
                <a:gd name="T65" fmla="*/ 55 h 168"/>
                <a:gd name="T66" fmla="*/ 103 w 158"/>
                <a:gd name="T67" fmla="*/ 49 h 168"/>
                <a:gd name="T68" fmla="*/ 103 w 158"/>
                <a:gd name="T69" fmla="*/ 30 h 168"/>
                <a:gd name="T70" fmla="*/ 100 w 158"/>
                <a:gd name="T71" fmla="*/ 24 h 168"/>
                <a:gd name="T72" fmla="*/ 88 w 158"/>
                <a:gd name="T73" fmla="*/ 15 h 168"/>
                <a:gd name="T74" fmla="*/ 79 w 158"/>
                <a:gd name="T75" fmla="*/ 15 h 168"/>
                <a:gd name="T76" fmla="*/ 70 w 158"/>
                <a:gd name="T77" fmla="*/ 9 h 168"/>
                <a:gd name="T78" fmla="*/ 61 w 158"/>
                <a:gd name="T79" fmla="*/ 9 h 168"/>
                <a:gd name="T80" fmla="*/ 45 w 158"/>
                <a:gd name="T81" fmla="*/ 3 h 168"/>
                <a:gd name="T82" fmla="*/ 30 w 158"/>
                <a:gd name="T83" fmla="*/ 0 h 168"/>
                <a:gd name="T84" fmla="*/ 18 w 158"/>
                <a:gd name="T85" fmla="*/ 9 h 168"/>
                <a:gd name="T86" fmla="*/ 0 w 158"/>
                <a:gd name="T87" fmla="*/ 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 h="168">
                  <a:moveTo>
                    <a:pt x="0" y="15"/>
                  </a:moveTo>
                  <a:lnTo>
                    <a:pt x="6" y="24"/>
                  </a:lnTo>
                  <a:lnTo>
                    <a:pt x="9" y="24"/>
                  </a:lnTo>
                  <a:lnTo>
                    <a:pt x="9" y="39"/>
                  </a:lnTo>
                  <a:lnTo>
                    <a:pt x="15" y="43"/>
                  </a:lnTo>
                  <a:lnTo>
                    <a:pt x="18" y="49"/>
                  </a:lnTo>
                  <a:lnTo>
                    <a:pt x="30" y="55"/>
                  </a:lnTo>
                  <a:lnTo>
                    <a:pt x="33" y="55"/>
                  </a:lnTo>
                  <a:lnTo>
                    <a:pt x="33" y="58"/>
                  </a:lnTo>
                  <a:lnTo>
                    <a:pt x="39" y="64"/>
                  </a:lnTo>
                  <a:lnTo>
                    <a:pt x="42" y="64"/>
                  </a:lnTo>
                  <a:lnTo>
                    <a:pt x="55" y="70"/>
                  </a:lnTo>
                  <a:lnTo>
                    <a:pt x="55" y="73"/>
                  </a:lnTo>
                  <a:lnTo>
                    <a:pt x="58" y="85"/>
                  </a:lnTo>
                  <a:lnTo>
                    <a:pt x="58" y="94"/>
                  </a:lnTo>
                  <a:lnTo>
                    <a:pt x="64" y="104"/>
                  </a:lnTo>
                  <a:lnTo>
                    <a:pt x="64" y="113"/>
                  </a:lnTo>
                  <a:lnTo>
                    <a:pt x="58" y="119"/>
                  </a:lnTo>
                  <a:lnTo>
                    <a:pt x="58" y="122"/>
                  </a:lnTo>
                  <a:lnTo>
                    <a:pt x="64" y="128"/>
                  </a:lnTo>
                  <a:lnTo>
                    <a:pt x="58" y="134"/>
                  </a:lnTo>
                  <a:lnTo>
                    <a:pt x="58" y="137"/>
                  </a:lnTo>
                  <a:lnTo>
                    <a:pt x="58" y="150"/>
                  </a:lnTo>
                  <a:lnTo>
                    <a:pt x="58" y="159"/>
                  </a:lnTo>
                  <a:lnTo>
                    <a:pt x="58" y="162"/>
                  </a:lnTo>
                  <a:lnTo>
                    <a:pt x="70" y="162"/>
                  </a:lnTo>
                  <a:lnTo>
                    <a:pt x="73" y="168"/>
                  </a:lnTo>
                  <a:lnTo>
                    <a:pt x="79" y="168"/>
                  </a:lnTo>
                  <a:lnTo>
                    <a:pt x="85" y="168"/>
                  </a:lnTo>
                  <a:lnTo>
                    <a:pt x="94" y="168"/>
                  </a:lnTo>
                  <a:lnTo>
                    <a:pt x="100" y="162"/>
                  </a:lnTo>
                  <a:lnTo>
                    <a:pt x="103" y="159"/>
                  </a:lnTo>
                  <a:lnTo>
                    <a:pt x="110" y="153"/>
                  </a:lnTo>
                  <a:lnTo>
                    <a:pt x="113" y="159"/>
                  </a:lnTo>
                  <a:lnTo>
                    <a:pt x="119" y="159"/>
                  </a:lnTo>
                  <a:lnTo>
                    <a:pt x="119" y="162"/>
                  </a:lnTo>
                  <a:lnTo>
                    <a:pt x="125" y="162"/>
                  </a:lnTo>
                  <a:lnTo>
                    <a:pt x="125" y="153"/>
                  </a:lnTo>
                  <a:lnTo>
                    <a:pt x="125" y="150"/>
                  </a:lnTo>
                  <a:lnTo>
                    <a:pt x="119" y="143"/>
                  </a:lnTo>
                  <a:lnTo>
                    <a:pt x="119" y="137"/>
                  </a:lnTo>
                  <a:lnTo>
                    <a:pt x="125" y="134"/>
                  </a:lnTo>
                  <a:lnTo>
                    <a:pt x="128" y="134"/>
                  </a:lnTo>
                  <a:lnTo>
                    <a:pt x="128" y="137"/>
                  </a:lnTo>
                  <a:lnTo>
                    <a:pt x="134" y="134"/>
                  </a:lnTo>
                  <a:lnTo>
                    <a:pt x="143" y="134"/>
                  </a:lnTo>
                  <a:lnTo>
                    <a:pt x="149" y="128"/>
                  </a:lnTo>
                  <a:lnTo>
                    <a:pt x="152" y="128"/>
                  </a:lnTo>
                  <a:lnTo>
                    <a:pt x="158" y="128"/>
                  </a:lnTo>
                  <a:lnTo>
                    <a:pt x="158" y="119"/>
                  </a:lnTo>
                  <a:lnTo>
                    <a:pt x="152" y="113"/>
                  </a:lnTo>
                  <a:lnTo>
                    <a:pt x="149" y="113"/>
                  </a:lnTo>
                  <a:lnTo>
                    <a:pt x="137" y="110"/>
                  </a:lnTo>
                  <a:lnTo>
                    <a:pt x="137" y="104"/>
                  </a:lnTo>
                  <a:lnTo>
                    <a:pt x="143" y="104"/>
                  </a:lnTo>
                  <a:lnTo>
                    <a:pt x="143" y="98"/>
                  </a:lnTo>
                  <a:lnTo>
                    <a:pt x="140" y="94"/>
                  </a:lnTo>
                  <a:lnTo>
                    <a:pt x="134" y="88"/>
                  </a:lnTo>
                  <a:lnTo>
                    <a:pt x="128" y="85"/>
                  </a:lnTo>
                  <a:lnTo>
                    <a:pt x="128" y="79"/>
                  </a:lnTo>
                  <a:lnTo>
                    <a:pt x="128" y="73"/>
                  </a:lnTo>
                  <a:lnTo>
                    <a:pt x="125" y="73"/>
                  </a:lnTo>
                  <a:lnTo>
                    <a:pt x="119" y="73"/>
                  </a:lnTo>
                  <a:lnTo>
                    <a:pt x="119" y="64"/>
                  </a:lnTo>
                  <a:lnTo>
                    <a:pt x="113" y="55"/>
                  </a:lnTo>
                  <a:lnTo>
                    <a:pt x="110" y="55"/>
                  </a:lnTo>
                  <a:lnTo>
                    <a:pt x="103" y="55"/>
                  </a:lnTo>
                  <a:lnTo>
                    <a:pt x="103" y="49"/>
                  </a:lnTo>
                  <a:lnTo>
                    <a:pt x="103" y="39"/>
                  </a:lnTo>
                  <a:lnTo>
                    <a:pt x="103" y="30"/>
                  </a:lnTo>
                  <a:lnTo>
                    <a:pt x="100" y="30"/>
                  </a:lnTo>
                  <a:lnTo>
                    <a:pt x="100" y="24"/>
                  </a:lnTo>
                  <a:lnTo>
                    <a:pt x="100" y="18"/>
                  </a:lnTo>
                  <a:lnTo>
                    <a:pt x="88" y="15"/>
                  </a:lnTo>
                  <a:lnTo>
                    <a:pt x="88" y="18"/>
                  </a:lnTo>
                  <a:lnTo>
                    <a:pt x="79" y="15"/>
                  </a:lnTo>
                  <a:lnTo>
                    <a:pt x="76" y="9"/>
                  </a:lnTo>
                  <a:lnTo>
                    <a:pt x="70" y="9"/>
                  </a:lnTo>
                  <a:lnTo>
                    <a:pt x="64" y="15"/>
                  </a:lnTo>
                  <a:lnTo>
                    <a:pt x="61" y="9"/>
                  </a:lnTo>
                  <a:lnTo>
                    <a:pt x="55" y="3"/>
                  </a:lnTo>
                  <a:lnTo>
                    <a:pt x="45" y="3"/>
                  </a:lnTo>
                  <a:lnTo>
                    <a:pt x="45" y="0"/>
                  </a:lnTo>
                  <a:lnTo>
                    <a:pt x="30" y="0"/>
                  </a:lnTo>
                  <a:lnTo>
                    <a:pt x="24" y="3"/>
                  </a:lnTo>
                  <a:lnTo>
                    <a:pt x="18" y="9"/>
                  </a:lnTo>
                  <a:lnTo>
                    <a:pt x="6" y="15"/>
                  </a:lnTo>
                  <a:lnTo>
                    <a:pt x="0" y="15"/>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0">
              <a:extLst>
                <a:ext uri="{FF2B5EF4-FFF2-40B4-BE49-F238E27FC236}">
                  <a16:creationId xmlns:a16="http://schemas.microsoft.com/office/drawing/2014/main" id="{99D2000C-09B5-4E67-A9A0-22C42B168AFD}"/>
                </a:ext>
              </a:extLst>
            </p:cNvPr>
            <p:cNvSpPr>
              <a:spLocks/>
            </p:cNvSpPr>
            <p:nvPr/>
          </p:nvSpPr>
          <p:spPr bwMode="auto">
            <a:xfrm>
              <a:off x="8097838" y="4271630"/>
              <a:ext cx="250825" cy="266700"/>
            </a:xfrm>
            <a:custGeom>
              <a:avLst/>
              <a:gdLst>
                <a:gd name="T0" fmla="*/ 6 w 158"/>
                <a:gd name="T1" fmla="*/ 24 h 168"/>
                <a:gd name="T2" fmla="*/ 9 w 158"/>
                <a:gd name="T3" fmla="*/ 39 h 168"/>
                <a:gd name="T4" fmla="*/ 18 w 158"/>
                <a:gd name="T5" fmla="*/ 49 h 168"/>
                <a:gd name="T6" fmla="*/ 33 w 158"/>
                <a:gd name="T7" fmla="*/ 55 h 168"/>
                <a:gd name="T8" fmla="*/ 39 w 158"/>
                <a:gd name="T9" fmla="*/ 64 h 168"/>
                <a:gd name="T10" fmla="*/ 55 w 158"/>
                <a:gd name="T11" fmla="*/ 70 h 168"/>
                <a:gd name="T12" fmla="*/ 58 w 158"/>
                <a:gd name="T13" fmla="*/ 85 h 168"/>
                <a:gd name="T14" fmla="*/ 64 w 158"/>
                <a:gd name="T15" fmla="*/ 104 h 168"/>
                <a:gd name="T16" fmla="*/ 58 w 158"/>
                <a:gd name="T17" fmla="*/ 119 h 168"/>
                <a:gd name="T18" fmla="*/ 64 w 158"/>
                <a:gd name="T19" fmla="*/ 128 h 168"/>
                <a:gd name="T20" fmla="*/ 58 w 158"/>
                <a:gd name="T21" fmla="*/ 137 h 168"/>
                <a:gd name="T22" fmla="*/ 58 w 158"/>
                <a:gd name="T23" fmla="*/ 159 h 168"/>
                <a:gd name="T24" fmla="*/ 70 w 158"/>
                <a:gd name="T25" fmla="*/ 162 h 168"/>
                <a:gd name="T26" fmla="*/ 79 w 158"/>
                <a:gd name="T27" fmla="*/ 168 h 168"/>
                <a:gd name="T28" fmla="*/ 94 w 158"/>
                <a:gd name="T29" fmla="*/ 168 h 168"/>
                <a:gd name="T30" fmla="*/ 103 w 158"/>
                <a:gd name="T31" fmla="*/ 159 h 168"/>
                <a:gd name="T32" fmla="*/ 113 w 158"/>
                <a:gd name="T33" fmla="*/ 159 h 168"/>
                <a:gd name="T34" fmla="*/ 119 w 158"/>
                <a:gd name="T35" fmla="*/ 162 h 168"/>
                <a:gd name="T36" fmla="*/ 125 w 158"/>
                <a:gd name="T37" fmla="*/ 153 h 168"/>
                <a:gd name="T38" fmla="*/ 119 w 158"/>
                <a:gd name="T39" fmla="*/ 143 h 168"/>
                <a:gd name="T40" fmla="*/ 125 w 158"/>
                <a:gd name="T41" fmla="*/ 134 h 168"/>
                <a:gd name="T42" fmla="*/ 128 w 158"/>
                <a:gd name="T43" fmla="*/ 137 h 168"/>
                <a:gd name="T44" fmla="*/ 143 w 158"/>
                <a:gd name="T45" fmla="*/ 134 h 168"/>
                <a:gd name="T46" fmla="*/ 152 w 158"/>
                <a:gd name="T47" fmla="*/ 128 h 168"/>
                <a:gd name="T48" fmla="*/ 158 w 158"/>
                <a:gd name="T49" fmla="*/ 119 h 168"/>
                <a:gd name="T50" fmla="*/ 149 w 158"/>
                <a:gd name="T51" fmla="*/ 113 h 168"/>
                <a:gd name="T52" fmla="*/ 137 w 158"/>
                <a:gd name="T53" fmla="*/ 104 h 168"/>
                <a:gd name="T54" fmla="*/ 143 w 158"/>
                <a:gd name="T55" fmla="*/ 98 h 168"/>
                <a:gd name="T56" fmla="*/ 134 w 158"/>
                <a:gd name="T57" fmla="*/ 88 h 168"/>
                <a:gd name="T58" fmla="*/ 128 w 158"/>
                <a:gd name="T59" fmla="*/ 79 h 168"/>
                <a:gd name="T60" fmla="*/ 125 w 158"/>
                <a:gd name="T61" fmla="*/ 73 h 168"/>
                <a:gd name="T62" fmla="*/ 119 w 158"/>
                <a:gd name="T63" fmla="*/ 64 h 168"/>
                <a:gd name="T64" fmla="*/ 110 w 158"/>
                <a:gd name="T65" fmla="*/ 55 h 168"/>
                <a:gd name="T66" fmla="*/ 103 w 158"/>
                <a:gd name="T67" fmla="*/ 49 h 168"/>
                <a:gd name="T68" fmla="*/ 103 w 158"/>
                <a:gd name="T69" fmla="*/ 30 h 168"/>
                <a:gd name="T70" fmla="*/ 100 w 158"/>
                <a:gd name="T71" fmla="*/ 24 h 168"/>
                <a:gd name="T72" fmla="*/ 88 w 158"/>
                <a:gd name="T73" fmla="*/ 15 h 168"/>
                <a:gd name="T74" fmla="*/ 79 w 158"/>
                <a:gd name="T75" fmla="*/ 15 h 168"/>
                <a:gd name="T76" fmla="*/ 70 w 158"/>
                <a:gd name="T77" fmla="*/ 9 h 168"/>
                <a:gd name="T78" fmla="*/ 61 w 158"/>
                <a:gd name="T79" fmla="*/ 9 h 168"/>
                <a:gd name="T80" fmla="*/ 45 w 158"/>
                <a:gd name="T81" fmla="*/ 3 h 168"/>
                <a:gd name="T82" fmla="*/ 30 w 158"/>
                <a:gd name="T83" fmla="*/ 0 h 168"/>
                <a:gd name="T84" fmla="*/ 18 w 158"/>
                <a:gd name="T85" fmla="*/ 9 h 168"/>
                <a:gd name="T86" fmla="*/ 0 w 158"/>
                <a:gd name="T87" fmla="*/ 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 h="168">
                  <a:moveTo>
                    <a:pt x="0" y="15"/>
                  </a:moveTo>
                  <a:lnTo>
                    <a:pt x="6" y="24"/>
                  </a:lnTo>
                  <a:lnTo>
                    <a:pt x="9" y="24"/>
                  </a:lnTo>
                  <a:lnTo>
                    <a:pt x="9" y="39"/>
                  </a:lnTo>
                  <a:lnTo>
                    <a:pt x="15" y="43"/>
                  </a:lnTo>
                  <a:lnTo>
                    <a:pt x="18" y="49"/>
                  </a:lnTo>
                  <a:lnTo>
                    <a:pt x="30" y="55"/>
                  </a:lnTo>
                  <a:lnTo>
                    <a:pt x="33" y="55"/>
                  </a:lnTo>
                  <a:lnTo>
                    <a:pt x="33" y="58"/>
                  </a:lnTo>
                  <a:lnTo>
                    <a:pt x="39" y="64"/>
                  </a:lnTo>
                  <a:lnTo>
                    <a:pt x="42" y="64"/>
                  </a:lnTo>
                  <a:lnTo>
                    <a:pt x="55" y="70"/>
                  </a:lnTo>
                  <a:lnTo>
                    <a:pt x="55" y="73"/>
                  </a:lnTo>
                  <a:lnTo>
                    <a:pt x="58" y="85"/>
                  </a:lnTo>
                  <a:lnTo>
                    <a:pt x="58" y="94"/>
                  </a:lnTo>
                  <a:lnTo>
                    <a:pt x="64" y="104"/>
                  </a:lnTo>
                  <a:lnTo>
                    <a:pt x="64" y="113"/>
                  </a:lnTo>
                  <a:lnTo>
                    <a:pt x="58" y="119"/>
                  </a:lnTo>
                  <a:lnTo>
                    <a:pt x="58" y="122"/>
                  </a:lnTo>
                  <a:lnTo>
                    <a:pt x="64" y="128"/>
                  </a:lnTo>
                  <a:lnTo>
                    <a:pt x="58" y="134"/>
                  </a:lnTo>
                  <a:lnTo>
                    <a:pt x="58" y="137"/>
                  </a:lnTo>
                  <a:lnTo>
                    <a:pt x="58" y="150"/>
                  </a:lnTo>
                  <a:lnTo>
                    <a:pt x="58" y="159"/>
                  </a:lnTo>
                  <a:lnTo>
                    <a:pt x="58" y="162"/>
                  </a:lnTo>
                  <a:lnTo>
                    <a:pt x="70" y="162"/>
                  </a:lnTo>
                  <a:lnTo>
                    <a:pt x="73" y="168"/>
                  </a:lnTo>
                  <a:lnTo>
                    <a:pt x="79" y="168"/>
                  </a:lnTo>
                  <a:lnTo>
                    <a:pt x="85" y="168"/>
                  </a:lnTo>
                  <a:lnTo>
                    <a:pt x="94" y="168"/>
                  </a:lnTo>
                  <a:lnTo>
                    <a:pt x="100" y="162"/>
                  </a:lnTo>
                  <a:lnTo>
                    <a:pt x="103" y="159"/>
                  </a:lnTo>
                  <a:lnTo>
                    <a:pt x="110" y="153"/>
                  </a:lnTo>
                  <a:lnTo>
                    <a:pt x="113" y="159"/>
                  </a:lnTo>
                  <a:lnTo>
                    <a:pt x="119" y="159"/>
                  </a:lnTo>
                  <a:lnTo>
                    <a:pt x="119" y="162"/>
                  </a:lnTo>
                  <a:lnTo>
                    <a:pt x="125" y="162"/>
                  </a:lnTo>
                  <a:lnTo>
                    <a:pt x="125" y="153"/>
                  </a:lnTo>
                  <a:lnTo>
                    <a:pt x="125" y="150"/>
                  </a:lnTo>
                  <a:lnTo>
                    <a:pt x="119" y="143"/>
                  </a:lnTo>
                  <a:lnTo>
                    <a:pt x="119" y="137"/>
                  </a:lnTo>
                  <a:lnTo>
                    <a:pt x="125" y="134"/>
                  </a:lnTo>
                  <a:lnTo>
                    <a:pt x="128" y="134"/>
                  </a:lnTo>
                  <a:lnTo>
                    <a:pt x="128" y="137"/>
                  </a:lnTo>
                  <a:lnTo>
                    <a:pt x="134" y="134"/>
                  </a:lnTo>
                  <a:lnTo>
                    <a:pt x="143" y="134"/>
                  </a:lnTo>
                  <a:lnTo>
                    <a:pt x="149" y="128"/>
                  </a:lnTo>
                  <a:lnTo>
                    <a:pt x="152" y="128"/>
                  </a:lnTo>
                  <a:lnTo>
                    <a:pt x="158" y="128"/>
                  </a:lnTo>
                  <a:lnTo>
                    <a:pt x="158" y="119"/>
                  </a:lnTo>
                  <a:lnTo>
                    <a:pt x="152" y="113"/>
                  </a:lnTo>
                  <a:lnTo>
                    <a:pt x="149" y="113"/>
                  </a:lnTo>
                  <a:lnTo>
                    <a:pt x="137" y="110"/>
                  </a:lnTo>
                  <a:lnTo>
                    <a:pt x="137" y="104"/>
                  </a:lnTo>
                  <a:lnTo>
                    <a:pt x="143" y="104"/>
                  </a:lnTo>
                  <a:lnTo>
                    <a:pt x="143" y="98"/>
                  </a:lnTo>
                  <a:lnTo>
                    <a:pt x="140" y="94"/>
                  </a:lnTo>
                  <a:lnTo>
                    <a:pt x="134" y="88"/>
                  </a:lnTo>
                  <a:lnTo>
                    <a:pt x="128" y="85"/>
                  </a:lnTo>
                  <a:lnTo>
                    <a:pt x="128" y="79"/>
                  </a:lnTo>
                  <a:lnTo>
                    <a:pt x="128" y="73"/>
                  </a:lnTo>
                  <a:lnTo>
                    <a:pt x="125" y="73"/>
                  </a:lnTo>
                  <a:lnTo>
                    <a:pt x="119" y="73"/>
                  </a:lnTo>
                  <a:lnTo>
                    <a:pt x="119" y="64"/>
                  </a:lnTo>
                  <a:lnTo>
                    <a:pt x="113" y="55"/>
                  </a:lnTo>
                  <a:lnTo>
                    <a:pt x="110" y="55"/>
                  </a:lnTo>
                  <a:lnTo>
                    <a:pt x="103" y="55"/>
                  </a:lnTo>
                  <a:lnTo>
                    <a:pt x="103" y="49"/>
                  </a:lnTo>
                  <a:lnTo>
                    <a:pt x="103" y="39"/>
                  </a:lnTo>
                  <a:lnTo>
                    <a:pt x="103" y="30"/>
                  </a:lnTo>
                  <a:lnTo>
                    <a:pt x="100" y="30"/>
                  </a:lnTo>
                  <a:lnTo>
                    <a:pt x="100" y="24"/>
                  </a:lnTo>
                  <a:lnTo>
                    <a:pt x="100" y="18"/>
                  </a:lnTo>
                  <a:lnTo>
                    <a:pt x="88" y="15"/>
                  </a:lnTo>
                  <a:lnTo>
                    <a:pt x="88" y="18"/>
                  </a:lnTo>
                  <a:lnTo>
                    <a:pt x="79" y="15"/>
                  </a:lnTo>
                  <a:lnTo>
                    <a:pt x="76" y="9"/>
                  </a:lnTo>
                  <a:lnTo>
                    <a:pt x="70" y="9"/>
                  </a:lnTo>
                  <a:lnTo>
                    <a:pt x="64" y="15"/>
                  </a:lnTo>
                  <a:lnTo>
                    <a:pt x="61" y="9"/>
                  </a:lnTo>
                  <a:lnTo>
                    <a:pt x="55" y="3"/>
                  </a:lnTo>
                  <a:lnTo>
                    <a:pt x="45" y="3"/>
                  </a:lnTo>
                  <a:lnTo>
                    <a:pt x="45" y="0"/>
                  </a:lnTo>
                  <a:lnTo>
                    <a:pt x="30" y="0"/>
                  </a:lnTo>
                  <a:lnTo>
                    <a:pt x="24" y="3"/>
                  </a:lnTo>
                  <a:lnTo>
                    <a:pt x="18" y="9"/>
                  </a:lnTo>
                  <a:lnTo>
                    <a:pt x="6" y="15"/>
                  </a:lnTo>
                  <a:lnTo>
                    <a:pt x="0" y="15"/>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1">
              <a:extLst>
                <a:ext uri="{FF2B5EF4-FFF2-40B4-BE49-F238E27FC236}">
                  <a16:creationId xmlns:a16="http://schemas.microsoft.com/office/drawing/2014/main" id="{16C13A15-3B3D-46FB-870E-EF282E1BF5A2}"/>
                </a:ext>
              </a:extLst>
            </p:cNvPr>
            <p:cNvSpPr>
              <a:spLocks/>
            </p:cNvSpPr>
            <p:nvPr/>
          </p:nvSpPr>
          <p:spPr bwMode="auto">
            <a:xfrm>
              <a:off x="9358313" y="4538330"/>
              <a:ext cx="349250" cy="285750"/>
            </a:xfrm>
            <a:custGeom>
              <a:avLst/>
              <a:gdLst>
                <a:gd name="T0" fmla="*/ 140 w 220"/>
                <a:gd name="T1" fmla="*/ 6 h 180"/>
                <a:gd name="T2" fmla="*/ 149 w 220"/>
                <a:gd name="T3" fmla="*/ 9 h 180"/>
                <a:gd name="T4" fmla="*/ 159 w 220"/>
                <a:gd name="T5" fmla="*/ 21 h 180"/>
                <a:gd name="T6" fmla="*/ 168 w 220"/>
                <a:gd name="T7" fmla="*/ 37 h 180"/>
                <a:gd name="T8" fmla="*/ 183 w 220"/>
                <a:gd name="T9" fmla="*/ 46 h 180"/>
                <a:gd name="T10" fmla="*/ 204 w 220"/>
                <a:gd name="T11" fmla="*/ 46 h 180"/>
                <a:gd name="T12" fmla="*/ 220 w 220"/>
                <a:gd name="T13" fmla="*/ 46 h 180"/>
                <a:gd name="T14" fmla="*/ 207 w 220"/>
                <a:gd name="T15" fmla="*/ 52 h 180"/>
                <a:gd name="T16" fmla="*/ 198 w 220"/>
                <a:gd name="T17" fmla="*/ 64 h 180"/>
                <a:gd name="T18" fmla="*/ 192 w 220"/>
                <a:gd name="T19" fmla="*/ 73 h 180"/>
                <a:gd name="T20" fmla="*/ 198 w 220"/>
                <a:gd name="T21" fmla="*/ 85 h 180"/>
                <a:gd name="T22" fmla="*/ 198 w 220"/>
                <a:gd name="T23" fmla="*/ 101 h 180"/>
                <a:gd name="T24" fmla="*/ 198 w 220"/>
                <a:gd name="T25" fmla="*/ 110 h 180"/>
                <a:gd name="T26" fmla="*/ 204 w 220"/>
                <a:gd name="T27" fmla="*/ 119 h 180"/>
                <a:gd name="T28" fmla="*/ 198 w 220"/>
                <a:gd name="T29" fmla="*/ 140 h 180"/>
                <a:gd name="T30" fmla="*/ 192 w 220"/>
                <a:gd name="T31" fmla="*/ 128 h 180"/>
                <a:gd name="T32" fmla="*/ 192 w 220"/>
                <a:gd name="T33" fmla="*/ 140 h 180"/>
                <a:gd name="T34" fmla="*/ 192 w 220"/>
                <a:gd name="T35" fmla="*/ 156 h 180"/>
                <a:gd name="T36" fmla="*/ 198 w 220"/>
                <a:gd name="T37" fmla="*/ 165 h 180"/>
                <a:gd name="T38" fmla="*/ 183 w 220"/>
                <a:gd name="T39" fmla="*/ 165 h 180"/>
                <a:gd name="T40" fmla="*/ 174 w 220"/>
                <a:gd name="T41" fmla="*/ 168 h 180"/>
                <a:gd name="T42" fmla="*/ 153 w 220"/>
                <a:gd name="T43" fmla="*/ 159 h 180"/>
                <a:gd name="T44" fmla="*/ 168 w 220"/>
                <a:gd name="T45" fmla="*/ 156 h 180"/>
                <a:gd name="T46" fmla="*/ 165 w 220"/>
                <a:gd name="T47" fmla="*/ 140 h 180"/>
                <a:gd name="T48" fmla="*/ 165 w 220"/>
                <a:gd name="T49" fmla="*/ 134 h 180"/>
                <a:gd name="T50" fmla="*/ 159 w 220"/>
                <a:gd name="T51" fmla="*/ 119 h 180"/>
                <a:gd name="T52" fmla="*/ 143 w 220"/>
                <a:gd name="T53" fmla="*/ 110 h 180"/>
                <a:gd name="T54" fmla="*/ 128 w 220"/>
                <a:gd name="T55" fmla="*/ 119 h 180"/>
                <a:gd name="T56" fmla="*/ 119 w 220"/>
                <a:gd name="T57" fmla="*/ 140 h 180"/>
                <a:gd name="T58" fmla="*/ 110 w 220"/>
                <a:gd name="T59" fmla="*/ 156 h 180"/>
                <a:gd name="T60" fmla="*/ 98 w 220"/>
                <a:gd name="T61" fmla="*/ 165 h 180"/>
                <a:gd name="T62" fmla="*/ 94 w 220"/>
                <a:gd name="T63" fmla="*/ 180 h 180"/>
                <a:gd name="T64" fmla="*/ 88 w 220"/>
                <a:gd name="T65" fmla="*/ 156 h 180"/>
                <a:gd name="T66" fmla="*/ 88 w 220"/>
                <a:gd name="T67" fmla="*/ 150 h 180"/>
                <a:gd name="T68" fmla="*/ 79 w 220"/>
                <a:gd name="T69" fmla="*/ 144 h 180"/>
                <a:gd name="T70" fmla="*/ 61 w 220"/>
                <a:gd name="T71" fmla="*/ 134 h 180"/>
                <a:gd name="T72" fmla="*/ 39 w 220"/>
                <a:gd name="T73" fmla="*/ 125 h 180"/>
                <a:gd name="T74" fmla="*/ 55 w 220"/>
                <a:gd name="T75" fmla="*/ 119 h 180"/>
                <a:gd name="T76" fmla="*/ 46 w 220"/>
                <a:gd name="T77" fmla="*/ 110 h 180"/>
                <a:gd name="T78" fmla="*/ 21 w 220"/>
                <a:gd name="T79" fmla="*/ 101 h 180"/>
                <a:gd name="T80" fmla="*/ 33 w 220"/>
                <a:gd name="T81" fmla="*/ 89 h 180"/>
                <a:gd name="T82" fmla="*/ 15 w 220"/>
                <a:gd name="T83" fmla="*/ 79 h 180"/>
                <a:gd name="T84" fmla="*/ 9 w 220"/>
                <a:gd name="T85" fmla="*/ 73 h 180"/>
                <a:gd name="T86" fmla="*/ 6 w 220"/>
                <a:gd name="T87" fmla="*/ 58 h 180"/>
                <a:gd name="T88" fmla="*/ 21 w 220"/>
                <a:gd name="T89" fmla="*/ 64 h 180"/>
                <a:gd name="T90" fmla="*/ 39 w 220"/>
                <a:gd name="T91" fmla="*/ 70 h 180"/>
                <a:gd name="T92" fmla="*/ 55 w 220"/>
                <a:gd name="T93" fmla="*/ 64 h 180"/>
                <a:gd name="T94" fmla="*/ 61 w 220"/>
                <a:gd name="T95" fmla="*/ 55 h 180"/>
                <a:gd name="T96" fmla="*/ 55 w 220"/>
                <a:gd name="T97" fmla="*/ 46 h 180"/>
                <a:gd name="T98" fmla="*/ 39 w 220"/>
                <a:gd name="T99" fmla="*/ 37 h 180"/>
                <a:gd name="T100" fmla="*/ 46 w 220"/>
                <a:gd name="T101" fmla="*/ 24 h 180"/>
                <a:gd name="T102" fmla="*/ 61 w 220"/>
                <a:gd name="T103" fmla="*/ 24 h 180"/>
                <a:gd name="T104" fmla="*/ 76 w 220"/>
                <a:gd name="T105" fmla="*/ 37 h 180"/>
                <a:gd name="T106" fmla="*/ 94 w 220"/>
                <a:gd name="T107" fmla="*/ 40 h 180"/>
                <a:gd name="T108" fmla="*/ 110 w 220"/>
                <a:gd name="T109" fmla="*/ 37 h 180"/>
                <a:gd name="T110" fmla="*/ 110 w 220"/>
                <a:gd name="T111" fmla="*/ 21 h 180"/>
                <a:gd name="T112" fmla="*/ 125 w 220"/>
                <a:gd name="T113" fmla="*/ 21 h 180"/>
                <a:gd name="T114" fmla="*/ 128 w 220"/>
                <a:gd name="T11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180">
                  <a:moveTo>
                    <a:pt x="128" y="0"/>
                  </a:moveTo>
                  <a:lnTo>
                    <a:pt x="140" y="6"/>
                  </a:lnTo>
                  <a:lnTo>
                    <a:pt x="143" y="6"/>
                  </a:lnTo>
                  <a:lnTo>
                    <a:pt x="149" y="9"/>
                  </a:lnTo>
                  <a:lnTo>
                    <a:pt x="153" y="15"/>
                  </a:lnTo>
                  <a:lnTo>
                    <a:pt x="159" y="21"/>
                  </a:lnTo>
                  <a:lnTo>
                    <a:pt x="165" y="30"/>
                  </a:lnTo>
                  <a:lnTo>
                    <a:pt x="168" y="37"/>
                  </a:lnTo>
                  <a:lnTo>
                    <a:pt x="180" y="37"/>
                  </a:lnTo>
                  <a:lnTo>
                    <a:pt x="183" y="46"/>
                  </a:lnTo>
                  <a:lnTo>
                    <a:pt x="192" y="46"/>
                  </a:lnTo>
                  <a:lnTo>
                    <a:pt x="204" y="46"/>
                  </a:lnTo>
                  <a:lnTo>
                    <a:pt x="214" y="40"/>
                  </a:lnTo>
                  <a:lnTo>
                    <a:pt x="220" y="46"/>
                  </a:lnTo>
                  <a:lnTo>
                    <a:pt x="220" y="52"/>
                  </a:lnTo>
                  <a:lnTo>
                    <a:pt x="207" y="52"/>
                  </a:lnTo>
                  <a:lnTo>
                    <a:pt x="204" y="55"/>
                  </a:lnTo>
                  <a:lnTo>
                    <a:pt x="198" y="64"/>
                  </a:lnTo>
                  <a:lnTo>
                    <a:pt x="192" y="70"/>
                  </a:lnTo>
                  <a:lnTo>
                    <a:pt x="192" y="73"/>
                  </a:lnTo>
                  <a:lnTo>
                    <a:pt x="198" y="79"/>
                  </a:lnTo>
                  <a:lnTo>
                    <a:pt x="198" y="85"/>
                  </a:lnTo>
                  <a:lnTo>
                    <a:pt x="198" y="95"/>
                  </a:lnTo>
                  <a:lnTo>
                    <a:pt x="198" y="101"/>
                  </a:lnTo>
                  <a:lnTo>
                    <a:pt x="192" y="101"/>
                  </a:lnTo>
                  <a:lnTo>
                    <a:pt x="198" y="110"/>
                  </a:lnTo>
                  <a:lnTo>
                    <a:pt x="204" y="116"/>
                  </a:lnTo>
                  <a:lnTo>
                    <a:pt x="204" y="119"/>
                  </a:lnTo>
                  <a:lnTo>
                    <a:pt x="204" y="128"/>
                  </a:lnTo>
                  <a:lnTo>
                    <a:pt x="198" y="140"/>
                  </a:lnTo>
                  <a:lnTo>
                    <a:pt x="198" y="128"/>
                  </a:lnTo>
                  <a:lnTo>
                    <a:pt x="192" y="128"/>
                  </a:lnTo>
                  <a:lnTo>
                    <a:pt x="192" y="134"/>
                  </a:lnTo>
                  <a:lnTo>
                    <a:pt x="192" y="140"/>
                  </a:lnTo>
                  <a:lnTo>
                    <a:pt x="189" y="144"/>
                  </a:lnTo>
                  <a:lnTo>
                    <a:pt x="192" y="156"/>
                  </a:lnTo>
                  <a:lnTo>
                    <a:pt x="204" y="159"/>
                  </a:lnTo>
                  <a:lnTo>
                    <a:pt x="198" y="165"/>
                  </a:lnTo>
                  <a:lnTo>
                    <a:pt x="204" y="168"/>
                  </a:lnTo>
                  <a:lnTo>
                    <a:pt x="183" y="165"/>
                  </a:lnTo>
                  <a:lnTo>
                    <a:pt x="180" y="165"/>
                  </a:lnTo>
                  <a:lnTo>
                    <a:pt x="174" y="168"/>
                  </a:lnTo>
                  <a:lnTo>
                    <a:pt x="165" y="165"/>
                  </a:lnTo>
                  <a:lnTo>
                    <a:pt x="153" y="159"/>
                  </a:lnTo>
                  <a:lnTo>
                    <a:pt x="159" y="159"/>
                  </a:lnTo>
                  <a:lnTo>
                    <a:pt x="168" y="156"/>
                  </a:lnTo>
                  <a:lnTo>
                    <a:pt x="168" y="150"/>
                  </a:lnTo>
                  <a:lnTo>
                    <a:pt x="165" y="140"/>
                  </a:lnTo>
                  <a:lnTo>
                    <a:pt x="159" y="134"/>
                  </a:lnTo>
                  <a:lnTo>
                    <a:pt x="165" y="134"/>
                  </a:lnTo>
                  <a:lnTo>
                    <a:pt x="165" y="125"/>
                  </a:lnTo>
                  <a:lnTo>
                    <a:pt x="159" y="119"/>
                  </a:lnTo>
                  <a:lnTo>
                    <a:pt x="149" y="110"/>
                  </a:lnTo>
                  <a:lnTo>
                    <a:pt x="143" y="110"/>
                  </a:lnTo>
                  <a:lnTo>
                    <a:pt x="140" y="119"/>
                  </a:lnTo>
                  <a:lnTo>
                    <a:pt x="128" y="119"/>
                  </a:lnTo>
                  <a:lnTo>
                    <a:pt x="125" y="128"/>
                  </a:lnTo>
                  <a:lnTo>
                    <a:pt x="119" y="140"/>
                  </a:lnTo>
                  <a:lnTo>
                    <a:pt x="119" y="144"/>
                  </a:lnTo>
                  <a:lnTo>
                    <a:pt x="110" y="156"/>
                  </a:lnTo>
                  <a:lnTo>
                    <a:pt x="98" y="159"/>
                  </a:lnTo>
                  <a:lnTo>
                    <a:pt x="98" y="165"/>
                  </a:lnTo>
                  <a:lnTo>
                    <a:pt x="98" y="168"/>
                  </a:lnTo>
                  <a:lnTo>
                    <a:pt x="94" y="180"/>
                  </a:lnTo>
                  <a:lnTo>
                    <a:pt x="94" y="159"/>
                  </a:lnTo>
                  <a:lnTo>
                    <a:pt x="88" y="156"/>
                  </a:lnTo>
                  <a:lnTo>
                    <a:pt x="85" y="156"/>
                  </a:lnTo>
                  <a:lnTo>
                    <a:pt x="88" y="150"/>
                  </a:lnTo>
                  <a:lnTo>
                    <a:pt x="85" y="144"/>
                  </a:lnTo>
                  <a:lnTo>
                    <a:pt x="79" y="144"/>
                  </a:lnTo>
                  <a:lnTo>
                    <a:pt x="70" y="144"/>
                  </a:lnTo>
                  <a:lnTo>
                    <a:pt x="61" y="134"/>
                  </a:lnTo>
                  <a:lnTo>
                    <a:pt x="46" y="128"/>
                  </a:lnTo>
                  <a:lnTo>
                    <a:pt x="39" y="125"/>
                  </a:lnTo>
                  <a:lnTo>
                    <a:pt x="49" y="125"/>
                  </a:lnTo>
                  <a:lnTo>
                    <a:pt x="55" y="119"/>
                  </a:lnTo>
                  <a:lnTo>
                    <a:pt x="55" y="116"/>
                  </a:lnTo>
                  <a:lnTo>
                    <a:pt x="46" y="110"/>
                  </a:lnTo>
                  <a:lnTo>
                    <a:pt x="33" y="110"/>
                  </a:lnTo>
                  <a:lnTo>
                    <a:pt x="21" y="101"/>
                  </a:lnTo>
                  <a:lnTo>
                    <a:pt x="30" y="95"/>
                  </a:lnTo>
                  <a:lnTo>
                    <a:pt x="33" y="89"/>
                  </a:lnTo>
                  <a:lnTo>
                    <a:pt x="21" y="79"/>
                  </a:lnTo>
                  <a:lnTo>
                    <a:pt x="15" y="79"/>
                  </a:lnTo>
                  <a:lnTo>
                    <a:pt x="9" y="79"/>
                  </a:lnTo>
                  <a:lnTo>
                    <a:pt x="9" y="73"/>
                  </a:lnTo>
                  <a:lnTo>
                    <a:pt x="0" y="70"/>
                  </a:lnTo>
                  <a:lnTo>
                    <a:pt x="6" y="58"/>
                  </a:lnTo>
                  <a:lnTo>
                    <a:pt x="9" y="55"/>
                  </a:lnTo>
                  <a:lnTo>
                    <a:pt x="21" y="64"/>
                  </a:lnTo>
                  <a:lnTo>
                    <a:pt x="30" y="64"/>
                  </a:lnTo>
                  <a:lnTo>
                    <a:pt x="39" y="70"/>
                  </a:lnTo>
                  <a:lnTo>
                    <a:pt x="39" y="64"/>
                  </a:lnTo>
                  <a:lnTo>
                    <a:pt x="55" y="64"/>
                  </a:lnTo>
                  <a:lnTo>
                    <a:pt x="61" y="64"/>
                  </a:lnTo>
                  <a:lnTo>
                    <a:pt x="61" y="55"/>
                  </a:lnTo>
                  <a:lnTo>
                    <a:pt x="61" y="52"/>
                  </a:lnTo>
                  <a:lnTo>
                    <a:pt x="55" y="46"/>
                  </a:lnTo>
                  <a:lnTo>
                    <a:pt x="39" y="40"/>
                  </a:lnTo>
                  <a:lnTo>
                    <a:pt x="39" y="37"/>
                  </a:lnTo>
                  <a:lnTo>
                    <a:pt x="39" y="24"/>
                  </a:lnTo>
                  <a:lnTo>
                    <a:pt x="46" y="24"/>
                  </a:lnTo>
                  <a:lnTo>
                    <a:pt x="46" y="24"/>
                  </a:lnTo>
                  <a:lnTo>
                    <a:pt x="61" y="24"/>
                  </a:lnTo>
                  <a:lnTo>
                    <a:pt x="64" y="24"/>
                  </a:lnTo>
                  <a:lnTo>
                    <a:pt x="76" y="37"/>
                  </a:lnTo>
                  <a:lnTo>
                    <a:pt x="85" y="40"/>
                  </a:lnTo>
                  <a:lnTo>
                    <a:pt x="94" y="40"/>
                  </a:lnTo>
                  <a:lnTo>
                    <a:pt x="101" y="40"/>
                  </a:lnTo>
                  <a:lnTo>
                    <a:pt x="110" y="37"/>
                  </a:lnTo>
                  <a:lnTo>
                    <a:pt x="116" y="24"/>
                  </a:lnTo>
                  <a:lnTo>
                    <a:pt x="110" y="21"/>
                  </a:lnTo>
                  <a:lnTo>
                    <a:pt x="119" y="21"/>
                  </a:lnTo>
                  <a:lnTo>
                    <a:pt x="125" y="21"/>
                  </a:lnTo>
                  <a:lnTo>
                    <a:pt x="125" y="9"/>
                  </a:lnTo>
                  <a:lnTo>
                    <a:pt x="128" y="0"/>
                  </a:lnTo>
                  <a:lnTo>
                    <a:pt x="128" y="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2">
              <a:extLst>
                <a:ext uri="{FF2B5EF4-FFF2-40B4-BE49-F238E27FC236}">
                  <a16:creationId xmlns:a16="http://schemas.microsoft.com/office/drawing/2014/main" id="{3E0AFECC-30A0-4358-AA42-380F1BA52E20}"/>
                </a:ext>
              </a:extLst>
            </p:cNvPr>
            <p:cNvSpPr>
              <a:spLocks/>
            </p:cNvSpPr>
            <p:nvPr/>
          </p:nvSpPr>
          <p:spPr bwMode="auto">
            <a:xfrm>
              <a:off x="9358313" y="4538330"/>
              <a:ext cx="349250" cy="285750"/>
            </a:xfrm>
            <a:custGeom>
              <a:avLst/>
              <a:gdLst>
                <a:gd name="T0" fmla="*/ 140 w 220"/>
                <a:gd name="T1" fmla="*/ 6 h 180"/>
                <a:gd name="T2" fmla="*/ 149 w 220"/>
                <a:gd name="T3" fmla="*/ 9 h 180"/>
                <a:gd name="T4" fmla="*/ 159 w 220"/>
                <a:gd name="T5" fmla="*/ 21 h 180"/>
                <a:gd name="T6" fmla="*/ 168 w 220"/>
                <a:gd name="T7" fmla="*/ 37 h 180"/>
                <a:gd name="T8" fmla="*/ 183 w 220"/>
                <a:gd name="T9" fmla="*/ 46 h 180"/>
                <a:gd name="T10" fmla="*/ 204 w 220"/>
                <a:gd name="T11" fmla="*/ 46 h 180"/>
                <a:gd name="T12" fmla="*/ 220 w 220"/>
                <a:gd name="T13" fmla="*/ 46 h 180"/>
                <a:gd name="T14" fmla="*/ 207 w 220"/>
                <a:gd name="T15" fmla="*/ 52 h 180"/>
                <a:gd name="T16" fmla="*/ 198 w 220"/>
                <a:gd name="T17" fmla="*/ 64 h 180"/>
                <a:gd name="T18" fmla="*/ 192 w 220"/>
                <a:gd name="T19" fmla="*/ 73 h 180"/>
                <a:gd name="T20" fmla="*/ 198 w 220"/>
                <a:gd name="T21" fmla="*/ 85 h 180"/>
                <a:gd name="T22" fmla="*/ 198 w 220"/>
                <a:gd name="T23" fmla="*/ 101 h 180"/>
                <a:gd name="T24" fmla="*/ 198 w 220"/>
                <a:gd name="T25" fmla="*/ 110 h 180"/>
                <a:gd name="T26" fmla="*/ 204 w 220"/>
                <a:gd name="T27" fmla="*/ 119 h 180"/>
                <a:gd name="T28" fmla="*/ 198 w 220"/>
                <a:gd name="T29" fmla="*/ 140 h 180"/>
                <a:gd name="T30" fmla="*/ 192 w 220"/>
                <a:gd name="T31" fmla="*/ 128 h 180"/>
                <a:gd name="T32" fmla="*/ 192 w 220"/>
                <a:gd name="T33" fmla="*/ 140 h 180"/>
                <a:gd name="T34" fmla="*/ 192 w 220"/>
                <a:gd name="T35" fmla="*/ 156 h 180"/>
                <a:gd name="T36" fmla="*/ 198 w 220"/>
                <a:gd name="T37" fmla="*/ 165 h 180"/>
                <a:gd name="T38" fmla="*/ 183 w 220"/>
                <a:gd name="T39" fmla="*/ 165 h 180"/>
                <a:gd name="T40" fmla="*/ 174 w 220"/>
                <a:gd name="T41" fmla="*/ 168 h 180"/>
                <a:gd name="T42" fmla="*/ 153 w 220"/>
                <a:gd name="T43" fmla="*/ 159 h 180"/>
                <a:gd name="T44" fmla="*/ 168 w 220"/>
                <a:gd name="T45" fmla="*/ 156 h 180"/>
                <a:gd name="T46" fmla="*/ 165 w 220"/>
                <a:gd name="T47" fmla="*/ 140 h 180"/>
                <a:gd name="T48" fmla="*/ 165 w 220"/>
                <a:gd name="T49" fmla="*/ 134 h 180"/>
                <a:gd name="T50" fmla="*/ 159 w 220"/>
                <a:gd name="T51" fmla="*/ 119 h 180"/>
                <a:gd name="T52" fmla="*/ 143 w 220"/>
                <a:gd name="T53" fmla="*/ 110 h 180"/>
                <a:gd name="T54" fmla="*/ 128 w 220"/>
                <a:gd name="T55" fmla="*/ 119 h 180"/>
                <a:gd name="T56" fmla="*/ 119 w 220"/>
                <a:gd name="T57" fmla="*/ 140 h 180"/>
                <a:gd name="T58" fmla="*/ 110 w 220"/>
                <a:gd name="T59" fmla="*/ 156 h 180"/>
                <a:gd name="T60" fmla="*/ 98 w 220"/>
                <a:gd name="T61" fmla="*/ 165 h 180"/>
                <a:gd name="T62" fmla="*/ 94 w 220"/>
                <a:gd name="T63" fmla="*/ 180 h 180"/>
                <a:gd name="T64" fmla="*/ 88 w 220"/>
                <a:gd name="T65" fmla="*/ 156 h 180"/>
                <a:gd name="T66" fmla="*/ 88 w 220"/>
                <a:gd name="T67" fmla="*/ 150 h 180"/>
                <a:gd name="T68" fmla="*/ 79 w 220"/>
                <a:gd name="T69" fmla="*/ 144 h 180"/>
                <a:gd name="T70" fmla="*/ 61 w 220"/>
                <a:gd name="T71" fmla="*/ 134 h 180"/>
                <a:gd name="T72" fmla="*/ 39 w 220"/>
                <a:gd name="T73" fmla="*/ 125 h 180"/>
                <a:gd name="T74" fmla="*/ 55 w 220"/>
                <a:gd name="T75" fmla="*/ 119 h 180"/>
                <a:gd name="T76" fmla="*/ 46 w 220"/>
                <a:gd name="T77" fmla="*/ 110 h 180"/>
                <a:gd name="T78" fmla="*/ 21 w 220"/>
                <a:gd name="T79" fmla="*/ 101 h 180"/>
                <a:gd name="T80" fmla="*/ 33 w 220"/>
                <a:gd name="T81" fmla="*/ 89 h 180"/>
                <a:gd name="T82" fmla="*/ 15 w 220"/>
                <a:gd name="T83" fmla="*/ 79 h 180"/>
                <a:gd name="T84" fmla="*/ 9 w 220"/>
                <a:gd name="T85" fmla="*/ 73 h 180"/>
                <a:gd name="T86" fmla="*/ 6 w 220"/>
                <a:gd name="T87" fmla="*/ 58 h 180"/>
                <a:gd name="T88" fmla="*/ 21 w 220"/>
                <a:gd name="T89" fmla="*/ 64 h 180"/>
                <a:gd name="T90" fmla="*/ 39 w 220"/>
                <a:gd name="T91" fmla="*/ 70 h 180"/>
                <a:gd name="T92" fmla="*/ 55 w 220"/>
                <a:gd name="T93" fmla="*/ 64 h 180"/>
                <a:gd name="T94" fmla="*/ 61 w 220"/>
                <a:gd name="T95" fmla="*/ 55 h 180"/>
                <a:gd name="T96" fmla="*/ 55 w 220"/>
                <a:gd name="T97" fmla="*/ 46 h 180"/>
                <a:gd name="T98" fmla="*/ 39 w 220"/>
                <a:gd name="T99" fmla="*/ 37 h 180"/>
                <a:gd name="T100" fmla="*/ 46 w 220"/>
                <a:gd name="T101" fmla="*/ 24 h 180"/>
                <a:gd name="T102" fmla="*/ 61 w 220"/>
                <a:gd name="T103" fmla="*/ 24 h 180"/>
                <a:gd name="T104" fmla="*/ 76 w 220"/>
                <a:gd name="T105" fmla="*/ 37 h 180"/>
                <a:gd name="T106" fmla="*/ 94 w 220"/>
                <a:gd name="T107" fmla="*/ 40 h 180"/>
                <a:gd name="T108" fmla="*/ 110 w 220"/>
                <a:gd name="T109" fmla="*/ 37 h 180"/>
                <a:gd name="T110" fmla="*/ 110 w 220"/>
                <a:gd name="T111" fmla="*/ 21 h 180"/>
                <a:gd name="T112" fmla="*/ 125 w 220"/>
                <a:gd name="T113" fmla="*/ 21 h 180"/>
                <a:gd name="T114" fmla="*/ 128 w 220"/>
                <a:gd name="T11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180">
                  <a:moveTo>
                    <a:pt x="128" y="0"/>
                  </a:moveTo>
                  <a:lnTo>
                    <a:pt x="140" y="6"/>
                  </a:lnTo>
                  <a:lnTo>
                    <a:pt x="143" y="6"/>
                  </a:lnTo>
                  <a:lnTo>
                    <a:pt x="149" y="9"/>
                  </a:lnTo>
                  <a:lnTo>
                    <a:pt x="153" y="15"/>
                  </a:lnTo>
                  <a:lnTo>
                    <a:pt x="159" y="21"/>
                  </a:lnTo>
                  <a:lnTo>
                    <a:pt x="165" y="30"/>
                  </a:lnTo>
                  <a:lnTo>
                    <a:pt x="168" y="37"/>
                  </a:lnTo>
                  <a:lnTo>
                    <a:pt x="180" y="37"/>
                  </a:lnTo>
                  <a:lnTo>
                    <a:pt x="183" y="46"/>
                  </a:lnTo>
                  <a:lnTo>
                    <a:pt x="192" y="46"/>
                  </a:lnTo>
                  <a:lnTo>
                    <a:pt x="204" y="46"/>
                  </a:lnTo>
                  <a:lnTo>
                    <a:pt x="214" y="40"/>
                  </a:lnTo>
                  <a:lnTo>
                    <a:pt x="220" y="46"/>
                  </a:lnTo>
                  <a:lnTo>
                    <a:pt x="220" y="52"/>
                  </a:lnTo>
                  <a:lnTo>
                    <a:pt x="207" y="52"/>
                  </a:lnTo>
                  <a:lnTo>
                    <a:pt x="204" y="55"/>
                  </a:lnTo>
                  <a:lnTo>
                    <a:pt x="198" y="64"/>
                  </a:lnTo>
                  <a:lnTo>
                    <a:pt x="192" y="70"/>
                  </a:lnTo>
                  <a:lnTo>
                    <a:pt x="192" y="73"/>
                  </a:lnTo>
                  <a:lnTo>
                    <a:pt x="198" y="79"/>
                  </a:lnTo>
                  <a:lnTo>
                    <a:pt x="198" y="85"/>
                  </a:lnTo>
                  <a:lnTo>
                    <a:pt x="198" y="95"/>
                  </a:lnTo>
                  <a:lnTo>
                    <a:pt x="198" y="101"/>
                  </a:lnTo>
                  <a:lnTo>
                    <a:pt x="192" y="101"/>
                  </a:lnTo>
                  <a:lnTo>
                    <a:pt x="198" y="110"/>
                  </a:lnTo>
                  <a:lnTo>
                    <a:pt x="204" y="116"/>
                  </a:lnTo>
                  <a:lnTo>
                    <a:pt x="204" y="119"/>
                  </a:lnTo>
                  <a:lnTo>
                    <a:pt x="204" y="128"/>
                  </a:lnTo>
                  <a:lnTo>
                    <a:pt x="198" y="140"/>
                  </a:lnTo>
                  <a:lnTo>
                    <a:pt x="198" y="128"/>
                  </a:lnTo>
                  <a:lnTo>
                    <a:pt x="192" y="128"/>
                  </a:lnTo>
                  <a:lnTo>
                    <a:pt x="192" y="134"/>
                  </a:lnTo>
                  <a:lnTo>
                    <a:pt x="192" y="140"/>
                  </a:lnTo>
                  <a:lnTo>
                    <a:pt x="189" y="144"/>
                  </a:lnTo>
                  <a:lnTo>
                    <a:pt x="192" y="156"/>
                  </a:lnTo>
                  <a:lnTo>
                    <a:pt x="204" y="159"/>
                  </a:lnTo>
                  <a:lnTo>
                    <a:pt x="198" y="165"/>
                  </a:lnTo>
                  <a:lnTo>
                    <a:pt x="204" y="168"/>
                  </a:lnTo>
                  <a:lnTo>
                    <a:pt x="183" y="165"/>
                  </a:lnTo>
                  <a:lnTo>
                    <a:pt x="180" y="165"/>
                  </a:lnTo>
                  <a:lnTo>
                    <a:pt x="174" y="168"/>
                  </a:lnTo>
                  <a:lnTo>
                    <a:pt x="165" y="165"/>
                  </a:lnTo>
                  <a:lnTo>
                    <a:pt x="153" y="159"/>
                  </a:lnTo>
                  <a:lnTo>
                    <a:pt x="159" y="159"/>
                  </a:lnTo>
                  <a:lnTo>
                    <a:pt x="168" y="156"/>
                  </a:lnTo>
                  <a:lnTo>
                    <a:pt x="168" y="150"/>
                  </a:lnTo>
                  <a:lnTo>
                    <a:pt x="165" y="140"/>
                  </a:lnTo>
                  <a:lnTo>
                    <a:pt x="159" y="134"/>
                  </a:lnTo>
                  <a:lnTo>
                    <a:pt x="165" y="134"/>
                  </a:lnTo>
                  <a:lnTo>
                    <a:pt x="165" y="125"/>
                  </a:lnTo>
                  <a:lnTo>
                    <a:pt x="159" y="119"/>
                  </a:lnTo>
                  <a:lnTo>
                    <a:pt x="149" y="110"/>
                  </a:lnTo>
                  <a:lnTo>
                    <a:pt x="143" y="110"/>
                  </a:lnTo>
                  <a:lnTo>
                    <a:pt x="140" y="119"/>
                  </a:lnTo>
                  <a:lnTo>
                    <a:pt x="128" y="119"/>
                  </a:lnTo>
                  <a:lnTo>
                    <a:pt x="125" y="128"/>
                  </a:lnTo>
                  <a:lnTo>
                    <a:pt x="119" y="140"/>
                  </a:lnTo>
                  <a:lnTo>
                    <a:pt x="119" y="144"/>
                  </a:lnTo>
                  <a:lnTo>
                    <a:pt x="110" y="156"/>
                  </a:lnTo>
                  <a:lnTo>
                    <a:pt x="98" y="159"/>
                  </a:lnTo>
                  <a:lnTo>
                    <a:pt x="98" y="165"/>
                  </a:lnTo>
                  <a:lnTo>
                    <a:pt x="98" y="168"/>
                  </a:lnTo>
                  <a:lnTo>
                    <a:pt x="94" y="180"/>
                  </a:lnTo>
                  <a:lnTo>
                    <a:pt x="94" y="159"/>
                  </a:lnTo>
                  <a:lnTo>
                    <a:pt x="88" y="156"/>
                  </a:lnTo>
                  <a:lnTo>
                    <a:pt x="85" y="156"/>
                  </a:lnTo>
                  <a:lnTo>
                    <a:pt x="88" y="150"/>
                  </a:lnTo>
                  <a:lnTo>
                    <a:pt x="85" y="144"/>
                  </a:lnTo>
                  <a:lnTo>
                    <a:pt x="79" y="144"/>
                  </a:lnTo>
                  <a:lnTo>
                    <a:pt x="70" y="144"/>
                  </a:lnTo>
                  <a:lnTo>
                    <a:pt x="61" y="134"/>
                  </a:lnTo>
                  <a:lnTo>
                    <a:pt x="46" y="128"/>
                  </a:lnTo>
                  <a:lnTo>
                    <a:pt x="39" y="125"/>
                  </a:lnTo>
                  <a:lnTo>
                    <a:pt x="49" y="125"/>
                  </a:lnTo>
                  <a:lnTo>
                    <a:pt x="55" y="119"/>
                  </a:lnTo>
                  <a:lnTo>
                    <a:pt x="55" y="116"/>
                  </a:lnTo>
                  <a:lnTo>
                    <a:pt x="46" y="110"/>
                  </a:lnTo>
                  <a:lnTo>
                    <a:pt x="33" y="110"/>
                  </a:lnTo>
                  <a:lnTo>
                    <a:pt x="21" y="101"/>
                  </a:lnTo>
                  <a:lnTo>
                    <a:pt x="30" y="95"/>
                  </a:lnTo>
                  <a:lnTo>
                    <a:pt x="33" y="89"/>
                  </a:lnTo>
                  <a:lnTo>
                    <a:pt x="21" y="79"/>
                  </a:lnTo>
                  <a:lnTo>
                    <a:pt x="15" y="79"/>
                  </a:lnTo>
                  <a:lnTo>
                    <a:pt x="9" y="79"/>
                  </a:lnTo>
                  <a:lnTo>
                    <a:pt x="9" y="73"/>
                  </a:lnTo>
                  <a:lnTo>
                    <a:pt x="0" y="70"/>
                  </a:lnTo>
                  <a:lnTo>
                    <a:pt x="6" y="58"/>
                  </a:lnTo>
                  <a:lnTo>
                    <a:pt x="9" y="55"/>
                  </a:lnTo>
                  <a:lnTo>
                    <a:pt x="21" y="64"/>
                  </a:lnTo>
                  <a:lnTo>
                    <a:pt x="30" y="64"/>
                  </a:lnTo>
                  <a:lnTo>
                    <a:pt x="39" y="70"/>
                  </a:lnTo>
                  <a:lnTo>
                    <a:pt x="39" y="64"/>
                  </a:lnTo>
                  <a:lnTo>
                    <a:pt x="55" y="64"/>
                  </a:lnTo>
                  <a:lnTo>
                    <a:pt x="61" y="64"/>
                  </a:lnTo>
                  <a:lnTo>
                    <a:pt x="61" y="55"/>
                  </a:lnTo>
                  <a:lnTo>
                    <a:pt x="61" y="52"/>
                  </a:lnTo>
                  <a:lnTo>
                    <a:pt x="55" y="46"/>
                  </a:lnTo>
                  <a:lnTo>
                    <a:pt x="39" y="40"/>
                  </a:lnTo>
                  <a:lnTo>
                    <a:pt x="39" y="37"/>
                  </a:lnTo>
                  <a:lnTo>
                    <a:pt x="39" y="24"/>
                  </a:lnTo>
                  <a:lnTo>
                    <a:pt x="46" y="24"/>
                  </a:lnTo>
                  <a:lnTo>
                    <a:pt x="46" y="24"/>
                  </a:lnTo>
                  <a:lnTo>
                    <a:pt x="61" y="24"/>
                  </a:lnTo>
                  <a:lnTo>
                    <a:pt x="64" y="24"/>
                  </a:lnTo>
                  <a:lnTo>
                    <a:pt x="76" y="37"/>
                  </a:lnTo>
                  <a:lnTo>
                    <a:pt x="85" y="40"/>
                  </a:lnTo>
                  <a:lnTo>
                    <a:pt x="94" y="40"/>
                  </a:lnTo>
                  <a:lnTo>
                    <a:pt x="101" y="40"/>
                  </a:lnTo>
                  <a:lnTo>
                    <a:pt x="110" y="37"/>
                  </a:lnTo>
                  <a:lnTo>
                    <a:pt x="116" y="24"/>
                  </a:lnTo>
                  <a:lnTo>
                    <a:pt x="110" y="21"/>
                  </a:lnTo>
                  <a:lnTo>
                    <a:pt x="119" y="21"/>
                  </a:lnTo>
                  <a:lnTo>
                    <a:pt x="125" y="21"/>
                  </a:lnTo>
                  <a:lnTo>
                    <a:pt x="125" y="9"/>
                  </a:lnTo>
                  <a:lnTo>
                    <a:pt x="128" y="0"/>
                  </a:lnTo>
                  <a:lnTo>
                    <a:pt x="128" y="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3">
              <a:extLst>
                <a:ext uri="{FF2B5EF4-FFF2-40B4-BE49-F238E27FC236}">
                  <a16:creationId xmlns:a16="http://schemas.microsoft.com/office/drawing/2014/main" id="{3E2FB5B2-431B-47E6-B985-C1ACF8D97411}"/>
                </a:ext>
              </a:extLst>
            </p:cNvPr>
            <p:cNvSpPr>
              <a:spLocks/>
            </p:cNvSpPr>
            <p:nvPr/>
          </p:nvSpPr>
          <p:spPr bwMode="auto">
            <a:xfrm>
              <a:off x="9247188" y="4649455"/>
              <a:ext cx="260350" cy="179388"/>
            </a:xfrm>
            <a:custGeom>
              <a:avLst/>
              <a:gdLst>
                <a:gd name="T0" fmla="*/ 164 w 164"/>
                <a:gd name="T1" fmla="*/ 110 h 113"/>
                <a:gd name="T2" fmla="*/ 143 w 164"/>
                <a:gd name="T3" fmla="*/ 113 h 113"/>
                <a:gd name="T4" fmla="*/ 131 w 164"/>
                <a:gd name="T5" fmla="*/ 113 h 113"/>
                <a:gd name="T6" fmla="*/ 109 w 164"/>
                <a:gd name="T7" fmla="*/ 110 h 113"/>
                <a:gd name="T8" fmla="*/ 85 w 164"/>
                <a:gd name="T9" fmla="*/ 95 h 113"/>
                <a:gd name="T10" fmla="*/ 76 w 164"/>
                <a:gd name="T11" fmla="*/ 86 h 113"/>
                <a:gd name="T12" fmla="*/ 61 w 164"/>
                <a:gd name="T13" fmla="*/ 86 h 113"/>
                <a:gd name="T14" fmla="*/ 54 w 164"/>
                <a:gd name="T15" fmla="*/ 74 h 113"/>
                <a:gd name="T16" fmla="*/ 45 w 164"/>
                <a:gd name="T17" fmla="*/ 80 h 113"/>
                <a:gd name="T18" fmla="*/ 36 w 164"/>
                <a:gd name="T19" fmla="*/ 80 h 113"/>
                <a:gd name="T20" fmla="*/ 24 w 164"/>
                <a:gd name="T21" fmla="*/ 80 h 113"/>
                <a:gd name="T22" fmla="*/ 15 w 164"/>
                <a:gd name="T23" fmla="*/ 64 h 113"/>
                <a:gd name="T24" fmla="*/ 21 w 164"/>
                <a:gd name="T25" fmla="*/ 49 h 113"/>
                <a:gd name="T26" fmla="*/ 15 w 164"/>
                <a:gd name="T27" fmla="*/ 40 h 113"/>
                <a:gd name="T28" fmla="*/ 15 w 164"/>
                <a:gd name="T29" fmla="*/ 25 h 113"/>
                <a:gd name="T30" fmla="*/ 36 w 164"/>
                <a:gd name="T31" fmla="*/ 15 h 113"/>
                <a:gd name="T32" fmla="*/ 48 w 164"/>
                <a:gd name="T33" fmla="*/ 15 h 113"/>
                <a:gd name="T34" fmla="*/ 61 w 164"/>
                <a:gd name="T35" fmla="*/ 9 h 113"/>
                <a:gd name="T36" fmla="*/ 67 w 164"/>
                <a:gd name="T37" fmla="*/ 3 h 113"/>
                <a:gd name="T38" fmla="*/ 70 w 164"/>
                <a:gd name="T39" fmla="*/ 0 h 113"/>
                <a:gd name="T40" fmla="*/ 79 w 164"/>
                <a:gd name="T41" fmla="*/ 3 h 113"/>
                <a:gd name="T42" fmla="*/ 85 w 164"/>
                <a:gd name="T43" fmla="*/ 9 h 113"/>
                <a:gd name="T44" fmla="*/ 103 w 164"/>
                <a:gd name="T45" fmla="*/ 19 h 113"/>
                <a:gd name="T46" fmla="*/ 91 w 164"/>
                <a:gd name="T47" fmla="*/ 31 h 113"/>
                <a:gd name="T48" fmla="*/ 116 w 164"/>
                <a:gd name="T49" fmla="*/ 40 h 113"/>
                <a:gd name="T50" fmla="*/ 125 w 164"/>
                <a:gd name="T51" fmla="*/ 49 h 113"/>
                <a:gd name="T52" fmla="*/ 109 w 164"/>
                <a:gd name="T53" fmla="*/ 55 h 113"/>
                <a:gd name="T54" fmla="*/ 131 w 164"/>
                <a:gd name="T55" fmla="*/ 64 h 113"/>
                <a:gd name="T56" fmla="*/ 149 w 164"/>
                <a:gd name="T57" fmla="*/ 74 h 113"/>
                <a:gd name="T58" fmla="*/ 161 w 164"/>
                <a:gd name="T59" fmla="*/ 80 h 113"/>
                <a:gd name="T60" fmla="*/ 161 w 164"/>
                <a:gd name="T61" fmla="*/ 86 h 113"/>
                <a:gd name="T62" fmla="*/ 164 w 164"/>
                <a:gd name="T63" fmla="*/ 11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13">
                  <a:moveTo>
                    <a:pt x="164" y="104"/>
                  </a:moveTo>
                  <a:lnTo>
                    <a:pt x="164" y="110"/>
                  </a:lnTo>
                  <a:lnTo>
                    <a:pt x="155" y="110"/>
                  </a:lnTo>
                  <a:lnTo>
                    <a:pt x="143" y="113"/>
                  </a:lnTo>
                  <a:lnTo>
                    <a:pt x="140" y="113"/>
                  </a:lnTo>
                  <a:lnTo>
                    <a:pt x="131" y="113"/>
                  </a:lnTo>
                  <a:lnTo>
                    <a:pt x="116" y="113"/>
                  </a:lnTo>
                  <a:lnTo>
                    <a:pt x="109" y="110"/>
                  </a:lnTo>
                  <a:lnTo>
                    <a:pt x="100" y="104"/>
                  </a:lnTo>
                  <a:lnTo>
                    <a:pt x="85" y="95"/>
                  </a:lnTo>
                  <a:lnTo>
                    <a:pt x="85" y="89"/>
                  </a:lnTo>
                  <a:lnTo>
                    <a:pt x="76" y="86"/>
                  </a:lnTo>
                  <a:lnTo>
                    <a:pt x="70" y="86"/>
                  </a:lnTo>
                  <a:lnTo>
                    <a:pt x="61" y="86"/>
                  </a:lnTo>
                  <a:lnTo>
                    <a:pt x="61" y="80"/>
                  </a:lnTo>
                  <a:lnTo>
                    <a:pt x="54" y="74"/>
                  </a:lnTo>
                  <a:lnTo>
                    <a:pt x="48" y="80"/>
                  </a:lnTo>
                  <a:lnTo>
                    <a:pt x="45" y="80"/>
                  </a:lnTo>
                  <a:lnTo>
                    <a:pt x="39" y="80"/>
                  </a:lnTo>
                  <a:lnTo>
                    <a:pt x="36" y="80"/>
                  </a:lnTo>
                  <a:lnTo>
                    <a:pt x="30" y="80"/>
                  </a:lnTo>
                  <a:lnTo>
                    <a:pt x="24" y="80"/>
                  </a:lnTo>
                  <a:lnTo>
                    <a:pt x="21" y="74"/>
                  </a:lnTo>
                  <a:lnTo>
                    <a:pt x="15" y="64"/>
                  </a:lnTo>
                  <a:lnTo>
                    <a:pt x="15" y="58"/>
                  </a:lnTo>
                  <a:lnTo>
                    <a:pt x="21" y="49"/>
                  </a:lnTo>
                  <a:lnTo>
                    <a:pt x="15" y="46"/>
                  </a:lnTo>
                  <a:lnTo>
                    <a:pt x="15" y="40"/>
                  </a:lnTo>
                  <a:lnTo>
                    <a:pt x="0" y="34"/>
                  </a:lnTo>
                  <a:lnTo>
                    <a:pt x="15" y="25"/>
                  </a:lnTo>
                  <a:lnTo>
                    <a:pt x="24" y="19"/>
                  </a:lnTo>
                  <a:lnTo>
                    <a:pt x="36" y="15"/>
                  </a:lnTo>
                  <a:lnTo>
                    <a:pt x="45" y="15"/>
                  </a:lnTo>
                  <a:lnTo>
                    <a:pt x="48" y="15"/>
                  </a:lnTo>
                  <a:lnTo>
                    <a:pt x="48" y="9"/>
                  </a:lnTo>
                  <a:lnTo>
                    <a:pt x="61" y="9"/>
                  </a:lnTo>
                  <a:lnTo>
                    <a:pt x="67" y="9"/>
                  </a:lnTo>
                  <a:lnTo>
                    <a:pt x="67" y="3"/>
                  </a:lnTo>
                  <a:lnTo>
                    <a:pt x="67" y="0"/>
                  </a:lnTo>
                  <a:lnTo>
                    <a:pt x="70" y="0"/>
                  </a:lnTo>
                  <a:lnTo>
                    <a:pt x="70" y="0"/>
                  </a:lnTo>
                  <a:lnTo>
                    <a:pt x="79" y="3"/>
                  </a:lnTo>
                  <a:lnTo>
                    <a:pt x="79" y="9"/>
                  </a:lnTo>
                  <a:lnTo>
                    <a:pt x="85" y="9"/>
                  </a:lnTo>
                  <a:lnTo>
                    <a:pt x="91" y="9"/>
                  </a:lnTo>
                  <a:lnTo>
                    <a:pt x="103" y="19"/>
                  </a:lnTo>
                  <a:lnTo>
                    <a:pt x="100" y="25"/>
                  </a:lnTo>
                  <a:lnTo>
                    <a:pt x="91" y="31"/>
                  </a:lnTo>
                  <a:lnTo>
                    <a:pt x="103" y="40"/>
                  </a:lnTo>
                  <a:lnTo>
                    <a:pt x="116" y="40"/>
                  </a:lnTo>
                  <a:lnTo>
                    <a:pt x="125" y="46"/>
                  </a:lnTo>
                  <a:lnTo>
                    <a:pt x="125" y="49"/>
                  </a:lnTo>
                  <a:lnTo>
                    <a:pt x="119" y="55"/>
                  </a:lnTo>
                  <a:lnTo>
                    <a:pt x="109" y="55"/>
                  </a:lnTo>
                  <a:lnTo>
                    <a:pt x="116" y="58"/>
                  </a:lnTo>
                  <a:lnTo>
                    <a:pt x="131" y="64"/>
                  </a:lnTo>
                  <a:lnTo>
                    <a:pt x="140" y="74"/>
                  </a:lnTo>
                  <a:lnTo>
                    <a:pt x="149" y="74"/>
                  </a:lnTo>
                  <a:lnTo>
                    <a:pt x="155" y="74"/>
                  </a:lnTo>
                  <a:lnTo>
                    <a:pt x="161" y="80"/>
                  </a:lnTo>
                  <a:lnTo>
                    <a:pt x="155" y="86"/>
                  </a:lnTo>
                  <a:lnTo>
                    <a:pt x="161" y="86"/>
                  </a:lnTo>
                  <a:lnTo>
                    <a:pt x="164" y="89"/>
                  </a:lnTo>
                  <a:lnTo>
                    <a:pt x="164" y="110"/>
                  </a:lnTo>
                  <a:lnTo>
                    <a:pt x="164" y="10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4">
              <a:extLst>
                <a:ext uri="{FF2B5EF4-FFF2-40B4-BE49-F238E27FC236}">
                  <a16:creationId xmlns:a16="http://schemas.microsoft.com/office/drawing/2014/main" id="{9BF6247B-2F47-47C4-9768-14C52436347D}"/>
                </a:ext>
              </a:extLst>
            </p:cNvPr>
            <p:cNvSpPr>
              <a:spLocks/>
            </p:cNvSpPr>
            <p:nvPr/>
          </p:nvSpPr>
          <p:spPr bwMode="auto">
            <a:xfrm>
              <a:off x="9247188" y="4649455"/>
              <a:ext cx="260350" cy="179388"/>
            </a:xfrm>
            <a:custGeom>
              <a:avLst/>
              <a:gdLst>
                <a:gd name="T0" fmla="*/ 164 w 164"/>
                <a:gd name="T1" fmla="*/ 110 h 113"/>
                <a:gd name="T2" fmla="*/ 143 w 164"/>
                <a:gd name="T3" fmla="*/ 113 h 113"/>
                <a:gd name="T4" fmla="*/ 131 w 164"/>
                <a:gd name="T5" fmla="*/ 113 h 113"/>
                <a:gd name="T6" fmla="*/ 109 w 164"/>
                <a:gd name="T7" fmla="*/ 110 h 113"/>
                <a:gd name="T8" fmla="*/ 85 w 164"/>
                <a:gd name="T9" fmla="*/ 95 h 113"/>
                <a:gd name="T10" fmla="*/ 76 w 164"/>
                <a:gd name="T11" fmla="*/ 86 h 113"/>
                <a:gd name="T12" fmla="*/ 61 w 164"/>
                <a:gd name="T13" fmla="*/ 86 h 113"/>
                <a:gd name="T14" fmla="*/ 54 w 164"/>
                <a:gd name="T15" fmla="*/ 74 h 113"/>
                <a:gd name="T16" fmla="*/ 45 w 164"/>
                <a:gd name="T17" fmla="*/ 80 h 113"/>
                <a:gd name="T18" fmla="*/ 36 w 164"/>
                <a:gd name="T19" fmla="*/ 80 h 113"/>
                <a:gd name="T20" fmla="*/ 24 w 164"/>
                <a:gd name="T21" fmla="*/ 80 h 113"/>
                <a:gd name="T22" fmla="*/ 15 w 164"/>
                <a:gd name="T23" fmla="*/ 64 h 113"/>
                <a:gd name="T24" fmla="*/ 21 w 164"/>
                <a:gd name="T25" fmla="*/ 49 h 113"/>
                <a:gd name="T26" fmla="*/ 15 w 164"/>
                <a:gd name="T27" fmla="*/ 40 h 113"/>
                <a:gd name="T28" fmla="*/ 15 w 164"/>
                <a:gd name="T29" fmla="*/ 25 h 113"/>
                <a:gd name="T30" fmla="*/ 36 w 164"/>
                <a:gd name="T31" fmla="*/ 15 h 113"/>
                <a:gd name="T32" fmla="*/ 48 w 164"/>
                <a:gd name="T33" fmla="*/ 15 h 113"/>
                <a:gd name="T34" fmla="*/ 61 w 164"/>
                <a:gd name="T35" fmla="*/ 9 h 113"/>
                <a:gd name="T36" fmla="*/ 67 w 164"/>
                <a:gd name="T37" fmla="*/ 3 h 113"/>
                <a:gd name="T38" fmla="*/ 70 w 164"/>
                <a:gd name="T39" fmla="*/ 0 h 113"/>
                <a:gd name="T40" fmla="*/ 79 w 164"/>
                <a:gd name="T41" fmla="*/ 3 h 113"/>
                <a:gd name="T42" fmla="*/ 85 w 164"/>
                <a:gd name="T43" fmla="*/ 9 h 113"/>
                <a:gd name="T44" fmla="*/ 103 w 164"/>
                <a:gd name="T45" fmla="*/ 19 h 113"/>
                <a:gd name="T46" fmla="*/ 91 w 164"/>
                <a:gd name="T47" fmla="*/ 31 h 113"/>
                <a:gd name="T48" fmla="*/ 116 w 164"/>
                <a:gd name="T49" fmla="*/ 40 h 113"/>
                <a:gd name="T50" fmla="*/ 125 w 164"/>
                <a:gd name="T51" fmla="*/ 49 h 113"/>
                <a:gd name="T52" fmla="*/ 109 w 164"/>
                <a:gd name="T53" fmla="*/ 55 h 113"/>
                <a:gd name="T54" fmla="*/ 131 w 164"/>
                <a:gd name="T55" fmla="*/ 64 h 113"/>
                <a:gd name="T56" fmla="*/ 149 w 164"/>
                <a:gd name="T57" fmla="*/ 74 h 113"/>
                <a:gd name="T58" fmla="*/ 161 w 164"/>
                <a:gd name="T59" fmla="*/ 80 h 113"/>
                <a:gd name="T60" fmla="*/ 161 w 164"/>
                <a:gd name="T61" fmla="*/ 86 h 113"/>
                <a:gd name="T62" fmla="*/ 164 w 164"/>
                <a:gd name="T63" fmla="*/ 11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13">
                  <a:moveTo>
                    <a:pt x="164" y="104"/>
                  </a:moveTo>
                  <a:lnTo>
                    <a:pt x="164" y="110"/>
                  </a:lnTo>
                  <a:lnTo>
                    <a:pt x="155" y="110"/>
                  </a:lnTo>
                  <a:lnTo>
                    <a:pt x="143" y="113"/>
                  </a:lnTo>
                  <a:lnTo>
                    <a:pt x="140" y="113"/>
                  </a:lnTo>
                  <a:lnTo>
                    <a:pt x="131" y="113"/>
                  </a:lnTo>
                  <a:lnTo>
                    <a:pt x="116" y="113"/>
                  </a:lnTo>
                  <a:lnTo>
                    <a:pt x="109" y="110"/>
                  </a:lnTo>
                  <a:lnTo>
                    <a:pt x="100" y="104"/>
                  </a:lnTo>
                  <a:lnTo>
                    <a:pt x="85" y="95"/>
                  </a:lnTo>
                  <a:lnTo>
                    <a:pt x="85" y="89"/>
                  </a:lnTo>
                  <a:lnTo>
                    <a:pt x="76" y="86"/>
                  </a:lnTo>
                  <a:lnTo>
                    <a:pt x="70" y="86"/>
                  </a:lnTo>
                  <a:lnTo>
                    <a:pt x="61" y="86"/>
                  </a:lnTo>
                  <a:lnTo>
                    <a:pt x="61" y="80"/>
                  </a:lnTo>
                  <a:lnTo>
                    <a:pt x="54" y="74"/>
                  </a:lnTo>
                  <a:lnTo>
                    <a:pt x="48" y="80"/>
                  </a:lnTo>
                  <a:lnTo>
                    <a:pt x="45" y="80"/>
                  </a:lnTo>
                  <a:lnTo>
                    <a:pt x="39" y="80"/>
                  </a:lnTo>
                  <a:lnTo>
                    <a:pt x="36" y="80"/>
                  </a:lnTo>
                  <a:lnTo>
                    <a:pt x="30" y="80"/>
                  </a:lnTo>
                  <a:lnTo>
                    <a:pt x="24" y="80"/>
                  </a:lnTo>
                  <a:lnTo>
                    <a:pt x="21" y="74"/>
                  </a:lnTo>
                  <a:lnTo>
                    <a:pt x="15" y="64"/>
                  </a:lnTo>
                  <a:lnTo>
                    <a:pt x="15" y="58"/>
                  </a:lnTo>
                  <a:lnTo>
                    <a:pt x="21" y="49"/>
                  </a:lnTo>
                  <a:lnTo>
                    <a:pt x="15" y="46"/>
                  </a:lnTo>
                  <a:lnTo>
                    <a:pt x="15" y="40"/>
                  </a:lnTo>
                  <a:lnTo>
                    <a:pt x="0" y="34"/>
                  </a:lnTo>
                  <a:lnTo>
                    <a:pt x="15" y="25"/>
                  </a:lnTo>
                  <a:lnTo>
                    <a:pt x="24" y="19"/>
                  </a:lnTo>
                  <a:lnTo>
                    <a:pt x="36" y="15"/>
                  </a:lnTo>
                  <a:lnTo>
                    <a:pt x="45" y="15"/>
                  </a:lnTo>
                  <a:lnTo>
                    <a:pt x="48" y="15"/>
                  </a:lnTo>
                  <a:lnTo>
                    <a:pt x="48" y="9"/>
                  </a:lnTo>
                  <a:lnTo>
                    <a:pt x="61" y="9"/>
                  </a:lnTo>
                  <a:lnTo>
                    <a:pt x="67" y="9"/>
                  </a:lnTo>
                  <a:lnTo>
                    <a:pt x="67" y="3"/>
                  </a:lnTo>
                  <a:lnTo>
                    <a:pt x="67" y="0"/>
                  </a:lnTo>
                  <a:lnTo>
                    <a:pt x="70" y="0"/>
                  </a:lnTo>
                  <a:lnTo>
                    <a:pt x="70" y="0"/>
                  </a:lnTo>
                  <a:lnTo>
                    <a:pt x="79" y="3"/>
                  </a:lnTo>
                  <a:lnTo>
                    <a:pt x="79" y="9"/>
                  </a:lnTo>
                  <a:lnTo>
                    <a:pt x="85" y="9"/>
                  </a:lnTo>
                  <a:lnTo>
                    <a:pt x="91" y="9"/>
                  </a:lnTo>
                  <a:lnTo>
                    <a:pt x="103" y="19"/>
                  </a:lnTo>
                  <a:lnTo>
                    <a:pt x="100" y="25"/>
                  </a:lnTo>
                  <a:lnTo>
                    <a:pt x="91" y="31"/>
                  </a:lnTo>
                  <a:lnTo>
                    <a:pt x="103" y="40"/>
                  </a:lnTo>
                  <a:lnTo>
                    <a:pt x="116" y="40"/>
                  </a:lnTo>
                  <a:lnTo>
                    <a:pt x="125" y="46"/>
                  </a:lnTo>
                  <a:lnTo>
                    <a:pt x="125" y="49"/>
                  </a:lnTo>
                  <a:lnTo>
                    <a:pt x="119" y="55"/>
                  </a:lnTo>
                  <a:lnTo>
                    <a:pt x="109" y="55"/>
                  </a:lnTo>
                  <a:lnTo>
                    <a:pt x="116" y="58"/>
                  </a:lnTo>
                  <a:lnTo>
                    <a:pt x="131" y="64"/>
                  </a:lnTo>
                  <a:lnTo>
                    <a:pt x="140" y="74"/>
                  </a:lnTo>
                  <a:lnTo>
                    <a:pt x="149" y="74"/>
                  </a:lnTo>
                  <a:lnTo>
                    <a:pt x="155" y="74"/>
                  </a:lnTo>
                  <a:lnTo>
                    <a:pt x="161" y="80"/>
                  </a:lnTo>
                  <a:lnTo>
                    <a:pt x="155" y="86"/>
                  </a:lnTo>
                  <a:lnTo>
                    <a:pt x="161" y="86"/>
                  </a:lnTo>
                  <a:lnTo>
                    <a:pt x="164" y="89"/>
                  </a:lnTo>
                  <a:lnTo>
                    <a:pt x="164" y="110"/>
                  </a:lnTo>
                  <a:lnTo>
                    <a:pt x="164" y="10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5">
              <a:extLst>
                <a:ext uri="{FF2B5EF4-FFF2-40B4-BE49-F238E27FC236}">
                  <a16:creationId xmlns:a16="http://schemas.microsoft.com/office/drawing/2014/main" id="{9CA928A6-0092-41E8-BD1A-DCBBC417C1AF}"/>
                </a:ext>
              </a:extLst>
            </p:cNvPr>
            <p:cNvSpPr>
              <a:spLocks/>
            </p:cNvSpPr>
            <p:nvPr/>
          </p:nvSpPr>
          <p:spPr bwMode="auto">
            <a:xfrm>
              <a:off x="8969375" y="4528805"/>
              <a:ext cx="485775" cy="174625"/>
            </a:xfrm>
            <a:custGeom>
              <a:avLst/>
              <a:gdLst>
                <a:gd name="T0" fmla="*/ 165 w 306"/>
                <a:gd name="T1" fmla="*/ 110 h 110"/>
                <a:gd name="T2" fmla="*/ 159 w 306"/>
                <a:gd name="T3" fmla="*/ 107 h 110"/>
                <a:gd name="T4" fmla="*/ 156 w 306"/>
                <a:gd name="T5" fmla="*/ 101 h 110"/>
                <a:gd name="T6" fmla="*/ 141 w 306"/>
                <a:gd name="T7" fmla="*/ 101 h 110"/>
                <a:gd name="T8" fmla="*/ 132 w 306"/>
                <a:gd name="T9" fmla="*/ 107 h 110"/>
                <a:gd name="T10" fmla="*/ 104 w 306"/>
                <a:gd name="T11" fmla="*/ 107 h 110"/>
                <a:gd name="T12" fmla="*/ 101 w 306"/>
                <a:gd name="T13" fmla="*/ 110 h 110"/>
                <a:gd name="T14" fmla="*/ 95 w 306"/>
                <a:gd name="T15" fmla="*/ 107 h 110"/>
                <a:gd name="T16" fmla="*/ 101 w 306"/>
                <a:gd name="T17" fmla="*/ 91 h 110"/>
                <a:gd name="T18" fmla="*/ 104 w 306"/>
                <a:gd name="T19" fmla="*/ 85 h 110"/>
                <a:gd name="T20" fmla="*/ 92 w 306"/>
                <a:gd name="T21" fmla="*/ 70 h 110"/>
                <a:gd name="T22" fmla="*/ 80 w 306"/>
                <a:gd name="T23" fmla="*/ 58 h 110"/>
                <a:gd name="T24" fmla="*/ 77 w 306"/>
                <a:gd name="T25" fmla="*/ 46 h 110"/>
                <a:gd name="T26" fmla="*/ 61 w 306"/>
                <a:gd name="T27" fmla="*/ 46 h 110"/>
                <a:gd name="T28" fmla="*/ 52 w 306"/>
                <a:gd name="T29" fmla="*/ 36 h 110"/>
                <a:gd name="T30" fmla="*/ 40 w 306"/>
                <a:gd name="T31" fmla="*/ 30 h 110"/>
                <a:gd name="T32" fmla="*/ 31 w 306"/>
                <a:gd name="T33" fmla="*/ 36 h 110"/>
                <a:gd name="T34" fmla="*/ 22 w 306"/>
                <a:gd name="T35" fmla="*/ 30 h 110"/>
                <a:gd name="T36" fmla="*/ 0 w 306"/>
                <a:gd name="T37" fmla="*/ 27 h 110"/>
                <a:gd name="T38" fmla="*/ 6 w 306"/>
                <a:gd name="T39" fmla="*/ 15 h 110"/>
                <a:gd name="T40" fmla="*/ 22 w 306"/>
                <a:gd name="T41" fmla="*/ 15 h 110"/>
                <a:gd name="T42" fmla="*/ 31 w 306"/>
                <a:gd name="T43" fmla="*/ 0 h 110"/>
                <a:gd name="T44" fmla="*/ 52 w 306"/>
                <a:gd name="T45" fmla="*/ 12 h 110"/>
                <a:gd name="T46" fmla="*/ 77 w 306"/>
                <a:gd name="T47" fmla="*/ 12 h 110"/>
                <a:gd name="T48" fmla="*/ 86 w 306"/>
                <a:gd name="T49" fmla="*/ 15 h 110"/>
                <a:gd name="T50" fmla="*/ 107 w 306"/>
                <a:gd name="T51" fmla="*/ 15 h 110"/>
                <a:gd name="T52" fmla="*/ 126 w 306"/>
                <a:gd name="T53" fmla="*/ 12 h 110"/>
                <a:gd name="T54" fmla="*/ 147 w 306"/>
                <a:gd name="T55" fmla="*/ 15 h 110"/>
                <a:gd name="T56" fmla="*/ 162 w 306"/>
                <a:gd name="T57" fmla="*/ 15 h 110"/>
                <a:gd name="T58" fmla="*/ 162 w 306"/>
                <a:gd name="T59" fmla="*/ 27 h 110"/>
                <a:gd name="T60" fmla="*/ 181 w 306"/>
                <a:gd name="T61" fmla="*/ 27 h 110"/>
                <a:gd name="T62" fmla="*/ 196 w 306"/>
                <a:gd name="T63" fmla="*/ 15 h 110"/>
                <a:gd name="T64" fmla="*/ 211 w 306"/>
                <a:gd name="T65" fmla="*/ 21 h 110"/>
                <a:gd name="T66" fmla="*/ 217 w 306"/>
                <a:gd name="T67" fmla="*/ 12 h 110"/>
                <a:gd name="T68" fmla="*/ 226 w 306"/>
                <a:gd name="T69" fmla="*/ 12 h 110"/>
                <a:gd name="T70" fmla="*/ 236 w 306"/>
                <a:gd name="T71" fmla="*/ 15 h 110"/>
                <a:gd name="T72" fmla="*/ 245 w 306"/>
                <a:gd name="T73" fmla="*/ 12 h 110"/>
                <a:gd name="T74" fmla="*/ 254 w 306"/>
                <a:gd name="T75" fmla="*/ 21 h 110"/>
                <a:gd name="T76" fmla="*/ 260 w 306"/>
                <a:gd name="T77" fmla="*/ 30 h 110"/>
                <a:gd name="T78" fmla="*/ 275 w 306"/>
                <a:gd name="T79" fmla="*/ 27 h 110"/>
                <a:gd name="T80" fmla="*/ 284 w 306"/>
                <a:gd name="T81" fmla="*/ 30 h 110"/>
                <a:gd name="T82" fmla="*/ 284 w 306"/>
                <a:gd name="T83" fmla="*/ 46 h 110"/>
                <a:gd name="T84" fmla="*/ 306 w 306"/>
                <a:gd name="T85" fmla="*/ 58 h 110"/>
                <a:gd name="T86" fmla="*/ 306 w 306"/>
                <a:gd name="T87" fmla="*/ 70 h 110"/>
                <a:gd name="T88" fmla="*/ 284 w 306"/>
                <a:gd name="T89" fmla="*/ 70 h 110"/>
                <a:gd name="T90" fmla="*/ 275 w 306"/>
                <a:gd name="T91" fmla="*/ 70 h 110"/>
                <a:gd name="T92" fmla="*/ 254 w 306"/>
                <a:gd name="T93" fmla="*/ 61 h 110"/>
                <a:gd name="T94" fmla="*/ 245 w 306"/>
                <a:gd name="T95" fmla="*/ 76 h 110"/>
                <a:gd name="T96" fmla="*/ 242 w 306"/>
                <a:gd name="T97" fmla="*/ 79 h 110"/>
                <a:gd name="T98" fmla="*/ 236 w 306"/>
                <a:gd name="T99" fmla="*/ 85 h 110"/>
                <a:gd name="T100" fmla="*/ 226 w 306"/>
                <a:gd name="T101" fmla="*/ 91 h 110"/>
                <a:gd name="T102" fmla="*/ 211 w 306"/>
                <a:gd name="T103" fmla="*/ 91 h 110"/>
                <a:gd name="T104" fmla="*/ 190 w 306"/>
                <a:gd name="T105" fmla="*/ 101 h 110"/>
                <a:gd name="T106" fmla="*/ 175 w 306"/>
                <a:gd name="T10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110">
                  <a:moveTo>
                    <a:pt x="175" y="110"/>
                  </a:moveTo>
                  <a:lnTo>
                    <a:pt x="165" y="110"/>
                  </a:lnTo>
                  <a:lnTo>
                    <a:pt x="159" y="110"/>
                  </a:lnTo>
                  <a:lnTo>
                    <a:pt x="159" y="107"/>
                  </a:lnTo>
                  <a:lnTo>
                    <a:pt x="159" y="101"/>
                  </a:lnTo>
                  <a:lnTo>
                    <a:pt x="156" y="101"/>
                  </a:lnTo>
                  <a:lnTo>
                    <a:pt x="144" y="95"/>
                  </a:lnTo>
                  <a:lnTo>
                    <a:pt x="141" y="101"/>
                  </a:lnTo>
                  <a:lnTo>
                    <a:pt x="135" y="101"/>
                  </a:lnTo>
                  <a:lnTo>
                    <a:pt x="132" y="107"/>
                  </a:lnTo>
                  <a:lnTo>
                    <a:pt x="110" y="107"/>
                  </a:lnTo>
                  <a:lnTo>
                    <a:pt x="104" y="107"/>
                  </a:lnTo>
                  <a:lnTo>
                    <a:pt x="101" y="107"/>
                  </a:lnTo>
                  <a:lnTo>
                    <a:pt x="101" y="110"/>
                  </a:lnTo>
                  <a:lnTo>
                    <a:pt x="95" y="110"/>
                  </a:lnTo>
                  <a:lnTo>
                    <a:pt x="95" y="107"/>
                  </a:lnTo>
                  <a:lnTo>
                    <a:pt x="95" y="101"/>
                  </a:lnTo>
                  <a:lnTo>
                    <a:pt x="101" y="91"/>
                  </a:lnTo>
                  <a:lnTo>
                    <a:pt x="104" y="91"/>
                  </a:lnTo>
                  <a:lnTo>
                    <a:pt x="104" y="85"/>
                  </a:lnTo>
                  <a:lnTo>
                    <a:pt x="101" y="79"/>
                  </a:lnTo>
                  <a:lnTo>
                    <a:pt x="92" y="70"/>
                  </a:lnTo>
                  <a:lnTo>
                    <a:pt x="86" y="64"/>
                  </a:lnTo>
                  <a:lnTo>
                    <a:pt x="80" y="58"/>
                  </a:lnTo>
                  <a:lnTo>
                    <a:pt x="80" y="52"/>
                  </a:lnTo>
                  <a:lnTo>
                    <a:pt x="77" y="46"/>
                  </a:lnTo>
                  <a:lnTo>
                    <a:pt x="68" y="46"/>
                  </a:lnTo>
                  <a:lnTo>
                    <a:pt x="61" y="46"/>
                  </a:lnTo>
                  <a:lnTo>
                    <a:pt x="61" y="36"/>
                  </a:lnTo>
                  <a:lnTo>
                    <a:pt x="52" y="36"/>
                  </a:lnTo>
                  <a:lnTo>
                    <a:pt x="46" y="30"/>
                  </a:lnTo>
                  <a:lnTo>
                    <a:pt x="40" y="30"/>
                  </a:lnTo>
                  <a:lnTo>
                    <a:pt x="37" y="36"/>
                  </a:lnTo>
                  <a:lnTo>
                    <a:pt x="31" y="36"/>
                  </a:lnTo>
                  <a:lnTo>
                    <a:pt x="28" y="30"/>
                  </a:lnTo>
                  <a:lnTo>
                    <a:pt x="22" y="30"/>
                  </a:lnTo>
                  <a:lnTo>
                    <a:pt x="16" y="30"/>
                  </a:lnTo>
                  <a:lnTo>
                    <a:pt x="0" y="27"/>
                  </a:lnTo>
                  <a:lnTo>
                    <a:pt x="0" y="27"/>
                  </a:lnTo>
                  <a:lnTo>
                    <a:pt x="6" y="15"/>
                  </a:lnTo>
                  <a:lnTo>
                    <a:pt x="13" y="15"/>
                  </a:lnTo>
                  <a:lnTo>
                    <a:pt x="22" y="15"/>
                  </a:lnTo>
                  <a:lnTo>
                    <a:pt x="28" y="12"/>
                  </a:lnTo>
                  <a:lnTo>
                    <a:pt x="31" y="0"/>
                  </a:lnTo>
                  <a:lnTo>
                    <a:pt x="43" y="6"/>
                  </a:lnTo>
                  <a:lnTo>
                    <a:pt x="52" y="12"/>
                  </a:lnTo>
                  <a:lnTo>
                    <a:pt x="55" y="12"/>
                  </a:lnTo>
                  <a:lnTo>
                    <a:pt x="77" y="12"/>
                  </a:lnTo>
                  <a:lnTo>
                    <a:pt x="80" y="15"/>
                  </a:lnTo>
                  <a:lnTo>
                    <a:pt x="86" y="15"/>
                  </a:lnTo>
                  <a:lnTo>
                    <a:pt x="98" y="15"/>
                  </a:lnTo>
                  <a:lnTo>
                    <a:pt x="107" y="15"/>
                  </a:lnTo>
                  <a:lnTo>
                    <a:pt x="123" y="12"/>
                  </a:lnTo>
                  <a:lnTo>
                    <a:pt x="126" y="12"/>
                  </a:lnTo>
                  <a:lnTo>
                    <a:pt x="132" y="15"/>
                  </a:lnTo>
                  <a:lnTo>
                    <a:pt x="147" y="15"/>
                  </a:lnTo>
                  <a:lnTo>
                    <a:pt x="156" y="15"/>
                  </a:lnTo>
                  <a:lnTo>
                    <a:pt x="162" y="15"/>
                  </a:lnTo>
                  <a:lnTo>
                    <a:pt x="165" y="21"/>
                  </a:lnTo>
                  <a:lnTo>
                    <a:pt x="162" y="27"/>
                  </a:lnTo>
                  <a:lnTo>
                    <a:pt x="171" y="27"/>
                  </a:lnTo>
                  <a:lnTo>
                    <a:pt x="181" y="27"/>
                  </a:lnTo>
                  <a:lnTo>
                    <a:pt x="187" y="21"/>
                  </a:lnTo>
                  <a:lnTo>
                    <a:pt x="196" y="15"/>
                  </a:lnTo>
                  <a:lnTo>
                    <a:pt x="205" y="21"/>
                  </a:lnTo>
                  <a:lnTo>
                    <a:pt x="211" y="21"/>
                  </a:lnTo>
                  <a:lnTo>
                    <a:pt x="217" y="15"/>
                  </a:lnTo>
                  <a:lnTo>
                    <a:pt x="217" y="12"/>
                  </a:lnTo>
                  <a:lnTo>
                    <a:pt x="220" y="12"/>
                  </a:lnTo>
                  <a:lnTo>
                    <a:pt x="226" y="12"/>
                  </a:lnTo>
                  <a:lnTo>
                    <a:pt x="226" y="21"/>
                  </a:lnTo>
                  <a:lnTo>
                    <a:pt x="236" y="15"/>
                  </a:lnTo>
                  <a:lnTo>
                    <a:pt x="236" y="12"/>
                  </a:lnTo>
                  <a:lnTo>
                    <a:pt x="245" y="12"/>
                  </a:lnTo>
                  <a:lnTo>
                    <a:pt x="254" y="15"/>
                  </a:lnTo>
                  <a:lnTo>
                    <a:pt x="254" y="21"/>
                  </a:lnTo>
                  <a:lnTo>
                    <a:pt x="254" y="27"/>
                  </a:lnTo>
                  <a:lnTo>
                    <a:pt x="260" y="30"/>
                  </a:lnTo>
                  <a:lnTo>
                    <a:pt x="269" y="27"/>
                  </a:lnTo>
                  <a:lnTo>
                    <a:pt x="275" y="27"/>
                  </a:lnTo>
                  <a:lnTo>
                    <a:pt x="291" y="30"/>
                  </a:lnTo>
                  <a:lnTo>
                    <a:pt x="284" y="30"/>
                  </a:lnTo>
                  <a:lnTo>
                    <a:pt x="284" y="43"/>
                  </a:lnTo>
                  <a:lnTo>
                    <a:pt x="284" y="46"/>
                  </a:lnTo>
                  <a:lnTo>
                    <a:pt x="300" y="52"/>
                  </a:lnTo>
                  <a:lnTo>
                    <a:pt x="306" y="58"/>
                  </a:lnTo>
                  <a:lnTo>
                    <a:pt x="306" y="61"/>
                  </a:lnTo>
                  <a:lnTo>
                    <a:pt x="306" y="70"/>
                  </a:lnTo>
                  <a:lnTo>
                    <a:pt x="300" y="70"/>
                  </a:lnTo>
                  <a:lnTo>
                    <a:pt x="284" y="70"/>
                  </a:lnTo>
                  <a:lnTo>
                    <a:pt x="284" y="76"/>
                  </a:lnTo>
                  <a:lnTo>
                    <a:pt x="275" y="70"/>
                  </a:lnTo>
                  <a:lnTo>
                    <a:pt x="266" y="70"/>
                  </a:lnTo>
                  <a:lnTo>
                    <a:pt x="254" y="61"/>
                  </a:lnTo>
                  <a:lnTo>
                    <a:pt x="251" y="64"/>
                  </a:lnTo>
                  <a:lnTo>
                    <a:pt x="245" y="76"/>
                  </a:lnTo>
                  <a:lnTo>
                    <a:pt x="242" y="76"/>
                  </a:lnTo>
                  <a:lnTo>
                    <a:pt x="242" y="79"/>
                  </a:lnTo>
                  <a:lnTo>
                    <a:pt x="242" y="85"/>
                  </a:lnTo>
                  <a:lnTo>
                    <a:pt x="236" y="85"/>
                  </a:lnTo>
                  <a:lnTo>
                    <a:pt x="226" y="85"/>
                  </a:lnTo>
                  <a:lnTo>
                    <a:pt x="226" y="91"/>
                  </a:lnTo>
                  <a:lnTo>
                    <a:pt x="220" y="91"/>
                  </a:lnTo>
                  <a:lnTo>
                    <a:pt x="211" y="91"/>
                  </a:lnTo>
                  <a:lnTo>
                    <a:pt x="202" y="95"/>
                  </a:lnTo>
                  <a:lnTo>
                    <a:pt x="190" y="101"/>
                  </a:lnTo>
                  <a:lnTo>
                    <a:pt x="175" y="110"/>
                  </a:lnTo>
                  <a:lnTo>
                    <a:pt x="175" y="11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6">
              <a:extLst>
                <a:ext uri="{FF2B5EF4-FFF2-40B4-BE49-F238E27FC236}">
                  <a16:creationId xmlns:a16="http://schemas.microsoft.com/office/drawing/2014/main" id="{007FE5B2-616E-4E95-AEED-C570890B5D07}"/>
                </a:ext>
              </a:extLst>
            </p:cNvPr>
            <p:cNvSpPr>
              <a:spLocks/>
            </p:cNvSpPr>
            <p:nvPr/>
          </p:nvSpPr>
          <p:spPr bwMode="auto">
            <a:xfrm>
              <a:off x="8969375" y="4528805"/>
              <a:ext cx="485775" cy="174625"/>
            </a:xfrm>
            <a:custGeom>
              <a:avLst/>
              <a:gdLst>
                <a:gd name="T0" fmla="*/ 165 w 306"/>
                <a:gd name="T1" fmla="*/ 110 h 110"/>
                <a:gd name="T2" fmla="*/ 159 w 306"/>
                <a:gd name="T3" fmla="*/ 107 h 110"/>
                <a:gd name="T4" fmla="*/ 156 w 306"/>
                <a:gd name="T5" fmla="*/ 101 h 110"/>
                <a:gd name="T6" fmla="*/ 141 w 306"/>
                <a:gd name="T7" fmla="*/ 101 h 110"/>
                <a:gd name="T8" fmla="*/ 132 w 306"/>
                <a:gd name="T9" fmla="*/ 107 h 110"/>
                <a:gd name="T10" fmla="*/ 104 w 306"/>
                <a:gd name="T11" fmla="*/ 107 h 110"/>
                <a:gd name="T12" fmla="*/ 101 w 306"/>
                <a:gd name="T13" fmla="*/ 110 h 110"/>
                <a:gd name="T14" fmla="*/ 95 w 306"/>
                <a:gd name="T15" fmla="*/ 107 h 110"/>
                <a:gd name="T16" fmla="*/ 101 w 306"/>
                <a:gd name="T17" fmla="*/ 91 h 110"/>
                <a:gd name="T18" fmla="*/ 104 w 306"/>
                <a:gd name="T19" fmla="*/ 85 h 110"/>
                <a:gd name="T20" fmla="*/ 92 w 306"/>
                <a:gd name="T21" fmla="*/ 70 h 110"/>
                <a:gd name="T22" fmla="*/ 80 w 306"/>
                <a:gd name="T23" fmla="*/ 58 h 110"/>
                <a:gd name="T24" fmla="*/ 77 w 306"/>
                <a:gd name="T25" fmla="*/ 46 h 110"/>
                <a:gd name="T26" fmla="*/ 61 w 306"/>
                <a:gd name="T27" fmla="*/ 46 h 110"/>
                <a:gd name="T28" fmla="*/ 52 w 306"/>
                <a:gd name="T29" fmla="*/ 36 h 110"/>
                <a:gd name="T30" fmla="*/ 40 w 306"/>
                <a:gd name="T31" fmla="*/ 30 h 110"/>
                <a:gd name="T32" fmla="*/ 31 w 306"/>
                <a:gd name="T33" fmla="*/ 36 h 110"/>
                <a:gd name="T34" fmla="*/ 22 w 306"/>
                <a:gd name="T35" fmla="*/ 30 h 110"/>
                <a:gd name="T36" fmla="*/ 0 w 306"/>
                <a:gd name="T37" fmla="*/ 27 h 110"/>
                <a:gd name="T38" fmla="*/ 6 w 306"/>
                <a:gd name="T39" fmla="*/ 15 h 110"/>
                <a:gd name="T40" fmla="*/ 22 w 306"/>
                <a:gd name="T41" fmla="*/ 15 h 110"/>
                <a:gd name="T42" fmla="*/ 31 w 306"/>
                <a:gd name="T43" fmla="*/ 0 h 110"/>
                <a:gd name="T44" fmla="*/ 52 w 306"/>
                <a:gd name="T45" fmla="*/ 12 h 110"/>
                <a:gd name="T46" fmla="*/ 77 w 306"/>
                <a:gd name="T47" fmla="*/ 12 h 110"/>
                <a:gd name="T48" fmla="*/ 86 w 306"/>
                <a:gd name="T49" fmla="*/ 15 h 110"/>
                <a:gd name="T50" fmla="*/ 107 w 306"/>
                <a:gd name="T51" fmla="*/ 15 h 110"/>
                <a:gd name="T52" fmla="*/ 126 w 306"/>
                <a:gd name="T53" fmla="*/ 12 h 110"/>
                <a:gd name="T54" fmla="*/ 147 w 306"/>
                <a:gd name="T55" fmla="*/ 15 h 110"/>
                <a:gd name="T56" fmla="*/ 162 w 306"/>
                <a:gd name="T57" fmla="*/ 15 h 110"/>
                <a:gd name="T58" fmla="*/ 162 w 306"/>
                <a:gd name="T59" fmla="*/ 27 h 110"/>
                <a:gd name="T60" fmla="*/ 181 w 306"/>
                <a:gd name="T61" fmla="*/ 27 h 110"/>
                <a:gd name="T62" fmla="*/ 196 w 306"/>
                <a:gd name="T63" fmla="*/ 15 h 110"/>
                <a:gd name="T64" fmla="*/ 211 w 306"/>
                <a:gd name="T65" fmla="*/ 21 h 110"/>
                <a:gd name="T66" fmla="*/ 217 w 306"/>
                <a:gd name="T67" fmla="*/ 12 h 110"/>
                <a:gd name="T68" fmla="*/ 226 w 306"/>
                <a:gd name="T69" fmla="*/ 12 h 110"/>
                <a:gd name="T70" fmla="*/ 236 w 306"/>
                <a:gd name="T71" fmla="*/ 15 h 110"/>
                <a:gd name="T72" fmla="*/ 245 w 306"/>
                <a:gd name="T73" fmla="*/ 12 h 110"/>
                <a:gd name="T74" fmla="*/ 254 w 306"/>
                <a:gd name="T75" fmla="*/ 21 h 110"/>
                <a:gd name="T76" fmla="*/ 260 w 306"/>
                <a:gd name="T77" fmla="*/ 30 h 110"/>
                <a:gd name="T78" fmla="*/ 275 w 306"/>
                <a:gd name="T79" fmla="*/ 27 h 110"/>
                <a:gd name="T80" fmla="*/ 284 w 306"/>
                <a:gd name="T81" fmla="*/ 30 h 110"/>
                <a:gd name="T82" fmla="*/ 284 w 306"/>
                <a:gd name="T83" fmla="*/ 46 h 110"/>
                <a:gd name="T84" fmla="*/ 306 w 306"/>
                <a:gd name="T85" fmla="*/ 58 h 110"/>
                <a:gd name="T86" fmla="*/ 306 w 306"/>
                <a:gd name="T87" fmla="*/ 70 h 110"/>
                <a:gd name="T88" fmla="*/ 284 w 306"/>
                <a:gd name="T89" fmla="*/ 70 h 110"/>
                <a:gd name="T90" fmla="*/ 275 w 306"/>
                <a:gd name="T91" fmla="*/ 70 h 110"/>
                <a:gd name="T92" fmla="*/ 254 w 306"/>
                <a:gd name="T93" fmla="*/ 61 h 110"/>
                <a:gd name="T94" fmla="*/ 245 w 306"/>
                <a:gd name="T95" fmla="*/ 76 h 110"/>
                <a:gd name="T96" fmla="*/ 242 w 306"/>
                <a:gd name="T97" fmla="*/ 79 h 110"/>
                <a:gd name="T98" fmla="*/ 236 w 306"/>
                <a:gd name="T99" fmla="*/ 85 h 110"/>
                <a:gd name="T100" fmla="*/ 226 w 306"/>
                <a:gd name="T101" fmla="*/ 91 h 110"/>
                <a:gd name="T102" fmla="*/ 211 w 306"/>
                <a:gd name="T103" fmla="*/ 91 h 110"/>
                <a:gd name="T104" fmla="*/ 190 w 306"/>
                <a:gd name="T105" fmla="*/ 101 h 110"/>
                <a:gd name="T106" fmla="*/ 175 w 306"/>
                <a:gd name="T10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110">
                  <a:moveTo>
                    <a:pt x="175" y="110"/>
                  </a:moveTo>
                  <a:lnTo>
                    <a:pt x="165" y="110"/>
                  </a:lnTo>
                  <a:lnTo>
                    <a:pt x="159" y="110"/>
                  </a:lnTo>
                  <a:lnTo>
                    <a:pt x="159" y="107"/>
                  </a:lnTo>
                  <a:lnTo>
                    <a:pt x="159" y="101"/>
                  </a:lnTo>
                  <a:lnTo>
                    <a:pt x="156" y="101"/>
                  </a:lnTo>
                  <a:lnTo>
                    <a:pt x="144" y="95"/>
                  </a:lnTo>
                  <a:lnTo>
                    <a:pt x="141" y="101"/>
                  </a:lnTo>
                  <a:lnTo>
                    <a:pt x="135" y="101"/>
                  </a:lnTo>
                  <a:lnTo>
                    <a:pt x="132" y="107"/>
                  </a:lnTo>
                  <a:lnTo>
                    <a:pt x="110" y="107"/>
                  </a:lnTo>
                  <a:lnTo>
                    <a:pt x="104" y="107"/>
                  </a:lnTo>
                  <a:lnTo>
                    <a:pt x="101" y="107"/>
                  </a:lnTo>
                  <a:lnTo>
                    <a:pt x="101" y="110"/>
                  </a:lnTo>
                  <a:lnTo>
                    <a:pt x="95" y="110"/>
                  </a:lnTo>
                  <a:lnTo>
                    <a:pt x="95" y="107"/>
                  </a:lnTo>
                  <a:lnTo>
                    <a:pt x="95" y="101"/>
                  </a:lnTo>
                  <a:lnTo>
                    <a:pt x="101" y="91"/>
                  </a:lnTo>
                  <a:lnTo>
                    <a:pt x="104" y="91"/>
                  </a:lnTo>
                  <a:lnTo>
                    <a:pt x="104" y="85"/>
                  </a:lnTo>
                  <a:lnTo>
                    <a:pt x="101" y="79"/>
                  </a:lnTo>
                  <a:lnTo>
                    <a:pt x="92" y="70"/>
                  </a:lnTo>
                  <a:lnTo>
                    <a:pt x="86" y="64"/>
                  </a:lnTo>
                  <a:lnTo>
                    <a:pt x="80" y="58"/>
                  </a:lnTo>
                  <a:lnTo>
                    <a:pt x="80" y="52"/>
                  </a:lnTo>
                  <a:lnTo>
                    <a:pt x="77" y="46"/>
                  </a:lnTo>
                  <a:lnTo>
                    <a:pt x="68" y="46"/>
                  </a:lnTo>
                  <a:lnTo>
                    <a:pt x="61" y="46"/>
                  </a:lnTo>
                  <a:lnTo>
                    <a:pt x="61" y="36"/>
                  </a:lnTo>
                  <a:lnTo>
                    <a:pt x="52" y="36"/>
                  </a:lnTo>
                  <a:lnTo>
                    <a:pt x="46" y="30"/>
                  </a:lnTo>
                  <a:lnTo>
                    <a:pt x="40" y="30"/>
                  </a:lnTo>
                  <a:lnTo>
                    <a:pt x="37" y="36"/>
                  </a:lnTo>
                  <a:lnTo>
                    <a:pt x="31" y="36"/>
                  </a:lnTo>
                  <a:lnTo>
                    <a:pt x="28" y="30"/>
                  </a:lnTo>
                  <a:lnTo>
                    <a:pt x="22" y="30"/>
                  </a:lnTo>
                  <a:lnTo>
                    <a:pt x="16" y="30"/>
                  </a:lnTo>
                  <a:lnTo>
                    <a:pt x="0" y="27"/>
                  </a:lnTo>
                  <a:lnTo>
                    <a:pt x="0" y="27"/>
                  </a:lnTo>
                  <a:lnTo>
                    <a:pt x="6" y="15"/>
                  </a:lnTo>
                  <a:lnTo>
                    <a:pt x="13" y="15"/>
                  </a:lnTo>
                  <a:lnTo>
                    <a:pt x="22" y="15"/>
                  </a:lnTo>
                  <a:lnTo>
                    <a:pt x="28" y="12"/>
                  </a:lnTo>
                  <a:lnTo>
                    <a:pt x="31" y="0"/>
                  </a:lnTo>
                  <a:lnTo>
                    <a:pt x="43" y="6"/>
                  </a:lnTo>
                  <a:lnTo>
                    <a:pt x="52" y="12"/>
                  </a:lnTo>
                  <a:lnTo>
                    <a:pt x="55" y="12"/>
                  </a:lnTo>
                  <a:lnTo>
                    <a:pt x="77" y="12"/>
                  </a:lnTo>
                  <a:lnTo>
                    <a:pt x="80" y="15"/>
                  </a:lnTo>
                  <a:lnTo>
                    <a:pt x="86" y="15"/>
                  </a:lnTo>
                  <a:lnTo>
                    <a:pt x="98" y="15"/>
                  </a:lnTo>
                  <a:lnTo>
                    <a:pt x="107" y="15"/>
                  </a:lnTo>
                  <a:lnTo>
                    <a:pt x="123" y="12"/>
                  </a:lnTo>
                  <a:lnTo>
                    <a:pt x="126" y="12"/>
                  </a:lnTo>
                  <a:lnTo>
                    <a:pt x="132" y="15"/>
                  </a:lnTo>
                  <a:lnTo>
                    <a:pt x="147" y="15"/>
                  </a:lnTo>
                  <a:lnTo>
                    <a:pt x="156" y="15"/>
                  </a:lnTo>
                  <a:lnTo>
                    <a:pt x="162" y="15"/>
                  </a:lnTo>
                  <a:lnTo>
                    <a:pt x="165" y="21"/>
                  </a:lnTo>
                  <a:lnTo>
                    <a:pt x="162" y="27"/>
                  </a:lnTo>
                  <a:lnTo>
                    <a:pt x="171" y="27"/>
                  </a:lnTo>
                  <a:lnTo>
                    <a:pt x="181" y="27"/>
                  </a:lnTo>
                  <a:lnTo>
                    <a:pt x="187" y="21"/>
                  </a:lnTo>
                  <a:lnTo>
                    <a:pt x="196" y="15"/>
                  </a:lnTo>
                  <a:lnTo>
                    <a:pt x="205" y="21"/>
                  </a:lnTo>
                  <a:lnTo>
                    <a:pt x="211" y="21"/>
                  </a:lnTo>
                  <a:lnTo>
                    <a:pt x="217" y="15"/>
                  </a:lnTo>
                  <a:lnTo>
                    <a:pt x="217" y="12"/>
                  </a:lnTo>
                  <a:lnTo>
                    <a:pt x="220" y="12"/>
                  </a:lnTo>
                  <a:lnTo>
                    <a:pt x="226" y="12"/>
                  </a:lnTo>
                  <a:lnTo>
                    <a:pt x="226" y="21"/>
                  </a:lnTo>
                  <a:lnTo>
                    <a:pt x="236" y="15"/>
                  </a:lnTo>
                  <a:lnTo>
                    <a:pt x="236" y="12"/>
                  </a:lnTo>
                  <a:lnTo>
                    <a:pt x="245" y="12"/>
                  </a:lnTo>
                  <a:lnTo>
                    <a:pt x="254" y="15"/>
                  </a:lnTo>
                  <a:lnTo>
                    <a:pt x="254" y="21"/>
                  </a:lnTo>
                  <a:lnTo>
                    <a:pt x="254" y="27"/>
                  </a:lnTo>
                  <a:lnTo>
                    <a:pt x="260" y="30"/>
                  </a:lnTo>
                  <a:lnTo>
                    <a:pt x="269" y="27"/>
                  </a:lnTo>
                  <a:lnTo>
                    <a:pt x="275" y="27"/>
                  </a:lnTo>
                  <a:lnTo>
                    <a:pt x="291" y="30"/>
                  </a:lnTo>
                  <a:lnTo>
                    <a:pt x="284" y="30"/>
                  </a:lnTo>
                  <a:lnTo>
                    <a:pt x="284" y="43"/>
                  </a:lnTo>
                  <a:lnTo>
                    <a:pt x="284" y="46"/>
                  </a:lnTo>
                  <a:lnTo>
                    <a:pt x="300" y="52"/>
                  </a:lnTo>
                  <a:lnTo>
                    <a:pt x="306" y="58"/>
                  </a:lnTo>
                  <a:lnTo>
                    <a:pt x="306" y="61"/>
                  </a:lnTo>
                  <a:lnTo>
                    <a:pt x="306" y="70"/>
                  </a:lnTo>
                  <a:lnTo>
                    <a:pt x="300" y="70"/>
                  </a:lnTo>
                  <a:lnTo>
                    <a:pt x="284" y="70"/>
                  </a:lnTo>
                  <a:lnTo>
                    <a:pt x="284" y="76"/>
                  </a:lnTo>
                  <a:lnTo>
                    <a:pt x="275" y="70"/>
                  </a:lnTo>
                  <a:lnTo>
                    <a:pt x="266" y="70"/>
                  </a:lnTo>
                  <a:lnTo>
                    <a:pt x="254" y="61"/>
                  </a:lnTo>
                  <a:lnTo>
                    <a:pt x="251" y="64"/>
                  </a:lnTo>
                  <a:lnTo>
                    <a:pt x="245" y="76"/>
                  </a:lnTo>
                  <a:lnTo>
                    <a:pt x="242" y="76"/>
                  </a:lnTo>
                  <a:lnTo>
                    <a:pt x="242" y="79"/>
                  </a:lnTo>
                  <a:lnTo>
                    <a:pt x="242" y="85"/>
                  </a:lnTo>
                  <a:lnTo>
                    <a:pt x="236" y="85"/>
                  </a:lnTo>
                  <a:lnTo>
                    <a:pt x="226" y="85"/>
                  </a:lnTo>
                  <a:lnTo>
                    <a:pt x="226" y="91"/>
                  </a:lnTo>
                  <a:lnTo>
                    <a:pt x="220" y="91"/>
                  </a:lnTo>
                  <a:lnTo>
                    <a:pt x="211" y="91"/>
                  </a:lnTo>
                  <a:lnTo>
                    <a:pt x="202" y="95"/>
                  </a:lnTo>
                  <a:lnTo>
                    <a:pt x="190" y="101"/>
                  </a:lnTo>
                  <a:lnTo>
                    <a:pt x="175" y="110"/>
                  </a:lnTo>
                  <a:lnTo>
                    <a:pt x="175" y="11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7">
              <a:extLst>
                <a:ext uri="{FF2B5EF4-FFF2-40B4-BE49-F238E27FC236}">
                  <a16:creationId xmlns:a16="http://schemas.microsoft.com/office/drawing/2014/main" id="{9AB9835E-B8B8-400C-A6B1-EF36AC7C5C8B}"/>
                </a:ext>
              </a:extLst>
            </p:cNvPr>
            <p:cNvSpPr>
              <a:spLocks/>
            </p:cNvSpPr>
            <p:nvPr/>
          </p:nvSpPr>
          <p:spPr bwMode="auto">
            <a:xfrm>
              <a:off x="5768975" y="4392280"/>
              <a:ext cx="825500" cy="688975"/>
            </a:xfrm>
            <a:custGeom>
              <a:avLst/>
              <a:gdLst>
                <a:gd name="T0" fmla="*/ 303 w 520"/>
                <a:gd name="T1" fmla="*/ 89 h 434"/>
                <a:gd name="T2" fmla="*/ 272 w 520"/>
                <a:gd name="T3" fmla="*/ 80 h 434"/>
                <a:gd name="T4" fmla="*/ 239 w 520"/>
                <a:gd name="T5" fmla="*/ 64 h 434"/>
                <a:gd name="T6" fmla="*/ 211 w 520"/>
                <a:gd name="T7" fmla="*/ 55 h 434"/>
                <a:gd name="T8" fmla="*/ 177 w 520"/>
                <a:gd name="T9" fmla="*/ 40 h 434"/>
                <a:gd name="T10" fmla="*/ 147 w 520"/>
                <a:gd name="T11" fmla="*/ 28 h 434"/>
                <a:gd name="T12" fmla="*/ 116 w 520"/>
                <a:gd name="T13" fmla="*/ 9 h 434"/>
                <a:gd name="T14" fmla="*/ 95 w 520"/>
                <a:gd name="T15" fmla="*/ 0 h 434"/>
                <a:gd name="T16" fmla="*/ 86 w 520"/>
                <a:gd name="T17" fmla="*/ 9 h 434"/>
                <a:gd name="T18" fmla="*/ 67 w 520"/>
                <a:gd name="T19" fmla="*/ 9 h 434"/>
                <a:gd name="T20" fmla="*/ 40 w 520"/>
                <a:gd name="T21" fmla="*/ 15 h 434"/>
                <a:gd name="T22" fmla="*/ 46 w 520"/>
                <a:gd name="T23" fmla="*/ 28 h 434"/>
                <a:gd name="T24" fmla="*/ 40 w 520"/>
                <a:gd name="T25" fmla="*/ 34 h 434"/>
                <a:gd name="T26" fmla="*/ 40 w 520"/>
                <a:gd name="T27" fmla="*/ 55 h 434"/>
                <a:gd name="T28" fmla="*/ 31 w 520"/>
                <a:gd name="T29" fmla="*/ 64 h 434"/>
                <a:gd name="T30" fmla="*/ 55 w 520"/>
                <a:gd name="T31" fmla="*/ 74 h 434"/>
                <a:gd name="T32" fmla="*/ 67 w 520"/>
                <a:gd name="T33" fmla="*/ 89 h 434"/>
                <a:gd name="T34" fmla="*/ 92 w 520"/>
                <a:gd name="T35" fmla="*/ 98 h 434"/>
                <a:gd name="T36" fmla="*/ 107 w 520"/>
                <a:gd name="T37" fmla="*/ 104 h 434"/>
                <a:gd name="T38" fmla="*/ 116 w 520"/>
                <a:gd name="T39" fmla="*/ 119 h 434"/>
                <a:gd name="T40" fmla="*/ 122 w 520"/>
                <a:gd name="T41" fmla="*/ 135 h 434"/>
                <a:gd name="T42" fmla="*/ 107 w 520"/>
                <a:gd name="T43" fmla="*/ 144 h 434"/>
                <a:gd name="T44" fmla="*/ 92 w 520"/>
                <a:gd name="T45" fmla="*/ 159 h 434"/>
                <a:gd name="T46" fmla="*/ 83 w 520"/>
                <a:gd name="T47" fmla="*/ 184 h 434"/>
                <a:gd name="T48" fmla="*/ 71 w 520"/>
                <a:gd name="T49" fmla="*/ 199 h 434"/>
                <a:gd name="T50" fmla="*/ 52 w 520"/>
                <a:gd name="T51" fmla="*/ 223 h 434"/>
                <a:gd name="T52" fmla="*/ 46 w 520"/>
                <a:gd name="T53" fmla="*/ 245 h 434"/>
                <a:gd name="T54" fmla="*/ 37 w 520"/>
                <a:gd name="T55" fmla="*/ 269 h 434"/>
                <a:gd name="T56" fmla="*/ 25 w 520"/>
                <a:gd name="T57" fmla="*/ 291 h 434"/>
                <a:gd name="T58" fmla="*/ 22 w 520"/>
                <a:gd name="T59" fmla="*/ 306 h 434"/>
                <a:gd name="T60" fmla="*/ 6 w 520"/>
                <a:gd name="T61" fmla="*/ 315 h 434"/>
                <a:gd name="T62" fmla="*/ 12 w 520"/>
                <a:gd name="T63" fmla="*/ 339 h 434"/>
                <a:gd name="T64" fmla="*/ 37 w 520"/>
                <a:gd name="T65" fmla="*/ 364 h 434"/>
                <a:gd name="T66" fmla="*/ 46 w 520"/>
                <a:gd name="T67" fmla="*/ 379 h 434"/>
                <a:gd name="T68" fmla="*/ 37 w 520"/>
                <a:gd name="T69" fmla="*/ 410 h 434"/>
                <a:gd name="T70" fmla="*/ 61 w 520"/>
                <a:gd name="T71" fmla="*/ 425 h 434"/>
                <a:gd name="T72" fmla="*/ 92 w 520"/>
                <a:gd name="T73" fmla="*/ 410 h 434"/>
                <a:gd name="T74" fmla="*/ 132 w 520"/>
                <a:gd name="T75" fmla="*/ 410 h 434"/>
                <a:gd name="T76" fmla="*/ 177 w 520"/>
                <a:gd name="T77" fmla="*/ 425 h 434"/>
                <a:gd name="T78" fmla="*/ 211 w 520"/>
                <a:gd name="T79" fmla="*/ 431 h 434"/>
                <a:gd name="T80" fmla="*/ 226 w 520"/>
                <a:gd name="T81" fmla="*/ 425 h 434"/>
                <a:gd name="T82" fmla="*/ 254 w 520"/>
                <a:gd name="T83" fmla="*/ 404 h 434"/>
                <a:gd name="T84" fmla="*/ 294 w 520"/>
                <a:gd name="T85" fmla="*/ 401 h 434"/>
                <a:gd name="T86" fmla="*/ 309 w 520"/>
                <a:gd name="T87" fmla="*/ 373 h 434"/>
                <a:gd name="T88" fmla="*/ 339 w 520"/>
                <a:gd name="T89" fmla="*/ 355 h 434"/>
                <a:gd name="T90" fmla="*/ 333 w 520"/>
                <a:gd name="T91" fmla="*/ 324 h 434"/>
                <a:gd name="T92" fmla="*/ 364 w 520"/>
                <a:gd name="T93" fmla="*/ 291 h 434"/>
                <a:gd name="T94" fmla="*/ 397 w 520"/>
                <a:gd name="T95" fmla="*/ 263 h 434"/>
                <a:gd name="T96" fmla="*/ 403 w 520"/>
                <a:gd name="T97" fmla="*/ 254 h 434"/>
                <a:gd name="T98" fmla="*/ 443 w 520"/>
                <a:gd name="T99" fmla="*/ 248 h 434"/>
                <a:gd name="T100" fmla="*/ 474 w 520"/>
                <a:gd name="T101" fmla="*/ 245 h 434"/>
                <a:gd name="T102" fmla="*/ 504 w 520"/>
                <a:gd name="T103" fmla="*/ 236 h 434"/>
                <a:gd name="T104" fmla="*/ 520 w 520"/>
                <a:gd name="T105" fmla="*/ 208 h 434"/>
                <a:gd name="T106" fmla="*/ 504 w 520"/>
                <a:gd name="T107" fmla="*/ 196 h 434"/>
                <a:gd name="T108" fmla="*/ 474 w 520"/>
                <a:gd name="T109" fmla="*/ 190 h 434"/>
                <a:gd name="T110" fmla="*/ 449 w 520"/>
                <a:gd name="T111" fmla="*/ 181 h 434"/>
                <a:gd name="T112" fmla="*/ 428 w 520"/>
                <a:gd name="T113" fmla="*/ 165 h 434"/>
                <a:gd name="T114" fmla="*/ 397 w 520"/>
                <a:gd name="T115" fmla="*/ 153 h 434"/>
                <a:gd name="T116" fmla="*/ 364 w 520"/>
                <a:gd name="T117" fmla="*/ 129 h 434"/>
                <a:gd name="T118" fmla="*/ 342 w 520"/>
                <a:gd name="T119" fmla="*/ 11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434">
                  <a:moveTo>
                    <a:pt x="333" y="98"/>
                  </a:moveTo>
                  <a:lnTo>
                    <a:pt x="327" y="98"/>
                  </a:lnTo>
                  <a:lnTo>
                    <a:pt x="321" y="95"/>
                  </a:lnTo>
                  <a:lnTo>
                    <a:pt x="312" y="95"/>
                  </a:lnTo>
                  <a:lnTo>
                    <a:pt x="303" y="89"/>
                  </a:lnTo>
                  <a:lnTo>
                    <a:pt x="297" y="83"/>
                  </a:lnTo>
                  <a:lnTo>
                    <a:pt x="294" y="83"/>
                  </a:lnTo>
                  <a:lnTo>
                    <a:pt x="287" y="83"/>
                  </a:lnTo>
                  <a:lnTo>
                    <a:pt x="278" y="83"/>
                  </a:lnTo>
                  <a:lnTo>
                    <a:pt x="272" y="80"/>
                  </a:lnTo>
                  <a:lnTo>
                    <a:pt x="266" y="70"/>
                  </a:lnTo>
                  <a:lnTo>
                    <a:pt x="257" y="70"/>
                  </a:lnTo>
                  <a:lnTo>
                    <a:pt x="254" y="64"/>
                  </a:lnTo>
                  <a:lnTo>
                    <a:pt x="248" y="64"/>
                  </a:lnTo>
                  <a:lnTo>
                    <a:pt x="239" y="64"/>
                  </a:lnTo>
                  <a:lnTo>
                    <a:pt x="232" y="64"/>
                  </a:lnTo>
                  <a:lnTo>
                    <a:pt x="226" y="58"/>
                  </a:lnTo>
                  <a:lnTo>
                    <a:pt x="223" y="58"/>
                  </a:lnTo>
                  <a:lnTo>
                    <a:pt x="217" y="58"/>
                  </a:lnTo>
                  <a:lnTo>
                    <a:pt x="211" y="55"/>
                  </a:lnTo>
                  <a:lnTo>
                    <a:pt x="208" y="49"/>
                  </a:lnTo>
                  <a:lnTo>
                    <a:pt x="202" y="49"/>
                  </a:lnTo>
                  <a:lnTo>
                    <a:pt x="193" y="43"/>
                  </a:lnTo>
                  <a:lnTo>
                    <a:pt x="187" y="43"/>
                  </a:lnTo>
                  <a:lnTo>
                    <a:pt x="177" y="40"/>
                  </a:lnTo>
                  <a:lnTo>
                    <a:pt x="177" y="34"/>
                  </a:lnTo>
                  <a:lnTo>
                    <a:pt x="168" y="34"/>
                  </a:lnTo>
                  <a:lnTo>
                    <a:pt x="162" y="28"/>
                  </a:lnTo>
                  <a:lnTo>
                    <a:pt x="156" y="28"/>
                  </a:lnTo>
                  <a:lnTo>
                    <a:pt x="147" y="28"/>
                  </a:lnTo>
                  <a:lnTo>
                    <a:pt x="141" y="25"/>
                  </a:lnTo>
                  <a:lnTo>
                    <a:pt x="138" y="18"/>
                  </a:lnTo>
                  <a:lnTo>
                    <a:pt x="126" y="25"/>
                  </a:lnTo>
                  <a:lnTo>
                    <a:pt x="122" y="15"/>
                  </a:lnTo>
                  <a:lnTo>
                    <a:pt x="116" y="9"/>
                  </a:lnTo>
                  <a:lnTo>
                    <a:pt x="116" y="3"/>
                  </a:lnTo>
                  <a:lnTo>
                    <a:pt x="116" y="0"/>
                  </a:lnTo>
                  <a:lnTo>
                    <a:pt x="107" y="3"/>
                  </a:lnTo>
                  <a:lnTo>
                    <a:pt x="101" y="3"/>
                  </a:lnTo>
                  <a:lnTo>
                    <a:pt x="95" y="0"/>
                  </a:lnTo>
                  <a:lnTo>
                    <a:pt x="95" y="3"/>
                  </a:lnTo>
                  <a:lnTo>
                    <a:pt x="92" y="3"/>
                  </a:lnTo>
                  <a:lnTo>
                    <a:pt x="86" y="3"/>
                  </a:lnTo>
                  <a:lnTo>
                    <a:pt x="83" y="3"/>
                  </a:lnTo>
                  <a:lnTo>
                    <a:pt x="86" y="9"/>
                  </a:lnTo>
                  <a:lnTo>
                    <a:pt x="83" y="15"/>
                  </a:lnTo>
                  <a:lnTo>
                    <a:pt x="77" y="18"/>
                  </a:lnTo>
                  <a:lnTo>
                    <a:pt x="77" y="15"/>
                  </a:lnTo>
                  <a:lnTo>
                    <a:pt x="71" y="9"/>
                  </a:lnTo>
                  <a:lnTo>
                    <a:pt x="67" y="9"/>
                  </a:lnTo>
                  <a:lnTo>
                    <a:pt x="61" y="9"/>
                  </a:lnTo>
                  <a:lnTo>
                    <a:pt x="55" y="3"/>
                  </a:lnTo>
                  <a:lnTo>
                    <a:pt x="52" y="15"/>
                  </a:lnTo>
                  <a:lnTo>
                    <a:pt x="46" y="9"/>
                  </a:lnTo>
                  <a:lnTo>
                    <a:pt x="40" y="15"/>
                  </a:lnTo>
                  <a:lnTo>
                    <a:pt x="37" y="18"/>
                  </a:lnTo>
                  <a:lnTo>
                    <a:pt x="40" y="25"/>
                  </a:lnTo>
                  <a:lnTo>
                    <a:pt x="40" y="28"/>
                  </a:lnTo>
                  <a:lnTo>
                    <a:pt x="46" y="25"/>
                  </a:lnTo>
                  <a:lnTo>
                    <a:pt x="46" y="28"/>
                  </a:lnTo>
                  <a:lnTo>
                    <a:pt x="40" y="34"/>
                  </a:lnTo>
                  <a:lnTo>
                    <a:pt x="37" y="34"/>
                  </a:lnTo>
                  <a:lnTo>
                    <a:pt x="37" y="40"/>
                  </a:lnTo>
                  <a:lnTo>
                    <a:pt x="40" y="40"/>
                  </a:lnTo>
                  <a:lnTo>
                    <a:pt x="40" y="34"/>
                  </a:lnTo>
                  <a:lnTo>
                    <a:pt x="52" y="34"/>
                  </a:lnTo>
                  <a:lnTo>
                    <a:pt x="52" y="40"/>
                  </a:lnTo>
                  <a:lnTo>
                    <a:pt x="46" y="43"/>
                  </a:lnTo>
                  <a:lnTo>
                    <a:pt x="46" y="49"/>
                  </a:lnTo>
                  <a:lnTo>
                    <a:pt x="40" y="55"/>
                  </a:lnTo>
                  <a:lnTo>
                    <a:pt x="46" y="55"/>
                  </a:lnTo>
                  <a:lnTo>
                    <a:pt x="46" y="58"/>
                  </a:lnTo>
                  <a:lnTo>
                    <a:pt x="40" y="64"/>
                  </a:lnTo>
                  <a:lnTo>
                    <a:pt x="37" y="58"/>
                  </a:lnTo>
                  <a:lnTo>
                    <a:pt x="31" y="64"/>
                  </a:lnTo>
                  <a:lnTo>
                    <a:pt x="31" y="74"/>
                  </a:lnTo>
                  <a:lnTo>
                    <a:pt x="40" y="74"/>
                  </a:lnTo>
                  <a:lnTo>
                    <a:pt x="46" y="74"/>
                  </a:lnTo>
                  <a:lnTo>
                    <a:pt x="46" y="70"/>
                  </a:lnTo>
                  <a:lnTo>
                    <a:pt x="55" y="74"/>
                  </a:lnTo>
                  <a:lnTo>
                    <a:pt x="61" y="74"/>
                  </a:lnTo>
                  <a:lnTo>
                    <a:pt x="61" y="80"/>
                  </a:lnTo>
                  <a:lnTo>
                    <a:pt x="61" y="83"/>
                  </a:lnTo>
                  <a:lnTo>
                    <a:pt x="61" y="89"/>
                  </a:lnTo>
                  <a:lnTo>
                    <a:pt x="67" y="89"/>
                  </a:lnTo>
                  <a:lnTo>
                    <a:pt x="71" y="89"/>
                  </a:lnTo>
                  <a:lnTo>
                    <a:pt x="77" y="89"/>
                  </a:lnTo>
                  <a:lnTo>
                    <a:pt x="83" y="95"/>
                  </a:lnTo>
                  <a:lnTo>
                    <a:pt x="86" y="95"/>
                  </a:lnTo>
                  <a:lnTo>
                    <a:pt x="92" y="98"/>
                  </a:lnTo>
                  <a:lnTo>
                    <a:pt x="95" y="104"/>
                  </a:lnTo>
                  <a:lnTo>
                    <a:pt x="95" y="98"/>
                  </a:lnTo>
                  <a:lnTo>
                    <a:pt x="101" y="98"/>
                  </a:lnTo>
                  <a:lnTo>
                    <a:pt x="107" y="98"/>
                  </a:lnTo>
                  <a:lnTo>
                    <a:pt x="107" y="104"/>
                  </a:lnTo>
                  <a:lnTo>
                    <a:pt x="110" y="104"/>
                  </a:lnTo>
                  <a:lnTo>
                    <a:pt x="116" y="104"/>
                  </a:lnTo>
                  <a:lnTo>
                    <a:pt x="122" y="110"/>
                  </a:lnTo>
                  <a:lnTo>
                    <a:pt x="116" y="113"/>
                  </a:lnTo>
                  <a:lnTo>
                    <a:pt x="116" y="119"/>
                  </a:lnTo>
                  <a:lnTo>
                    <a:pt x="116" y="125"/>
                  </a:lnTo>
                  <a:lnTo>
                    <a:pt x="122" y="125"/>
                  </a:lnTo>
                  <a:lnTo>
                    <a:pt x="126" y="129"/>
                  </a:lnTo>
                  <a:lnTo>
                    <a:pt x="126" y="135"/>
                  </a:lnTo>
                  <a:lnTo>
                    <a:pt x="122" y="135"/>
                  </a:lnTo>
                  <a:lnTo>
                    <a:pt x="122" y="141"/>
                  </a:lnTo>
                  <a:lnTo>
                    <a:pt x="116" y="141"/>
                  </a:lnTo>
                  <a:lnTo>
                    <a:pt x="110" y="141"/>
                  </a:lnTo>
                  <a:lnTo>
                    <a:pt x="110" y="144"/>
                  </a:lnTo>
                  <a:lnTo>
                    <a:pt x="107" y="144"/>
                  </a:lnTo>
                  <a:lnTo>
                    <a:pt x="101" y="144"/>
                  </a:lnTo>
                  <a:lnTo>
                    <a:pt x="101" y="150"/>
                  </a:lnTo>
                  <a:lnTo>
                    <a:pt x="95" y="150"/>
                  </a:lnTo>
                  <a:lnTo>
                    <a:pt x="92" y="153"/>
                  </a:lnTo>
                  <a:lnTo>
                    <a:pt x="92" y="159"/>
                  </a:lnTo>
                  <a:lnTo>
                    <a:pt x="86" y="165"/>
                  </a:lnTo>
                  <a:lnTo>
                    <a:pt x="86" y="168"/>
                  </a:lnTo>
                  <a:lnTo>
                    <a:pt x="83" y="174"/>
                  </a:lnTo>
                  <a:lnTo>
                    <a:pt x="83" y="181"/>
                  </a:lnTo>
                  <a:lnTo>
                    <a:pt x="83" y="184"/>
                  </a:lnTo>
                  <a:lnTo>
                    <a:pt x="83" y="190"/>
                  </a:lnTo>
                  <a:lnTo>
                    <a:pt x="83" y="196"/>
                  </a:lnTo>
                  <a:lnTo>
                    <a:pt x="77" y="196"/>
                  </a:lnTo>
                  <a:lnTo>
                    <a:pt x="71" y="196"/>
                  </a:lnTo>
                  <a:lnTo>
                    <a:pt x="71" y="199"/>
                  </a:lnTo>
                  <a:lnTo>
                    <a:pt x="61" y="208"/>
                  </a:lnTo>
                  <a:lnTo>
                    <a:pt x="61" y="214"/>
                  </a:lnTo>
                  <a:lnTo>
                    <a:pt x="55" y="220"/>
                  </a:lnTo>
                  <a:lnTo>
                    <a:pt x="55" y="223"/>
                  </a:lnTo>
                  <a:lnTo>
                    <a:pt x="52" y="223"/>
                  </a:lnTo>
                  <a:lnTo>
                    <a:pt x="40" y="220"/>
                  </a:lnTo>
                  <a:lnTo>
                    <a:pt x="40" y="229"/>
                  </a:lnTo>
                  <a:lnTo>
                    <a:pt x="40" y="236"/>
                  </a:lnTo>
                  <a:lnTo>
                    <a:pt x="40" y="239"/>
                  </a:lnTo>
                  <a:lnTo>
                    <a:pt x="46" y="245"/>
                  </a:lnTo>
                  <a:lnTo>
                    <a:pt x="46" y="248"/>
                  </a:lnTo>
                  <a:lnTo>
                    <a:pt x="46" y="254"/>
                  </a:lnTo>
                  <a:lnTo>
                    <a:pt x="40" y="260"/>
                  </a:lnTo>
                  <a:lnTo>
                    <a:pt x="37" y="263"/>
                  </a:lnTo>
                  <a:lnTo>
                    <a:pt x="37" y="269"/>
                  </a:lnTo>
                  <a:lnTo>
                    <a:pt x="31" y="269"/>
                  </a:lnTo>
                  <a:lnTo>
                    <a:pt x="25" y="275"/>
                  </a:lnTo>
                  <a:lnTo>
                    <a:pt x="25" y="278"/>
                  </a:lnTo>
                  <a:lnTo>
                    <a:pt x="22" y="284"/>
                  </a:lnTo>
                  <a:lnTo>
                    <a:pt x="25" y="291"/>
                  </a:lnTo>
                  <a:lnTo>
                    <a:pt x="31" y="291"/>
                  </a:lnTo>
                  <a:lnTo>
                    <a:pt x="31" y="294"/>
                  </a:lnTo>
                  <a:lnTo>
                    <a:pt x="31" y="300"/>
                  </a:lnTo>
                  <a:lnTo>
                    <a:pt x="25" y="300"/>
                  </a:lnTo>
                  <a:lnTo>
                    <a:pt x="22" y="306"/>
                  </a:lnTo>
                  <a:lnTo>
                    <a:pt x="16" y="306"/>
                  </a:lnTo>
                  <a:lnTo>
                    <a:pt x="12" y="306"/>
                  </a:lnTo>
                  <a:lnTo>
                    <a:pt x="12" y="309"/>
                  </a:lnTo>
                  <a:lnTo>
                    <a:pt x="6" y="309"/>
                  </a:lnTo>
                  <a:lnTo>
                    <a:pt x="6" y="315"/>
                  </a:lnTo>
                  <a:lnTo>
                    <a:pt x="0" y="321"/>
                  </a:lnTo>
                  <a:lnTo>
                    <a:pt x="0" y="330"/>
                  </a:lnTo>
                  <a:lnTo>
                    <a:pt x="0" y="339"/>
                  </a:lnTo>
                  <a:lnTo>
                    <a:pt x="6" y="339"/>
                  </a:lnTo>
                  <a:lnTo>
                    <a:pt x="12" y="339"/>
                  </a:lnTo>
                  <a:lnTo>
                    <a:pt x="16" y="346"/>
                  </a:lnTo>
                  <a:lnTo>
                    <a:pt x="22" y="349"/>
                  </a:lnTo>
                  <a:lnTo>
                    <a:pt x="25" y="355"/>
                  </a:lnTo>
                  <a:lnTo>
                    <a:pt x="25" y="361"/>
                  </a:lnTo>
                  <a:lnTo>
                    <a:pt x="37" y="364"/>
                  </a:lnTo>
                  <a:lnTo>
                    <a:pt x="40" y="370"/>
                  </a:lnTo>
                  <a:lnTo>
                    <a:pt x="40" y="373"/>
                  </a:lnTo>
                  <a:lnTo>
                    <a:pt x="37" y="379"/>
                  </a:lnTo>
                  <a:lnTo>
                    <a:pt x="40" y="379"/>
                  </a:lnTo>
                  <a:lnTo>
                    <a:pt x="46" y="379"/>
                  </a:lnTo>
                  <a:lnTo>
                    <a:pt x="40" y="388"/>
                  </a:lnTo>
                  <a:lnTo>
                    <a:pt x="40" y="394"/>
                  </a:lnTo>
                  <a:lnTo>
                    <a:pt x="31" y="394"/>
                  </a:lnTo>
                  <a:lnTo>
                    <a:pt x="37" y="401"/>
                  </a:lnTo>
                  <a:lnTo>
                    <a:pt x="37" y="410"/>
                  </a:lnTo>
                  <a:lnTo>
                    <a:pt x="40" y="416"/>
                  </a:lnTo>
                  <a:lnTo>
                    <a:pt x="46" y="416"/>
                  </a:lnTo>
                  <a:lnTo>
                    <a:pt x="52" y="419"/>
                  </a:lnTo>
                  <a:lnTo>
                    <a:pt x="55" y="431"/>
                  </a:lnTo>
                  <a:lnTo>
                    <a:pt x="61" y="425"/>
                  </a:lnTo>
                  <a:lnTo>
                    <a:pt x="61" y="419"/>
                  </a:lnTo>
                  <a:lnTo>
                    <a:pt x="71" y="416"/>
                  </a:lnTo>
                  <a:lnTo>
                    <a:pt x="83" y="416"/>
                  </a:lnTo>
                  <a:lnTo>
                    <a:pt x="86" y="410"/>
                  </a:lnTo>
                  <a:lnTo>
                    <a:pt x="92" y="410"/>
                  </a:lnTo>
                  <a:lnTo>
                    <a:pt x="101" y="416"/>
                  </a:lnTo>
                  <a:lnTo>
                    <a:pt x="107" y="416"/>
                  </a:lnTo>
                  <a:lnTo>
                    <a:pt x="110" y="404"/>
                  </a:lnTo>
                  <a:lnTo>
                    <a:pt x="122" y="404"/>
                  </a:lnTo>
                  <a:lnTo>
                    <a:pt x="132" y="410"/>
                  </a:lnTo>
                  <a:lnTo>
                    <a:pt x="138" y="416"/>
                  </a:lnTo>
                  <a:lnTo>
                    <a:pt x="147" y="416"/>
                  </a:lnTo>
                  <a:lnTo>
                    <a:pt x="153" y="425"/>
                  </a:lnTo>
                  <a:lnTo>
                    <a:pt x="162" y="425"/>
                  </a:lnTo>
                  <a:lnTo>
                    <a:pt x="177" y="425"/>
                  </a:lnTo>
                  <a:lnTo>
                    <a:pt x="180" y="425"/>
                  </a:lnTo>
                  <a:lnTo>
                    <a:pt x="193" y="431"/>
                  </a:lnTo>
                  <a:lnTo>
                    <a:pt x="196" y="425"/>
                  </a:lnTo>
                  <a:lnTo>
                    <a:pt x="208" y="425"/>
                  </a:lnTo>
                  <a:lnTo>
                    <a:pt x="211" y="431"/>
                  </a:lnTo>
                  <a:lnTo>
                    <a:pt x="217" y="431"/>
                  </a:lnTo>
                  <a:lnTo>
                    <a:pt x="217" y="434"/>
                  </a:lnTo>
                  <a:lnTo>
                    <a:pt x="223" y="434"/>
                  </a:lnTo>
                  <a:lnTo>
                    <a:pt x="226" y="431"/>
                  </a:lnTo>
                  <a:lnTo>
                    <a:pt x="226" y="425"/>
                  </a:lnTo>
                  <a:lnTo>
                    <a:pt x="226" y="419"/>
                  </a:lnTo>
                  <a:lnTo>
                    <a:pt x="239" y="416"/>
                  </a:lnTo>
                  <a:lnTo>
                    <a:pt x="239" y="410"/>
                  </a:lnTo>
                  <a:lnTo>
                    <a:pt x="248" y="410"/>
                  </a:lnTo>
                  <a:lnTo>
                    <a:pt x="254" y="404"/>
                  </a:lnTo>
                  <a:lnTo>
                    <a:pt x="263" y="404"/>
                  </a:lnTo>
                  <a:lnTo>
                    <a:pt x="266" y="404"/>
                  </a:lnTo>
                  <a:lnTo>
                    <a:pt x="278" y="410"/>
                  </a:lnTo>
                  <a:lnTo>
                    <a:pt x="284" y="404"/>
                  </a:lnTo>
                  <a:lnTo>
                    <a:pt x="294" y="401"/>
                  </a:lnTo>
                  <a:lnTo>
                    <a:pt x="294" y="388"/>
                  </a:lnTo>
                  <a:lnTo>
                    <a:pt x="297" y="385"/>
                  </a:lnTo>
                  <a:lnTo>
                    <a:pt x="303" y="385"/>
                  </a:lnTo>
                  <a:lnTo>
                    <a:pt x="309" y="379"/>
                  </a:lnTo>
                  <a:lnTo>
                    <a:pt x="309" y="373"/>
                  </a:lnTo>
                  <a:lnTo>
                    <a:pt x="318" y="370"/>
                  </a:lnTo>
                  <a:lnTo>
                    <a:pt x="321" y="370"/>
                  </a:lnTo>
                  <a:lnTo>
                    <a:pt x="333" y="370"/>
                  </a:lnTo>
                  <a:lnTo>
                    <a:pt x="342" y="361"/>
                  </a:lnTo>
                  <a:lnTo>
                    <a:pt x="339" y="355"/>
                  </a:lnTo>
                  <a:lnTo>
                    <a:pt x="339" y="349"/>
                  </a:lnTo>
                  <a:lnTo>
                    <a:pt x="333" y="346"/>
                  </a:lnTo>
                  <a:lnTo>
                    <a:pt x="333" y="339"/>
                  </a:lnTo>
                  <a:lnTo>
                    <a:pt x="333" y="333"/>
                  </a:lnTo>
                  <a:lnTo>
                    <a:pt x="333" y="324"/>
                  </a:lnTo>
                  <a:lnTo>
                    <a:pt x="333" y="315"/>
                  </a:lnTo>
                  <a:lnTo>
                    <a:pt x="339" y="309"/>
                  </a:lnTo>
                  <a:lnTo>
                    <a:pt x="342" y="306"/>
                  </a:lnTo>
                  <a:lnTo>
                    <a:pt x="352" y="300"/>
                  </a:lnTo>
                  <a:lnTo>
                    <a:pt x="364" y="291"/>
                  </a:lnTo>
                  <a:lnTo>
                    <a:pt x="367" y="291"/>
                  </a:lnTo>
                  <a:lnTo>
                    <a:pt x="373" y="284"/>
                  </a:lnTo>
                  <a:lnTo>
                    <a:pt x="382" y="275"/>
                  </a:lnTo>
                  <a:lnTo>
                    <a:pt x="388" y="269"/>
                  </a:lnTo>
                  <a:lnTo>
                    <a:pt x="397" y="263"/>
                  </a:lnTo>
                  <a:lnTo>
                    <a:pt x="403" y="263"/>
                  </a:lnTo>
                  <a:lnTo>
                    <a:pt x="397" y="263"/>
                  </a:lnTo>
                  <a:lnTo>
                    <a:pt x="397" y="260"/>
                  </a:lnTo>
                  <a:lnTo>
                    <a:pt x="403" y="260"/>
                  </a:lnTo>
                  <a:lnTo>
                    <a:pt x="403" y="254"/>
                  </a:lnTo>
                  <a:lnTo>
                    <a:pt x="410" y="248"/>
                  </a:lnTo>
                  <a:lnTo>
                    <a:pt x="413" y="248"/>
                  </a:lnTo>
                  <a:lnTo>
                    <a:pt x="422" y="248"/>
                  </a:lnTo>
                  <a:lnTo>
                    <a:pt x="434" y="248"/>
                  </a:lnTo>
                  <a:lnTo>
                    <a:pt x="443" y="248"/>
                  </a:lnTo>
                  <a:lnTo>
                    <a:pt x="449" y="248"/>
                  </a:lnTo>
                  <a:lnTo>
                    <a:pt x="452" y="248"/>
                  </a:lnTo>
                  <a:lnTo>
                    <a:pt x="458" y="248"/>
                  </a:lnTo>
                  <a:lnTo>
                    <a:pt x="468" y="245"/>
                  </a:lnTo>
                  <a:lnTo>
                    <a:pt x="474" y="245"/>
                  </a:lnTo>
                  <a:lnTo>
                    <a:pt x="477" y="239"/>
                  </a:lnTo>
                  <a:lnTo>
                    <a:pt x="489" y="239"/>
                  </a:lnTo>
                  <a:lnTo>
                    <a:pt x="492" y="239"/>
                  </a:lnTo>
                  <a:lnTo>
                    <a:pt x="498" y="236"/>
                  </a:lnTo>
                  <a:lnTo>
                    <a:pt x="504" y="236"/>
                  </a:lnTo>
                  <a:lnTo>
                    <a:pt x="507" y="229"/>
                  </a:lnTo>
                  <a:lnTo>
                    <a:pt x="513" y="223"/>
                  </a:lnTo>
                  <a:lnTo>
                    <a:pt x="513" y="220"/>
                  </a:lnTo>
                  <a:lnTo>
                    <a:pt x="520" y="214"/>
                  </a:lnTo>
                  <a:lnTo>
                    <a:pt x="520" y="208"/>
                  </a:lnTo>
                  <a:lnTo>
                    <a:pt x="520" y="199"/>
                  </a:lnTo>
                  <a:lnTo>
                    <a:pt x="517" y="196"/>
                  </a:lnTo>
                  <a:lnTo>
                    <a:pt x="513" y="199"/>
                  </a:lnTo>
                  <a:lnTo>
                    <a:pt x="507" y="199"/>
                  </a:lnTo>
                  <a:lnTo>
                    <a:pt x="504" y="196"/>
                  </a:lnTo>
                  <a:lnTo>
                    <a:pt x="498" y="199"/>
                  </a:lnTo>
                  <a:lnTo>
                    <a:pt x="492" y="196"/>
                  </a:lnTo>
                  <a:lnTo>
                    <a:pt x="483" y="196"/>
                  </a:lnTo>
                  <a:lnTo>
                    <a:pt x="477" y="196"/>
                  </a:lnTo>
                  <a:lnTo>
                    <a:pt x="474" y="190"/>
                  </a:lnTo>
                  <a:lnTo>
                    <a:pt x="468" y="184"/>
                  </a:lnTo>
                  <a:lnTo>
                    <a:pt x="465" y="184"/>
                  </a:lnTo>
                  <a:lnTo>
                    <a:pt x="458" y="184"/>
                  </a:lnTo>
                  <a:lnTo>
                    <a:pt x="452" y="184"/>
                  </a:lnTo>
                  <a:lnTo>
                    <a:pt x="449" y="181"/>
                  </a:lnTo>
                  <a:lnTo>
                    <a:pt x="449" y="171"/>
                  </a:lnTo>
                  <a:lnTo>
                    <a:pt x="446" y="168"/>
                  </a:lnTo>
                  <a:lnTo>
                    <a:pt x="440" y="165"/>
                  </a:lnTo>
                  <a:lnTo>
                    <a:pt x="434" y="159"/>
                  </a:lnTo>
                  <a:lnTo>
                    <a:pt x="428" y="165"/>
                  </a:lnTo>
                  <a:lnTo>
                    <a:pt x="419" y="165"/>
                  </a:lnTo>
                  <a:lnTo>
                    <a:pt x="419" y="159"/>
                  </a:lnTo>
                  <a:lnTo>
                    <a:pt x="413" y="159"/>
                  </a:lnTo>
                  <a:lnTo>
                    <a:pt x="403" y="153"/>
                  </a:lnTo>
                  <a:lnTo>
                    <a:pt x="397" y="153"/>
                  </a:lnTo>
                  <a:lnTo>
                    <a:pt x="388" y="150"/>
                  </a:lnTo>
                  <a:lnTo>
                    <a:pt x="388" y="144"/>
                  </a:lnTo>
                  <a:lnTo>
                    <a:pt x="379" y="141"/>
                  </a:lnTo>
                  <a:lnTo>
                    <a:pt x="373" y="141"/>
                  </a:lnTo>
                  <a:lnTo>
                    <a:pt x="364" y="129"/>
                  </a:lnTo>
                  <a:lnTo>
                    <a:pt x="358" y="129"/>
                  </a:lnTo>
                  <a:lnTo>
                    <a:pt x="352" y="125"/>
                  </a:lnTo>
                  <a:lnTo>
                    <a:pt x="349" y="119"/>
                  </a:lnTo>
                  <a:lnTo>
                    <a:pt x="342" y="119"/>
                  </a:lnTo>
                  <a:lnTo>
                    <a:pt x="342" y="113"/>
                  </a:lnTo>
                  <a:lnTo>
                    <a:pt x="342" y="110"/>
                  </a:lnTo>
                  <a:lnTo>
                    <a:pt x="339" y="104"/>
                  </a:lnTo>
                  <a:lnTo>
                    <a:pt x="333" y="98"/>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8">
              <a:extLst>
                <a:ext uri="{FF2B5EF4-FFF2-40B4-BE49-F238E27FC236}">
                  <a16:creationId xmlns:a16="http://schemas.microsoft.com/office/drawing/2014/main" id="{DCE5FCCA-1805-40E9-B6BA-A5F61D56DFBF}"/>
                </a:ext>
              </a:extLst>
            </p:cNvPr>
            <p:cNvSpPr>
              <a:spLocks/>
            </p:cNvSpPr>
            <p:nvPr/>
          </p:nvSpPr>
          <p:spPr bwMode="auto">
            <a:xfrm>
              <a:off x="5768975" y="4392280"/>
              <a:ext cx="825500" cy="688975"/>
            </a:xfrm>
            <a:custGeom>
              <a:avLst/>
              <a:gdLst>
                <a:gd name="T0" fmla="*/ 303 w 520"/>
                <a:gd name="T1" fmla="*/ 89 h 434"/>
                <a:gd name="T2" fmla="*/ 272 w 520"/>
                <a:gd name="T3" fmla="*/ 80 h 434"/>
                <a:gd name="T4" fmla="*/ 239 w 520"/>
                <a:gd name="T5" fmla="*/ 64 h 434"/>
                <a:gd name="T6" fmla="*/ 211 w 520"/>
                <a:gd name="T7" fmla="*/ 55 h 434"/>
                <a:gd name="T8" fmla="*/ 177 w 520"/>
                <a:gd name="T9" fmla="*/ 40 h 434"/>
                <a:gd name="T10" fmla="*/ 147 w 520"/>
                <a:gd name="T11" fmla="*/ 28 h 434"/>
                <a:gd name="T12" fmla="*/ 116 w 520"/>
                <a:gd name="T13" fmla="*/ 9 h 434"/>
                <a:gd name="T14" fmla="*/ 95 w 520"/>
                <a:gd name="T15" fmla="*/ 0 h 434"/>
                <a:gd name="T16" fmla="*/ 86 w 520"/>
                <a:gd name="T17" fmla="*/ 9 h 434"/>
                <a:gd name="T18" fmla="*/ 67 w 520"/>
                <a:gd name="T19" fmla="*/ 9 h 434"/>
                <a:gd name="T20" fmla="*/ 40 w 520"/>
                <a:gd name="T21" fmla="*/ 15 h 434"/>
                <a:gd name="T22" fmla="*/ 46 w 520"/>
                <a:gd name="T23" fmla="*/ 28 h 434"/>
                <a:gd name="T24" fmla="*/ 40 w 520"/>
                <a:gd name="T25" fmla="*/ 34 h 434"/>
                <a:gd name="T26" fmla="*/ 40 w 520"/>
                <a:gd name="T27" fmla="*/ 55 h 434"/>
                <a:gd name="T28" fmla="*/ 31 w 520"/>
                <a:gd name="T29" fmla="*/ 64 h 434"/>
                <a:gd name="T30" fmla="*/ 55 w 520"/>
                <a:gd name="T31" fmla="*/ 74 h 434"/>
                <a:gd name="T32" fmla="*/ 67 w 520"/>
                <a:gd name="T33" fmla="*/ 89 h 434"/>
                <a:gd name="T34" fmla="*/ 92 w 520"/>
                <a:gd name="T35" fmla="*/ 98 h 434"/>
                <a:gd name="T36" fmla="*/ 107 w 520"/>
                <a:gd name="T37" fmla="*/ 104 h 434"/>
                <a:gd name="T38" fmla="*/ 116 w 520"/>
                <a:gd name="T39" fmla="*/ 119 h 434"/>
                <a:gd name="T40" fmla="*/ 122 w 520"/>
                <a:gd name="T41" fmla="*/ 135 h 434"/>
                <a:gd name="T42" fmla="*/ 107 w 520"/>
                <a:gd name="T43" fmla="*/ 144 h 434"/>
                <a:gd name="T44" fmla="*/ 92 w 520"/>
                <a:gd name="T45" fmla="*/ 159 h 434"/>
                <a:gd name="T46" fmla="*/ 83 w 520"/>
                <a:gd name="T47" fmla="*/ 184 h 434"/>
                <a:gd name="T48" fmla="*/ 71 w 520"/>
                <a:gd name="T49" fmla="*/ 199 h 434"/>
                <a:gd name="T50" fmla="*/ 52 w 520"/>
                <a:gd name="T51" fmla="*/ 223 h 434"/>
                <a:gd name="T52" fmla="*/ 46 w 520"/>
                <a:gd name="T53" fmla="*/ 245 h 434"/>
                <a:gd name="T54" fmla="*/ 37 w 520"/>
                <a:gd name="T55" fmla="*/ 269 h 434"/>
                <a:gd name="T56" fmla="*/ 25 w 520"/>
                <a:gd name="T57" fmla="*/ 291 h 434"/>
                <a:gd name="T58" fmla="*/ 22 w 520"/>
                <a:gd name="T59" fmla="*/ 306 h 434"/>
                <a:gd name="T60" fmla="*/ 6 w 520"/>
                <a:gd name="T61" fmla="*/ 315 h 434"/>
                <a:gd name="T62" fmla="*/ 12 w 520"/>
                <a:gd name="T63" fmla="*/ 339 h 434"/>
                <a:gd name="T64" fmla="*/ 37 w 520"/>
                <a:gd name="T65" fmla="*/ 364 h 434"/>
                <a:gd name="T66" fmla="*/ 46 w 520"/>
                <a:gd name="T67" fmla="*/ 379 h 434"/>
                <a:gd name="T68" fmla="*/ 37 w 520"/>
                <a:gd name="T69" fmla="*/ 410 h 434"/>
                <a:gd name="T70" fmla="*/ 61 w 520"/>
                <a:gd name="T71" fmla="*/ 425 h 434"/>
                <a:gd name="T72" fmla="*/ 92 w 520"/>
                <a:gd name="T73" fmla="*/ 410 h 434"/>
                <a:gd name="T74" fmla="*/ 132 w 520"/>
                <a:gd name="T75" fmla="*/ 410 h 434"/>
                <a:gd name="T76" fmla="*/ 177 w 520"/>
                <a:gd name="T77" fmla="*/ 425 h 434"/>
                <a:gd name="T78" fmla="*/ 211 w 520"/>
                <a:gd name="T79" fmla="*/ 431 h 434"/>
                <a:gd name="T80" fmla="*/ 226 w 520"/>
                <a:gd name="T81" fmla="*/ 425 h 434"/>
                <a:gd name="T82" fmla="*/ 254 w 520"/>
                <a:gd name="T83" fmla="*/ 404 h 434"/>
                <a:gd name="T84" fmla="*/ 294 w 520"/>
                <a:gd name="T85" fmla="*/ 401 h 434"/>
                <a:gd name="T86" fmla="*/ 309 w 520"/>
                <a:gd name="T87" fmla="*/ 373 h 434"/>
                <a:gd name="T88" fmla="*/ 339 w 520"/>
                <a:gd name="T89" fmla="*/ 355 h 434"/>
                <a:gd name="T90" fmla="*/ 333 w 520"/>
                <a:gd name="T91" fmla="*/ 324 h 434"/>
                <a:gd name="T92" fmla="*/ 364 w 520"/>
                <a:gd name="T93" fmla="*/ 291 h 434"/>
                <a:gd name="T94" fmla="*/ 397 w 520"/>
                <a:gd name="T95" fmla="*/ 263 h 434"/>
                <a:gd name="T96" fmla="*/ 403 w 520"/>
                <a:gd name="T97" fmla="*/ 254 h 434"/>
                <a:gd name="T98" fmla="*/ 443 w 520"/>
                <a:gd name="T99" fmla="*/ 248 h 434"/>
                <a:gd name="T100" fmla="*/ 474 w 520"/>
                <a:gd name="T101" fmla="*/ 245 h 434"/>
                <a:gd name="T102" fmla="*/ 504 w 520"/>
                <a:gd name="T103" fmla="*/ 236 h 434"/>
                <a:gd name="T104" fmla="*/ 520 w 520"/>
                <a:gd name="T105" fmla="*/ 208 h 434"/>
                <a:gd name="T106" fmla="*/ 504 w 520"/>
                <a:gd name="T107" fmla="*/ 196 h 434"/>
                <a:gd name="T108" fmla="*/ 474 w 520"/>
                <a:gd name="T109" fmla="*/ 190 h 434"/>
                <a:gd name="T110" fmla="*/ 449 w 520"/>
                <a:gd name="T111" fmla="*/ 181 h 434"/>
                <a:gd name="T112" fmla="*/ 428 w 520"/>
                <a:gd name="T113" fmla="*/ 165 h 434"/>
                <a:gd name="T114" fmla="*/ 397 w 520"/>
                <a:gd name="T115" fmla="*/ 153 h 434"/>
                <a:gd name="T116" fmla="*/ 364 w 520"/>
                <a:gd name="T117" fmla="*/ 129 h 434"/>
                <a:gd name="T118" fmla="*/ 342 w 520"/>
                <a:gd name="T119" fmla="*/ 11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434">
                  <a:moveTo>
                    <a:pt x="333" y="98"/>
                  </a:moveTo>
                  <a:lnTo>
                    <a:pt x="327" y="98"/>
                  </a:lnTo>
                  <a:lnTo>
                    <a:pt x="321" y="95"/>
                  </a:lnTo>
                  <a:lnTo>
                    <a:pt x="312" y="95"/>
                  </a:lnTo>
                  <a:lnTo>
                    <a:pt x="303" y="89"/>
                  </a:lnTo>
                  <a:lnTo>
                    <a:pt x="297" y="83"/>
                  </a:lnTo>
                  <a:lnTo>
                    <a:pt x="294" y="83"/>
                  </a:lnTo>
                  <a:lnTo>
                    <a:pt x="287" y="83"/>
                  </a:lnTo>
                  <a:lnTo>
                    <a:pt x="278" y="83"/>
                  </a:lnTo>
                  <a:lnTo>
                    <a:pt x="272" y="80"/>
                  </a:lnTo>
                  <a:lnTo>
                    <a:pt x="266" y="70"/>
                  </a:lnTo>
                  <a:lnTo>
                    <a:pt x="257" y="70"/>
                  </a:lnTo>
                  <a:lnTo>
                    <a:pt x="254" y="64"/>
                  </a:lnTo>
                  <a:lnTo>
                    <a:pt x="248" y="64"/>
                  </a:lnTo>
                  <a:lnTo>
                    <a:pt x="239" y="64"/>
                  </a:lnTo>
                  <a:lnTo>
                    <a:pt x="232" y="64"/>
                  </a:lnTo>
                  <a:lnTo>
                    <a:pt x="226" y="58"/>
                  </a:lnTo>
                  <a:lnTo>
                    <a:pt x="223" y="58"/>
                  </a:lnTo>
                  <a:lnTo>
                    <a:pt x="217" y="58"/>
                  </a:lnTo>
                  <a:lnTo>
                    <a:pt x="211" y="55"/>
                  </a:lnTo>
                  <a:lnTo>
                    <a:pt x="208" y="49"/>
                  </a:lnTo>
                  <a:lnTo>
                    <a:pt x="202" y="49"/>
                  </a:lnTo>
                  <a:lnTo>
                    <a:pt x="193" y="43"/>
                  </a:lnTo>
                  <a:lnTo>
                    <a:pt x="187" y="43"/>
                  </a:lnTo>
                  <a:lnTo>
                    <a:pt x="177" y="40"/>
                  </a:lnTo>
                  <a:lnTo>
                    <a:pt x="177" y="34"/>
                  </a:lnTo>
                  <a:lnTo>
                    <a:pt x="168" y="34"/>
                  </a:lnTo>
                  <a:lnTo>
                    <a:pt x="162" y="28"/>
                  </a:lnTo>
                  <a:lnTo>
                    <a:pt x="156" y="28"/>
                  </a:lnTo>
                  <a:lnTo>
                    <a:pt x="147" y="28"/>
                  </a:lnTo>
                  <a:lnTo>
                    <a:pt x="141" y="25"/>
                  </a:lnTo>
                  <a:lnTo>
                    <a:pt x="138" y="18"/>
                  </a:lnTo>
                  <a:lnTo>
                    <a:pt x="126" y="25"/>
                  </a:lnTo>
                  <a:lnTo>
                    <a:pt x="122" y="15"/>
                  </a:lnTo>
                  <a:lnTo>
                    <a:pt x="116" y="9"/>
                  </a:lnTo>
                  <a:lnTo>
                    <a:pt x="116" y="3"/>
                  </a:lnTo>
                  <a:lnTo>
                    <a:pt x="116" y="0"/>
                  </a:lnTo>
                  <a:lnTo>
                    <a:pt x="107" y="3"/>
                  </a:lnTo>
                  <a:lnTo>
                    <a:pt x="101" y="3"/>
                  </a:lnTo>
                  <a:lnTo>
                    <a:pt x="95" y="0"/>
                  </a:lnTo>
                  <a:lnTo>
                    <a:pt x="95" y="3"/>
                  </a:lnTo>
                  <a:lnTo>
                    <a:pt x="92" y="3"/>
                  </a:lnTo>
                  <a:lnTo>
                    <a:pt x="86" y="3"/>
                  </a:lnTo>
                  <a:lnTo>
                    <a:pt x="83" y="3"/>
                  </a:lnTo>
                  <a:lnTo>
                    <a:pt x="86" y="9"/>
                  </a:lnTo>
                  <a:lnTo>
                    <a:pt x="83" y="15"/>
                  </a:lnTo>
                  <a:lnTo>
                    <a:pt x="77" y="18"/>
                  </a:lnTo>
                  <a:lnTo>
                    <a:pt x="77" y="15"/>
                  </a:lnTo>
                  <a:lnTo>
                    <a:pt x="71" y="9"/>
                  </a:lnTo>
                  <a:lnTo>
                    <a:pt x="67" y="9"/>
                  </a:lnTo>
                  <a:lnTo>
                    <a:pt x="61" y="9"/>
                  </a:lnTo>
                  <a:lnTo>
                    <a:pt x="55" y="3"/>
                  </a:lnTo>
                  <a:lnTo>
                    <a:pt x="52" y="15"/>
                  </a:lnTo>
                  <a:lnTo>
                    <a:pt x="46" y="9"/>
                  </a:lnTo>
                  <a:lnTo>
                    <a:pt x="40" y="15"/>
                  </a:lnTo>
                  <a:lnTo>
                    <a:pt x="37" y="18"/>
                  </a:lnTo>
                  <a:lnTo>
                    <a:pt x="40" y="25"/>
                  </a:lnTo>
                  <a:lnTo>
                    <a:pt x="40" y="28"/>
                  </a:lnTo>
                  <a:lnTo>
                    <a:pt x="46" y="25"/>
                  </a:lnTo>
                  <a:lnTo>
                    <a:pt x="46" y="28"/>
                  </a:lnTo>
                  <a:lnTo>
                    <a:pt x="40" y="34"/>
                  </a:lnTo>
                  <a:lnTo>
                    <a:pt x="37" y="34"/>
                  </a:lnTo>
                  <a:lnTo>
                    <a:pt x="37" y="40"/>
                  </a:lnTo>
                  <a:lnTo>
                    <a:pt x="40" y="40"/>
                  </a:lnTo>
                  <a:lnTo>
                    <a:pt x="40" y="34"/>
                  </a:lnTo>
                  <a:lnTo>
                    <a:pt x="52" y="34"/>
                  </a:lnTo>
                  <a:lnTo>
                    <a:pt x="52" y="40"/>
                  </a:lnTo>
                  <a:lnTo>
                    <a:pt x="46" y="43"/>
                  </a:lnTo>
                  <a:lnTo>
                    <a:pt x="46" y="49"/>
                  </a:lnTo>
                  <a:lnTo>
                    <a:pt x="40" y="55"/>
                  </a:lnTo>
                  <a:lnTo>
                    <a:pt x="46" y="55"/>
                  </a:lnTo>
                  <a:lnTo>
                    <a:pt x="46" y="58"/>
                  </a:lnTo>
                  <a:lnTo>
                    <a:pt x="40" y="64"/>
                  </a:lnTo>
                  <a:lnTo>
                    <a:pt x="37" y="58"/>
                  </a:lnTo>
                  <a:lnTo>
                    <a:pt x="31" y="64"/>
                  </a:lnTo>
                  <a:lnTo>
                    <a:pt x="31" y="74"/>
                  </a:lnTo>
                  <a:lnTo>
                    <a:pt x="40" y="74"/>
                  </a:lnTo>
                  <a:lnTo>
                    <a:pt x="46" y="74"/>
                  </a:lnTo>
                  <a:lnTo>
                    <a:pt x="46" y="70"/>
                  </a:lnTo>
                  <a:lnTo>
                    <a:pt x="55" y="74"/>
                  </a:lnTo>
                  <a:lnTo>
                    <a:pt x="61" y="74"/>
                  </a:lnTo>
                  <a:lnTo>
                    <a:pt x="61" y="80"/>
                  </a:lnTo>
                  <a:lnTo>
                    <a:pt x="61" y="83"/>
                  </a:lnTo>
                  <a:lnTo>
                    <a:pt x="61" y="89"/>
                  </a:lnTo>
                  <a:lnTo>
                    <a:pt x="67" y="89"/>
                  </a:lnTo>
                  <a:lnTo>
                    <a:pt x="71" y="89"/>
                  </a:lnTo>
                  <a:lnTo>
                    <a:pt x="77" y="89"/>
                  </a:lnTo>
                  <a:lnTo>
                    <a:pt x="83" y="95"/>
                  </a:lnTo>
                  <a:lnTo>
                    <a:pt x="86" y="95"/>
                  </a:lnTo>
                  <a:lnTo>
                    <a:pt x="92" y="98"/>
                  </a:lnTo>
                  <a:lnTo>
                    <a:pt x="95" y="104"/>
                  </a:lnTo>
                  <a:lnTo>
                    <a:pt x="95" y="98"/>
                  </a:lnTo>
                  <a:lnTo>
                    <a:pt x="101" y="98"/>
                  </a:lnTo>
                  <a:lnTo>
                    <a:pt x="107" y="98"/>
                  </a:lnTo>
                  <a:lnTo>
                    <a:pt x="107" y="104"/>
                  </a:lnTo>
                  <a:lnTo>
                    <a:pt x="110" y="104"/>
                  </a:lnTo>
                  <a:lnTo>
                    <a:pt x="116" y="104"/>
                  </a:lnTo>
                  <a:lnTo>
                    <a:pt x="122" y="110"/>
                  </a:lnTo>
                  <a:lnTo>
                    <a:pt x="116" y="113"/>
                  </a:lnTo>
                  <a:lnTo>
                    <a:pt x="116" y="119"/>
                  </a:lnTo>
                  <a:lnTo>
                    <a:pt x="116" y="125"/>
                  </a:lnTo>
                  <a:lnTo>
                    <a:pt x="122" y="125"/>
                  </a:lnTo>
                  <a:lnTo>
                    <a:pt x="126" y="129"/>
                  </a:lnTo>
                  <a:lnTo>
                    <a:pt x="126" y="135"/>
                  </a:lnTo>
                  <a:lnTo>
                    <a:pt x="122" y="135"/>
                  </a:lnTo>
                  <a:lnTo>
                    <a:pt x="122" y="141"/>
                  </a:lnTo>
                  <a:lnTo>
                    <a:pt x="116" y="141"/>
                  </a:lnTo>
                  <a:lnTo>
                    <a:pt x="110" y="141"/>
                  </a:lnTo>
                  <a:lnTo>
                    <a:pt x="110" y="144"/>
                  </a:lnTo>
                  <a:lnTo>
                    <a:pt x="107" y="144"/>
                  </a:lnTo>
                  <a:lnTo>
                    <a:pt x="101" y="144"/>
                  </a:lnTo>
                  <a:lnTo>
                    <a:pt x="101" y="150"/>
                  </a:lnTo>
                  <a:lnTo>
                    <a:pt x="95" y="150"/>
                  </a:lnTo>
                  <a:lnTo>
                    <a:pt x="92" y="153"/>
                  </a:lnTo>
                  <a:lnTo>
                    <a:pt x="92" y="159"/>
                  </a:lnTo>
                  <a:lnTo>
                    <a:pt x="86" y="165"/>
                  </a:lnTo>
                  <a:lnTo>
                    <a:pt x="86" y="168"/>
                  </a:lnTo>
                  <a:lnTo>
                    <a:pt x="83" y="174"/>
                  </a:lnTo>
                  <a:lnTo>
                    <a:pt x="83" y="181"/>
                  </a:lnTo>
                  <a:lnTo>
                    <a:pt x="83" y="184"/>
                  </a:lnTo>
                  <a:lnTo>
                    <a:pt x="83" y="190"/>
                  </a:lnTo>
                  <a:lnTo>
                    <a:pt x="83" y="196"/>
                  </a:lnTo>
                  <a:lnTo>
                    <a:pt x="77" y="196"/>
                  </a:lnTo>
                  <a:lnTo>
                    <a:pt x="71" y="196"/>
                  </a:lnTo>
                  <a:lnTo>
                    <a:pt x="71" y="199"/>
                  </a:lnTo>
                  <a:lnTo>
                    <a:pt x="61" y="208"/>
                  </a:lnTo>
                  <a:lnTo>
                    <a:pt x="61" y="214"/>
                  </a:lnTo>
                  <a:lnTo>
                    <a:pt x="55" y="220"/>
                  </a:lnTo>
                  <a:lnTo>
                    <a:pt x="55" y="223"/>
                  </a:lnTo>
                  <a:lnTo>
                    <a:pt x="52" y="223"/>
                  </a:lnTo>
                  <a:lnTo>
                    <a:pt x="40" y="220"/>
                  </a:lnTo>
                  <a:lnTo>
                    <a:pt x="40" y="229"/>
                  </a:lnTo>
                  <a:lnTo>
                    <a:pt x="40" y="236"/>
                  </a:lnTo>
                  <a:lnTo>
                    <a:pt x="40" y="239"/>
                  </a:lnTo>
                  <a:lnTo>
                    <a:pt x="46" y="245"/>
                  </a:lnTo>
                  <a:lnTo>
                    <a:pt x="46" y="248"/>
                  </a:lnTo>
                  <a:lnTo>
                    <a:pt x="46" y="254"/>
                  </a:lnTo>
                  <a:lnTo>
                    <a:pt x="40" y="260"/>
                  </a:lnTo>
                  <a:lnTo>
                    <a:pt x="37" y="263"/>
                  </a:lnTo>
                  <a:lnTo>
                    <a:pt x="37" y="269"/>
                  </a:lnTo>
                  <a:lnTo>
                    <a:pt x="31" y="269"/>
                  </a:lnTo>
                  <a:lnTo>
                    <a:pt x="25" y="275"/>
                  </a:lnTo>
                  <a:lnTo>
                    <a:pt x="25" y="278"/>
                  </a:lnTo>
                  <a:lnTo>
                    <a:pt x="22" y="284"/>
                  </a:lnTo>
                  <a:lnTo>
                    <a:pt x="25" y="291"/>
                  </a:lnTo>
                  <a:lnTo>
                    <a:pt x="31" y="291"/>
                  </a:lnTo>
                  <a:lnTo>
                    <a:pt x="31" y="294"/>
                  </a:lnTo>
                  <a:lnTo>
                    <a:pt x="31" y="300"/>
                  </a:lnTo>
                  <a:lnTo>
                    <a:pt x="25" y="300"/>
                  </a:lnTo>
                  <a:lnTo>
                    <a:pt x="22" y="306"/>
                  </a:lnTo>
                  <a:lnTo>
                    <a:pt x="16" y="306"/>
                  </a:lnTo>
                  <a:lnTo>
                    <a:pt x="12" y="306"/>
                  </a:lnTo>
                  <a:lnTo>
                    <a:pt x="12" y="309"/>
                  </a:lnTo>
                  <a:lnTo>
                    <a:pt x="6" y="309"/>
                  </a:lnTo>
                  <a:lnTo>
                    <a:pt x="6" y="315"/>
                  </a:lnTo>
                  <a:lnTo>
                    <a:pt x="0" y="321"/>
                  </a:lnTo>
                  <a:lnTo>
                    <a:pt x="0" y="330"/>
                  </a:lnTo>
                  <a:lnTo>
                    <a:pt x="0" y="339"/>
                  </a:lnTo>
                  <a:lnTo>
                    <a:pt x="6" y="339"/>
                  </a:lnTo>
                  <a:lnTo>
                    <a:pt x="12" y="339"/>
                  </a:lnTo>
                  <a:lnTo>
                    <a:pt x="16" y="346"/>
                  </a:lnTo>
                  <a:lnTo>
                    <a:pt x="22" y="349"/>
                  </a:lnTo>
                  <a:lnTo>
                    <a:pt x="25" y="355"/>
                  </a:lnTo>
                  <a:lnTo>
                    <a:pt x="25" y="361"/>
                  </a:lnTo>
                  <a:lnTo>
                    <a:pt x="37" y="364"/>
                  </a:lnTo>
                  <a:lnTo>
                    <a:pt x="40" y="370"/>
                  </a:lnTo>
                  <a:lnTo>
                    <a:pt x="40" y="373"/>
                  </a:lnTo>
                  <a:lnTo>
                    <a:pt x="37" y="379"/>
                  </a:lnTo>
                  <a:lnTo>
                    <a:pt x="40" y="379"/>
                  </a:lnTo>
                  <a:lnTo>
                    <a:pt x="46" y="379"/>
                  </a:lnTo>
                  <a:lnTo>
                    <a:pt x="40" y="388"/>
                  </a:lnTo>
                  <a:lnTo>
                    <a:pt x="40" y="394"/>
                  </a:lnTo>
                  <a:lnTo>
                    <a:pt x="31" y="394"/>
                  </a:lnTo>
                  <a:lnTo>
                    <a:pt x="37" y="401"/>
                  </a:lnTo>
                  <a:lnTo>
                    <a:pt x="37" y="410"/>
                  </a:lnTo>
                  <a:lnTo>
                    <a:pt x="40" y="416"/>
                  </a:lnTo>
                  <a:lnTo>
                    <a:pt x="46" y="416"/>
                  </a:lnTo>
                  <a:lnTo>
                    <a:pt x="52" y="419"/>
                  </a:lnTo>
                  <a:lnTo>
                    <a:pt x="55" y="431"/>
                  </a:lnTo>
                  <a:lnTo>
                    <a:pt x="61" y="425"/>
                  </a:lnTo>
                  <a:lnTo>
                    <a:pt x="61" y="419"/>
                  </a:lnTo>
                  <a:lnTo>
                    <a:pt x="71" y="416"/>
                  </a:lnTo>
                  <a:lnTo>
                    <a:pt x="83" y="416"/>
                  </a:lnTo>
                  <a:lnTo>
                    <a:pt x="86" y="410"/>
                  </a:lnTo>
                  <a:lnTo>
                    <a:pt x="92" y="410"/>
                  </a:lnTo>
                  <a:lnTo>
                    <a:pt x="101" y="416"/>
                  </a:lnTo>
                  <a:lnTo>
                    <a:pt x="107" y="416"/>
                  </a:lnTo>
                  <a:lnTo>
                    <a:pt x="110" y="404"/>
                  </a:lnTo>
                  <a:lnTo>
                    <a:pt x="122" y="404"/>
                  </a:lnTo>
                  <a:lnTo>
                    <a:pt x="132" y="410"/>
                  </a:lnTo>
                  <a:lnTo>
                    <a:pt x="138" y="416"/>
                  </a:lnTo>
                  <a:lnTo>
                    <a:pt x="147" y="416"/>
                  </a:lnTo>
                  <a:lnTo>
                    <a:pt x="153" y="425"/>
                  </a:lnTo>
                  <a:lnTo>
                    <a:pt x="162" y="425"/>
                  </a:lnTo>
                  <a:lnTo>
                    <a:pt x="177" y="425"/>
                  </a:lnTo>
                  <a:lnTo>
                    <a:pt x="180" y="425"/>
                  </a:lnTo>
                  <a:lnTo>
                    <a:pt x="193" y="431"/>
                  </a:lnTo>
                  <a:lnTo>
                    <a:pt x="196" y="425"/>
                  </a:lnTo>
                  <a:lnTo>
                    <a:pt x="208" y="425"/>
                  </a:lnTo>
                  <a:lnTo>
                    <a:pt x="211" y="431"/>
                  </a:lnTo>
                  <a:lnTo>
                    <a:pt x="217" y="431"/>
                  </a:lnTo>
                  <a:lnTo>
                    <a:pt x="217" y="434"/>
                  </a:lnTo>
                  <a:lnTo>
                    <a:pt x="223" y="434"/>
                  </a:lnTo>
                  <a:lnTo>
                    <a:pt x="226" y="431"/>
                  </a:lnTo>
                  <a:lnTo>
                    <a:pt x="226" y="425"/>
                  </a:lnTo>
                  <a:lnTo>
                    <a:pt x="226" y="419"/>
                  </a:lnTo>
                  <a:lnTo>
                    <a:pt x="239" y="416"/>
                  </a:lnTo>
                  <a:lnTo>
                    <a:pt x="239" y="410"/>
                  </a:lnTo>
                  <a:lnTo>
                    <a:pt x="248" y="410"/>
                  </a:lnTo>
                  <a:lnTo>
                    <a:pt x="254" y="404"/>
                  </a:lnTo>
                  <a:lnTo>
                    <a:pt x="263" y="404"/>
                  </a:lnTo>
                  <a:lnTo>
                    <a:pt x="266" y="404"/>
                  </a:lnTo>
                  <a:lnTo>
                    <a:pt x="278" y="410"/>
                  </a:lnTo>
                  <a:lnTo>
                    <a:pt x="284" y="404"/>
                  </a:lnTo>
                  <a:lnTo>
                    <a:pt x="294" y="401"/>
                  </a:lnTo>
                  <a:lnTo>
                    <a:pt x="294" y="388"/>
                  </a:lnTo>
                  <a:lnTo>
                    <a:pt x="297" y="385"/>
                  </a:lnTo>
                  <a:lnTo>
                    <a:pt x="303" y="385"/>
                  </a:lnTo>
                  <a:lnTo>
                    <a:pt x="309" y="379"/>
                  </a:lnTo>
                  <a:lnTo>
                    <a:pt x="309" y="373"/>
                  </a:lnTo>
                  <a:lnTo>
                    <a:pt x="318" y="370"/>
                  </a:lnTo>
                  <a:lnTo>
                    <a:pt x="321" y="370"/>
                  </a:lnTo>
                  <a:lnTo>
                    <a:pt x="333" y="370"/>
                  </a:lnTo>
                  <a:lnTo>
                    <a:pt x="342" y="361"/>
                  </a:lnTo>
                  <a:lnTo>
                    <a:pt x="339" y="355"/>
                  </a:lnTo>
                  <a:lnTo>
                    <a:pt x="339" y="349"/>
                  </a:lnTo>
                  <a:lnTo>
                    <a:pt x="333" y="346"/>
                  </a:lnTo>
                  <a:lnTo>
                    <a:pt x="333" y="339"/>
                  </a:lnTo>
                  <a:lnTo>
                    <a:pt x="333" y="333"/>
                  </a:lnTo>
                  <a:lnTo>
                    <a:pt x="333" y="324"/>
                  </a:lnTo>
                  <a:lnTo>
                    <a:pt x="333" y="315"/>
                  </a:lnTo>
                  <a:lnTo>
                    <a:pt x="339" y="309"/>
                  </a:lnTo>
                  <a:lnTo>
                    <a:pt x="342" y="306"/>
                  </a:lnTo>
                  <a:lnTo>
                    <a:pt x="352" y="300"/>
                  </a:lnTo>
                  <a:lnTo>
                    <a:pt x="364" y="291"/>
                  </a:lnTo>
                  <a:lnTo>
                    <a:pt x="367" y="291"/>
                  </a:lnTo>
                  <a:lnTo>
                    <a:pt x="373" y="284"/>
                  </a:lnTo>
                  <a:lnTo>
                    <a:pt x="382" y="275"/>
                  </a:lnTo>
                  <a:lnTo>
                    <a:pt x="388" y="269"/>
                  </a:lnTo>
                  <a:lnTo>
                    <a:pt x="397" y="263"/>
                  </a:lnTo>
                  <a:lnTo>
                    <a:pt x="403" y="263"/>
                  </a:lnTo>
                  <a:lnTo>
                    <a:pt x="397" y="263"/>
                  </a:lnTo>
                  <a:lnTo>
                    <a:pt x="397" y="260"/>
                  </a:lnTo>
                  <a:lnTo>
                    <a:pt x="403" y="260"/>
                  </a:lnTo>
                  <a:lnTo>
                    <a:pt x="403" y="254"/>
                  </a:lnTo>
                  <a:lnTo>
                    <a:pt x="410" y="248"/>
                  </a:lnTo>
                  <a:lnTo>
                    <a:pt x="413" y="248"/>
                  </a:lnTo>
                  <a:lnTo>
                    <a:pt x="422" y="248"/>
                  </a:lnTo>
                  <a:lnTo>
                    <a:pt x="434" y="248"/>
                  </a:lnTo>
                  <a:lnTo>
                    <a:pt x="443" y="248"/>
                  </a:lnTo>
                  <a:lnTo>
                    <a:pt x="449" y="248"/>
                  </a:lnTo>
                  <a:lnTo>
                    <a:pt x="452" y="248"/>
                  </a:lnTo>
                  <a:lnTo>
                    <a:pt x="458" y="248"/>
                  </a:lnTo>
                  <a:lnTo>
                    <a:pt x="468" y="245"/>
                  </a:lnTo>
                  <a:lnTo>
                    <a:pt x="474" y="245"/>
                  </a:lnTo>
                  <a:lnTo>
                    <a:pt x="477" y="239"/>
                  </a:lnTo>
                  <a:lnTo>
                    <a:pt x="489" y="239"/>
                  </a:lnTo>
                  <a:lnTo>
                    <a:pt x="492" y="239"/>
                  </a:lnTo>
                  <a:lnTo>
                    <a:pt x="498" y="236"/>
                  </a:lnTo>
                  <a:lnTo>
                    <a:pt x="504" y="236"/>
                  </a:lnTo>
                  <a:lnTo>
                    <a:pt x="507" y="229"/>
                  </a:lnTo>
                  <a:lnTo>
                    <a:pt x="513" y="223"/>
                  </a:lnTo>
                  <a:lnTo>
                    <a:pt x="513" y="220"/>
                  </a:lnTo>
                  <a:lnTo>
                    <a:pt x="520" y="214"/>
                  </a:lnTo>
                  <a:lnTo>
                    <a:pt x="520" y="208"/>
                  </a:lnTo>
                  <a:lnTo>
                    <a:pt x="520" y="199"/>
                  </a:lnTo>
                  <a:lnTo>
                    <a:pt x="517" y="196"/>
                  </a:lnTo>
                  <a:lnTo>
                    <a:pt x="513" y="199"/>
                  </a:lnTo>
                  <a:lnTo>
                    <a:pt x="507" y="199"/>
                  </a:lnTo>
                  <a:lnTo>
                    <a:pt x="504" y="196"/>
                  </a:lnTo>
                  <a:lnTo>
                    <a:pt x="498" y="199"/>
                  </a:lnTo>
                  <a:lnTo>
                    <a:pt x="492" y="196"/>
                  </a:lnTo>
                  <a:lnTo>
                    <a:pt x="483" y="196"/>
                  </a:lnTo>
                  <a:lnTo>
                    <a:pt x="477" y="196"/>
                  </a:lnTo>
                  <a:lnTo>
                    <a:pt x="474" y="190"/>
                  </a:lnTo>
                  <a:lnTo>
                    <a:pt x="468" y="184"/>
                  </a:lnTo>
                  <a:lnTo>
                    <a:pt x="465" y="184"/>
                  </a:lnTo>
                  <a:lnTo>
                    <a:pt x="458" y="184"/>
                  </a:lnTo>
                  <a:lnTo>
                    <a:pt x="452" y="184"/>
                  </a:lnTo>
                  <a:lnTo>
                    <a:pt x="449" y="181"/>
                  </a:lnTo>
                  <a:lnTo>
                    <a:pt x="449" y="171"/>
                  </a:lnTo>
                  <a:lnTo>
                    <a:pt x="446" y="168"/>
                  </a:lnTo>
                  <a:lnTo>
                    <a:pt x="440" y="165"/>
                  </a:lnTo>
                  <a:lnTo>
                    <a:pt x="434" y="159"/>
                  </a:lnTo>
                  <a:lnTo>
                    <a:pt x="428" y="165"/>
                  </a:lnTo>
                  <a:lnTo>
                    <a:pt x="419" y="165"/>
                  </a:lnTo>
                  <a:lnTo>
                    <a:pt x="419" y="159"/>
                  </a:lnTo>
                  <a:lnTo>
                    <a:pt x="413" y="159"/>
                  </a:lnTo>
                  <a:lnTo>
                    <a:pt x="403" y="153"/>
                  </a:lnTo>
                  <a:lnTo>
                    <a:pt x="397" y="153"/>
                  </a:lnTo>
                  <a:lnTo>
                    <a:pt x="388" y="150"/>
                  </a:lnTo>
                  <a:lnTo>
                    <a:pt x="388" y="144"/>
                  </a:lnTo>
                  <a:lnTo>
                    <a:pt x="379" y="141"/>
                  </a:lnTo>
                  <a:lnTo>
                    <a:pt x="373" y="141"/>
                  </a:lnTo>
                  <a:lnTo>
                    <a:pt x="364" y="129"/>
                  </a:lnTo>
                  <a:lnTo>
                    <a:pt x="358" y="129"/>
                  </a:lnTo>
                  <a:lnTo>
                    <a:pt x="352" y="125"/>
                  </a:lnTo>
                  <a:lnTo>
                    <a:pt x="349" y="119"/>
                  </a:lnTo>
                  <a:lnTo>
                    <a:pt x="342" y="119"/>
                  </a:lnTo>
                  <a:lnTo>
                    <a:pt x="342" y="113"/>
                  </a:lnTo>
                  <a:lnTo>
                    <a:pt x="342" y="110"/>
                  </a:lnTo>
                  <a:lnTo>
                    <a:pt x="339" y="104"/>
                  </a:lnTo>
                  <a:lnTo>
                    <a:pt x="333" y="98"/>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9">
              <a:extLst>
                <a:ext uri="{FF2B5EF4-FFF2-40B4-BE49-F238E27FC236}">
                  <a16:creationId xmlns:a16="http://schemas.microsoft.com/office/drawing/2014/main" id="{7760D5AF-CADE-4282-95FD-2505CC8D111D}"/>
                </a:ext>
              </a:extLst>
            </p:cNvPr>
            <p:cNvSpPr>
              <a:spLocks/>
            </p:cNvSpPr>
            <p:nvPr/>
          </p:nvSpPr>
          <p:spPr bwMode="auto">
            <a:xfrm>
              <a:off x="5657850" y="4498643"/>
              <a:ext cx="315913" cy="442913"/>
            </a:xfrm>
            <a:custGeom>
              <a:avLst/>
              <a:gdLst>
                <a:gd name="T0" fmla="*/ 58 w 199"/>
                <a:gd name="T1" fmla="*/ 279 h 279"/>
                <a:gd name="T2" fmla="*/ 46 w 199"/>
                <a:gd name="T3" fmla="*/ 272 h 279"/>
                <a:gd name="T4" fmla="*/ 28 w 199"/>
                <a:gd name="T5" fmla="*/ 263 h 279"/>
                <a:gd name="T6" fmla="*/ 18 w 199"/>
                <a:gd name="T7" fmla="*/ 251 h 279"/>
                <a:gd name="T8" fmla="*/ 0 w 199"/>
                <a:gd name="T9" fmla="*/ 257 h 279"/>
                <a:gd name="T10" fmla="*/ 12 w 199"/>
                <a:gd name="T11" fmla="*/ 236 h 279"/>
                <a:gd name="T12" fmla="*/ 21 w 199"/>
                <a:gd name="T13" fmla="*/ 227 h 279"/>
                <a:gd name="T14" fmla="*/ 21 w 199"/>
                <a:gd name="T15" fmla="*/ 205 h 279"/>
                <a:gd name="T16" fmla="*/ 31 w 199"/>
                <a:gd name="T17" fmla="*/ 193 h 279"/>
                <a:gd name="T18" fmla="*/ 37 w 199"/>
                <a:gd name="T19" fmla="*/ 172 h 279"/>
                <a:gd name="T20" fmla="*/ 18 w 199"/>
                <a:gd name="T21" fmla="*/ 165 h 279"/>
                <a:gd name="T22" fmla="*/ 21 w 199"/>
                <a:gd name="T23" fmla="*/ 153 h 279"/>
                <a:gd name="T24" fmla="*/ 28 w 199"/>
                <a:gd name="T25" fmla="*/ 138 h 279"/>
                <a:gd name="T26" fmla="*/ 43 w 199"/>
                <a:gd name="T27" fmla="*/ 126 h 279"/>
                <a:gd name="T28" fmla="*/ 58 w 199"/>
                <a:gd name="T29" fmla="*/ 110 h 279"/>
                <a:gd name="T30" fmla="*/ 67 w 199"/>
                <a:gd name="T31" fmla="*/ 98 h 279"/>
                <a:gd name="T32" fmla="*/ 76 w 199"/>
                <a:gd name="T33" fmla="*/ 71 h 279"/>
                <a:gd name="T34" fmla="*/ 89 w 199"/>
                <a:gd name="T35" fmla="*/ 52 h 279"/>
                <a:gd name="T36" fmla="*/ 98 w 199"/>
                <a:gd name="T37" fmla="*/ 31 h 279"/>
                <a:gd name="T38" fmla="*/ 101 w 199"/>
                <a:gd name="T39" fmla="*/ 16 h 279"/>
                <a:gd name="T40" fmla="*/ 113 w 199"/>
                <a:gd name="T41" fmla="*/ 7 h 279"/>
                <a:gd name="T42" fmla="*/ 128 w 199"/>
                <a:gd name="T43" fmla="*/ 7 h 279"/>
                <a:gd name="T44" fmla="*/ 131 w 199"/>
                <a:gd name="T45" fmla="*/ 16 h 279"/>
                <a:gd name="T46" fmla="*/ 144 w 199"/>
                <a:gd name="T47" fmla="*/ 22 h 279"/>
                <a:gd name="T48" fmla="*/ 159 w 199"/>
                <a:gd name="T49" fmla="*/ 28 h 279"/>
                <a:gd name="T50" fmla="*/ 168 w 199"/>
                <a:gd name="T51" fmla="*/ 31 h 279"/>
                <a:gd name="T52" fmla="*/ 177 w 199"/>
                <a:gd name="T53" fmla="*/ 37 h 279"/>
                <a:gd name="T54" fmla="*/ 192 w 199"/>
                <a:gd name="T55" fmla="*/ 43 h 279"/>
                <a:gd name="T56" fmla="*/ 186 w 199"/>
                <a:gd name="T57" fmla="*/ 55 h 279"/>
                <a:gd name="T58" fmla="*/ 199 w 199"/>
                <a:gd name="T59" fmla="*/ 68 h 279"/>
                <a:gd name="T60" fmla="*/ 186 w 199"/>
                <a:gd name="T61" fmla="*/ 71 h 279"/>
                <a:gd name="T62" fmla="*/ 177 w 199"/>
                <a:gd name="T63" fmla="*/ 77 h 279"/>
                <a:gd name="T64" fmla="*/ 168 w 199"/>
                <a:gd name="T65" fmla="*/ 83 h 279"/>
                <a:gd name="T66" fmla="*/ 159 w 199"/>
                <a:gd name="T67" fmla="*/ 98 h 279"/>
                <a:gd name="T68" fmla="*/ 153 w 199"/>
                <a:gd name="T69" fmla="*/ 110 h 279"/>
                <a:gd name="T70" fmla="*/ 153 w 199"/>
                <a:gd name="T71" fmla="*/ 126 h 279"/>
                <a:gd name="T72" fmla="*/ 144 w 199"/>
                <a:gd name="T73" fmla="*/ 132 h 279"/>
                <a:gd name="T74" fmla="*/ 128 w 199"/>
                <a:gd name="T75" fmla="*/ 153 h 279"/>
                <a:gd name="T76" fmla="*/ 113 w 199"/>
                <a:gd name="T77" fmla="*/ 153 h 279"/>
                <a:gd name="T78" fmla="*/ 113 w 199"/>
                <a:gd name="T79" fmla="*/ 172 h 279"/>
                <a:gd name="T80" fmla="*/ 116 w 199"/>
                <a:gd name="T81" fmla="*/ 187 h 279"/>
                <a:gd name="T82" fmla="*/ 107 w 199"/>
                <a:gd name="T83" fmla="*/ 202 h 279"/>
                <a:gd name="T84" fmla="*/ 98 w 199"/>
                <a:gd name="T85" fmla="*/ 211 h 279"/>
                <a:gd name="T86" fmla="*/ 101 w 199"/>
                <a:gd name="T87" fmla="*/ 221 h 279"/>
                <a:gd name="T88" fmla="*/ 98 w 199"/>
                <a:gd name="T89" fmla="*/ 233 h 279"/>
                <a:gd name="T90" fmla="*/ 82 w 199"/>
                <a:gd name="T91" fmla="*/ 236 h 279"/>
                <a:gd name="T92" fmla="*/ 76 w 199"/>
                <a:gd name="T93" fmla="*/ 248 h 279"/>
                <a:gd name="T94" fmla="*/ 73 w 199"/>
                <a:gd name="T95" fmla="*/ 27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279">
                  <a:moveTo>
                    <a:pt x="76" y="272"/>
                  </a:moveTo>
                  <a:lnTo>
                    <a:pt x="61" y="279"/>
                  </a:lnTo>
                  <a:lnTo>
                    <a:pt x="58" y="279"/>
                  </a:lnTo>
                  <a:lnTo>
                    <a:pt x="58" y="272"/>
                  </a:lnTo>
                  <a:lnTo>
                    <a:pt x="52" y="279"/>
                  </a:lnTo>
                  <a:lnTo>
                    <a:pt x="46" y="272"/>
                  </a:lnTo>
                  <a:lnTo>
                    <a:pt x="37" y="266"/>
                  </a:lnTo>
                  <a:lnTo>
                    <a:pt x="31" y="263"/>
                  </a:lnTo>
                  <a:lnTo>
                    <a:pt x="28" y="263"/>
                  </a:lnTo>
                  <a:lnTo>
                    <a:pt x="21" y="263"/>
                  </a:lnTo>
                  <a:lnTo>
                    <a:pt x="21" y="257"/>
                  </a:lnTo>
                  <a:lnTo>
                    <a:pt x="18" y="251"/>
                  </a:lnTo>
                  <a:lnTo>
                    <a:pt x="12" y="257"/>
                  </a:lnTo>
                  <a:lnTo>
                    <a:pt x="6" y="257"/>
                  </a:lnTo>
                  <a:lnTo>
                    <a:pt x="0" y="257"/>
                  </a:lnTo>
                  <a:lnTo>
                    <a:pt x="0" y="251"/>
                  </a:lnTo>
                  <a:lnTo>
                    <a:pt x="6" y="248"/>
                  </a:lnTo>
                  <a:lnTo>
                    <a:pt x="12" y="236"/>
                  </a:lnTo>
                  <a:lnTo>
                    <a:pt x="12" y="233"/>
                  </a:lnTo>
                  <a:lnTo>
                    <a:pt x="18" y="227"/>
                  </a:lnTo>
                  <a:lnTo>
                    <a:pt x="21" y="227"/>
                  </a:lnTo>
                  <a:lnTo>
                    <a:pt x="21" y="221"/>
                  </a:lnTo>
                  <a:lnTo>
                    <a:pt x="28" y="211"/>
                  </a:lnTo>
                  <a:lnTo>
                    <a:pt x="21" y="205"/>
                  </a:lnTo>
                  <a:lnTo>
                    <a:pt x="28" y="202"/>
                  </a:lnTo>
                  <a:lnTo>
                    <a:pt x="28" y="196"/>
                  </a:lnTo>
                  <a:lnTo>
                    <a:pt x="31" y="193"/>
                  </a:lnTo>
                  <a:lnTo>
                    <a:pt x="37" y="187"/>
                  </a:lnTo>
                  <a:lnTo>
                    <a:pt x="37" y="181"/>
                  </a:lnTo>
                  <a:lnTo>
                    <a:pt x="37" y="172"/>
                  </a:lnTo>
                  <a:lnTo>
                    <a:pt x="31" y="172"/>
                  </a:lnTo>
                  <a:lnTo>
                    <a:pt x="28" y="165"/>
                  </a:lnTo>
                  <a:lnTo>
                    <a:pt x="18" y="165"/>
                  </a:lnTo>
                  <a:lnTo>
                    <a:pt x="18" y="162"/>
                  </a:lnTo>
                  <a:lnTo>
                    <a:pt x="18" y="156"/>
                  </a:lnTo>
                  <a:lnTo>
                    <a:pt x="21" y="153"/>
                  </a:lnTo>
                  <a:lnTo>
                    <a:pt x="28" y="147"/>
                  </a:lnTo>
                  <a:lnTo>
                    <a:pt x="28" y="141"/>
                  </a:lnTo>
                  <a:lnTo>
                    <a:pt x="28" y="138"/>
                  </a:lnTo>
                  <a:lnTo>
                    <a:pt x="28" y="132"/>
                  </a:lnTo>
                  <a:lnTo>
                    <a:pt x="31" y="126"/>
                  </a:lnTo>
                  <a:lnTo>
                    <a:pt x="43" y="126"/>
                  </a:lnTo>
                  <a:lnTo>
                    <a:pt x="46" y="126"/>
                  </a:lnTo>
                  <a:lnTo>
                    <a:pt x="52" y="117"/>
                  </a:lnTo>
                  <a:lnTo>
                    <a:pt x="58" y="110"/>
                  </a:lnTo>
                  <a:lnTo>
                    <a:pt x="58" y="107"/>
                  </a:lnTo>
                  <a:lnTo>
                    <a:pt x="61" y="101"/>
                  </a:lnTo>
                  <a:lnTo>
                    <a:pt x="67" y="98"/>
                  </a:lnTo>
                  <a:lnTo>
                    <a:pt x="73" y="86"/>
                  </a:lnTo>
                  <a:lnTo>
                    <a:pt x="76" y="83"/>
                  </a:lnTo>
                  <a:lnTo>
                    <a:pt x="76" y="71"/>
                  </a:lnTo>
                  <a:lnTo>
                    <a:pt x="82" y="68"/>
                  </a:lnTo>
                  <a:lnTo>
                    <a:pt x="89" y="62"/>
                  </a:lnTo>
                  <a:lnTo>
                    <a:pt x="89" y="52"/>
                  </a:lnTo>
                  <a:lnTo>
                    <a:pt x="92" y="46"/>
                  </a:lnTo>
                  <a:lnTo>
                    <a:pt x="98" y="43"/>
                  </a:lnTo>
                  <a:lnTo>
                    <a:pt x="98" y="31"/>
                  </a:lnTo>
                  <a:lnTo>
                    <a:pt x="98" y="28"/>
                  </a:lnTo>
                  <a:lnTo>
                    <a:pt x="101" y="22"/>
                  </a:lnTo>
                  <a:lnTo>
                    <a:pt x="101" y="16"/>
                  </a:lnTo>
                  <a:lnTo>
                    <a:pt x="101" y="13"/>
                  </a:lnTo>
                  <a:lnTo>
                    <a:pt x="101" y="7"/>
                  </a:lnTo>
                  <a:lnTo>
                    <a:pt x="113" y="7"/>
                  </a:lnTo>
                  <a:lnTo>
                    <a:pt x="116" y="7"/>
                  </a:lnTo>
                  <a:lnTo>
                    <a:pt x="116" y="0"/>
                  </a:lnTo>
                  <a:lnTo>
                    <a:pt x="128" y="7"/>
                  </a:lnTo>
                  <a:lnTo>
                    <a:pt x="131" y="7"/>
                  </a:lnTo>
                  <a:lnTo>
                    <a:pt x="131" y="13"/>
                  </a:lnTo>
                  <a:lnTo>
                    <a:pt x="131" y="16"/>
                  </a:lnTo>
                  <a:lnTo>
                    <a:pt x="131" y="22"/>
                  </a:lnTo>
                  <a:lnTo>
                    <a:pt x="137" y="22"/>
                  </a:lnTo>
                  <a:lnTo>
                    <a:pt x="144" y="22"/>
                  </a:lnTo>
                  <a:lnTo>
                    <a:pt x="147" y="22"/>
                  </a:lnTo>
                  <a:lnTo>
                    <a:pt x="153" y="28"/>
                  </a:lnTo>
                  <a:lnTo>
                    <a:pt x="159" y="28"/>
                  </a:lnTo>
                  <a:lnTo>
                    <a:pt x="162" y="31"/>
                  </a:lnTo>
                  <a:lnTo>
                    <a:pt x="168" y="37"/>
                  </a:lnTo>
                  <a:lnTo>
                    <a:pt x="168" y="31"/>
                  </a:lnTo>
                  <a:lnTo>
                    <a:pt x="171" y="31"/>
                  </a:lnTo>
                  <a:lnTo>
                    <a:pt x="177" y="31"/>
                  </a:lnTo>
                  <a:lnTo>
                    <a:pt x="177" y="37"/>
                  </a:lnTo>
                  <a:lnTo>
                    <a:pt x="183" y="37"/>
                  </a:lnTo>
                  <a:lnTo>
                    <a:pt x="186" y="37"/>
                  </a:lnTo>
                  <a:lnTo>
                    <a:pt x="192" y="43"/>
                  </a:lnTo>
                  <a:lnTo>
                    <a:pt x="186" y="46"/>
                  </a:lnTo>
                  <a:lnTo>
                    <a:pt x="186" y="52"/>
                  </a:lnTo>
                  <a:lnTo>
                    <a:pt x="186" y="55"/>
                  </a:lnTo>
                  <a:lnTo>
                    <a:pt x="192" y="55"/>
                  </a:lnTo>
                  <a:lnTo>
                    <a:pt x="199" y="62"/>
                  </a:lnTo>
                  <a:lnTo>
                    <a:pt x="199" y="68"/>
                  </a:lnTo>
                  <a:lnTo>
                    <a:pt x="192" y="68"/>
                  </a:lnTo>
                  <a:lnTo>
                    <a:pt x="192" y="71"/>
                  </a:lnTo>
                  <a:lnTo>
                    <a:pt x="186" y="71"/>
                  </a:lnTo>
                  <a:lnTo>
                    <a:pt x="183" y="71"/>
                  </a:lnTo>
                  <a:lnTo>
                    <a:pt x="183" y="77"/>
                  </a:lnTo>
                  <a:lnTo>
                    <a:pt x="177" y="77"/>
                  </a:lnTo>
                  <a:lnTo>
                    <a:pt x="171" y="77"/>
                  </a:lnTo>
                  <a:lnTo>
                    <a:pt x="171" y="83"/>
                  </a:lnTo>
                  <a:lnTo>
                    <a:pt x="168" y="83"/>
                  </a:lnTo>
                  <a:lnTo>
                    <a:pt x="162" y="86"/>
                  </a:lnTo>
                  <a:lnTo>
                    <a:pt x="162" y="92"/>
                  </a:lnTo>
                  <a:lnTo>
                    <a:pt x="159" y="98"/>
                  </a:lnTo>
                  <a:lnTo>
                    <a:pt x="159" y="101"/>
                  </a:lnTo>
                  <a:lnTo>
                    <a:pt x="153" y="107"/>
                  </a:lnTo>
                  <a:lnTo>
                    <a:pt x="153" y="110"/>
                  </a:lnTo>
                  <a:lnTo>
                    <a:pt x="153" y="117"/>
                  </a:lnTo>
                  <a:lnTo>
                    <a:pt x="153" y="123"/>
                  </a:lnTo>
                  <a:lnTo>
                    <a:pt x="153" y="126"/>
                  </a:lnTo>
                  <a:lnTo>
                    <a:pt x="147" y="126"/>
                  </a:lnTo>
                  <a:lnTo>
                    <a:pt x="144" y="126"/>
                  </a:lnTo>
                  <a:lnTo>
                    <a:pt x="144" y="132"/>
                  </a:lnTo>
                  <a:lnTo>
                    <a:pt x="131" y="141"/>
                  </a:lnTo>
                  <a:lnTo>
                    <a:pt x="131" y="147"/>
                  </a:lnTo>
                  <a:lnTo>
                    <a:pt x="128" y="153"/>
                  </a:lnTo>
                  <a:lnTo>
                    <a:pt x="128" y="156"/>
                  </a:lnTo>
                  <a:lnTo>
                    <a:pt x="122" y="156"/>
                  </a:lnTo>
                  <a:lnTo>
                    <a:pt x="113" y="153"/>
                  </a:lnTo>
                  <a:lnTo>
                    <a:pt x="113" y="162"/>
                  </a:lnTo>
                  <a:lnTo>
                    <a:pt x="113" y="165"/>
                  </a:lnTo>
                  <a:lnTo>
                    <a:pt x="113" y="172"/>
                  </a:lnTo>
                  <a:lnTo>
                    <a:pt x="116" y="178"/>
                  </a:lnTo>
                  <a:lnTo>
                    <a:pt x="116" y="181"/>
                  </a:lnTo>
                  <a:lnTo>
                    <a:pt x="116" y="187"/>
                  </a:lnTo>
                  <a:lnTo>
                    <a:pt x="113" y="193"/>
                  </a:lnTo>
                  <a:lnTo>
                    <a:pt x="107" y="196"/>
                  </a:lnTo>
                  <a:lnTo>
                    <a:pt x="107" y="202"/>
                  </a:lnTo>
                  <a:lnTo>
                    <a:pt x="101" y="202"/>
                  </a:lnTo>
                  <a:lnTo>
                    <a:pt x="98" y="205"/>
                  </a:lnTo>
                  <a:lnTo>
                    <a:pt x="98" y="211"/>
                  </a:lnTo>
                  <a:lnTo>
                    <a:pt x="92" y="217"/>
                  </a:lnTo>
                  <a:lnTo>
                    <a:pt x="98" y="221"/>
                  </a:lnTo>
                  <a:lnTo>
                    <a:pt x="101" y="221"/>
                  </a:lnTo>
                  <a:lnTo>
                    <a:pt x="101" y="227"/>
                  </a:lnTo>
                  <a:lnTo>
                    <a:pt x="101" y="233"/>
                  </a:lnTo>
                  <a:lnTo>
                    <a:pt x="98" y="233"/>
                  </a:lnTo>
                  <a:lnTo>
                    <a:pt x="92" y="236"/>
                  </a:lnTo>
                  <a:lnTo>
                    <a:pt x="89" y="236"/>
                  </a:lnTo>
                  <a:lnTo>
                    <a:pt x="82" y="236"/>
                  </a:lnTo>
                  <a:lnTo>
                    <a:pt x="82" y="242"/>
                  </a:lnTo>
                  <a:lnTo>
                    <a:pt x="76" y="242"/>
                  </a:lnTo>
                  <a:lnTo>
                    <a:pt x="76" y="248"/>
                  </a:lnTo>
                  <a:lnTo>
                    <a:pt x="73" y="251"/>
                  </a:lnTo>
                  <a:lnTo>
                    <a:pt x="73" y="263"/>
                  </a:lnTo>
                  <a:lnTo>
                    <a:pt x="73" y="272"/>
                  </a:lnTo>
                  <a:lnTo>
                    <a:pt x="76" y="27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0">
              <a:extLst>
                <a:ext uri="{FF2B5EF4-FFF2-40B4-BE49-F238E27FC236}">
                  <a16:creationId xmlns:a16="http://schemas.microsoft.com/office/drawing/2014/main" id="{ADE97A7D-36EB-4EFC-A941-332FB36D6233}"/>
                </a:ext>
              </a:extLst>
            </p:cNvPr>
            <p:cNvSpPr>
              <a:spLocks/>
            </p:cNvSpPr>
            <p:nvPr/>
          </p:nvSpPr>
          <p:spPr bwMode="auto">
            <a:xfrm>
              <a:off x="5657850" y="4498643"/>
              <a:ext cx="315913" cy="442913"/>
            </a:xfrm>
            <a:custGeom>
              <a:avLst/>
              <a:gdLst>
                <a:gd name="T0" fmla="*/ 58 w 199"/>
                <a:gd name="T1" fmla="*/ 279 h 279"/>
                <a:gd name="T2" fmla="*/ 46 w 199"/>
                <a:gd name="T3" fmla="*/ 272 h 279"/>
                <a:gd name="T4" fmla="*/ 28 w 199"/>
                <a:gd name="T5" fmla="*/ 263 h 279"/>
                <a:gd name="T6" fmla="*/ 18 w 199"/>
                <a:gd name="T7" fmla="*/ 251 h 279"/>
                <a:gd name="T8" fmla="*/ 0 w 199"/>
                <a:gd name="T9" fmla="*/ 257 h 279"/>
                <a:gd name="T10" fmla="*/ 12 w 199"/>
                <a:gd name="T11" fmla="*/ 236 h 279"/>
                <a:gd name="T12" fmla="*/ 21 w 199"/>
                <a:gd name="T13" fmla="*/ 227 h 279"/>
                <a:gd name="T14" fmla="*/ 21 w 199"/>
                <a:gd name="T15" fmla="*/ 205 h 279"/>
                <a:gd name="T16" fmla="*/ 31 w 199"/>
                <a:gd name="T17" fmla="*/ 193 h 279"/>
                <a:gd name="T18" fmla="*/ 37 w 199"/>
                <a:gd name="T19" fmla="*/ 172 h 279"/>
                <a:gd name="T20" fmla="*/ 18 w 199"/>
                <a:gd name="T21" fmla="*/ 165 h 279"/>
                <a:gd name="T22" fmla="*/ 21 w 199"/>
                <a:gd name="T23" fmla="*/ 153 h 279"/>
                <a:gd name="T24" fmla="*/ 28 w 199"/>
                <a:gd name="T25" fmla="*/ 138 h 279"/>
                <a:gd name="T26" fmla="*/ 43 w 199"/>
                <a:gd name="T27" fmla="*/ 126 h 279"/>
                <a:gd name="T28" fmla="*/ 58 w 199"/>
                <a:gd name="T29" fmla="*/ 110 h 279"/>
                <a:gd name="T30" fmla="*/ 67 w 199"/>
                <a:gd name="T31" fmla="*/ 98 h 279"/>
                <a:gd name="T32" fmla="*/ 76 w 199"/>
                <a:gd name="T33" fmla="*/ 71 h 279"/>
                <a:gd name="T34" fmla="*/ 89 w 199"/>
                <a:gd name="T35" fmla="*/ 52 h 279"/>
                <a:gd name="T36" fmla="*/ 98 w 199"/>
                <a:gd name="T37" fmla="*/ 31 h 279"/>
                <a:gd name="T38" fmla="*/ 101 w 199"/>
                <a:gd name="T39" fmla="*/ 16 h 279"/>
                <a:gd name="T40" fmla="*/ 113 w 199"/>
                <a:gd name="T41" fmla="*/ 7 h 279"/>
                <a:gd name="T42" fmla="*/ 128 w 199"/>
                <a:gd name="T43" fmla="*/ 7 h 279"/>
                <a:gd name="T44" fmla="*/ 131 w 199"/>
                <a:gd name="T45" fmla="*/ 16 h 279"/>
                <a:gd name="T46" fmla="*/ 144 w 199"/>
                <a:gd name="T47" fmla="*/ 22 h 279"/>
                <a:gd name="T48" fmla="*/ 159 w 199"/>
                <a:gd name="T49" fmla="*/ 28 h 279"/>
                <a:gd name="T50" fmla="*/ 168 w 199"/>
                <a:gd name="T51" fmla="*/ 31 h 279"/>
                <a:gd name="T52" fmla="*/ 177 w 199"/>
                <a:gd name="T53" fmla="*/ 37 h 279"/>
                <a:gd name="T54" fmla="*/ 192 w 199"/>
                <a:gd name="T55" fmla="*/ 43 h 279"/>
                <a:gd name="T56" fmla="*/ 186 w 199"/>
                <a:gd name="T57" fmla="*/ 55 h 279"/>
                <a:gd name="T58" fmla="*/ 199 w 199"/>
                <a:gd name="T59" fmla="*/ 68 h 279"/>
                <a:gd name="T60" fmla="*/ 186 w 199"/>
                <a:gd name="T61" fmla="*/ 71 h 279"/>
                <a:gd name="T62" fmla="*/ 177 w 199"/>
                <a:gd name="T63" fmla="*/ 77 h 279"/>
                <a:gd name="T64" fmla="*/ 168 w 199"/>
                <a:gd name="T65" fmla="*/ 83 h 279"/>
                <a:gd name="T66" fmla="*/ 159 w 199"/>
                <a:gd name="T67" fmla="*/ 98 h 279"/>
                <a:gd name="T68" fmla="*/ 153 w 199"/>
                <a:gd name="T69" fmla="*/ 110 h 279"/>
                <a:gd name="T70" fmla="*/ 153 w 199"/>
                <a:gd name="T71" fmla="*/ 126 h 279"/>
                <a:gd name="T72" fmla="*/ 144 w 199"/>
                <a:gd name="T73" fmla="*/ 132 h 279"/>
                <a:gd name="T74" fmla="*/ 128 w 199"/>
                <a:gd name="T75" fmla="*/ 153 h 279"/>
                <a:gd name="T76" fmla="*/ 113 w 199"/>
                <a:gd name="T77" fmla="*/ 153 h 279"/>
                <a:gd name="T78" fmla="*/ 113 w 199"/>
                <a:gd name="T79" fmla="*/ 172 h 279"/>
                <a:gd name="T80" fmla="*/ 116 w 199"/>
                <a:gd name="T81" fmla="*/ 187 h 279"/>
                <a:gd name="T82" fmla="*/ 107 w 199"/>
                <a:gd name="T83" fmla="*/ 202 h 279"/>
                <a:gd name="T84" fmla="*/ 98 w 199"/>
                <a:gd name="T85" fmla="*/ 211 h 279"/>
                <a:gd name="T86" fmla="*/ 101 w 199"/>
                <a:gd name="T87" fmla="*/ 221 h 279"/>
                <a:gd name="T88" fmla="*/ 98 w 199"/>
                <a:gd name="T89" fmla="*/ 233 h 279"/>
                <a:gd name="T90" fmla="*/ 82 w 199"/>
                <a:gd name="T91" fmla="*/ 236 h 279"/>
                <a:gd name="T92" fmla="*/ 76 w 199"/>
                <a:gd name="T93" fmla="*/ 248 h 279"/>
                <a:gd name="T94" fmla="*/ 73 w 199"/>
                <a:gd name="T95" fmla="*/ 27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279">
                  <a:moveTo>
                    <a:pt x="76" y="272"/>
                  </a:moveTo>
                  <a:lnTo>
                    <a:pt x="61" y="279"/>
                  </a:lnTo>
                  <a:lnTo>
                    <a:pt x="58" y="279"/>
                  </a:lnTo>
                  <a:lnTo>
                    <a:pt x="58" y="272"/>
                  </a:lnTo>
                  <a:lnTo>
                    <a:pt x="52" y="279"/>
                  </a:lnTo>
                  <a:lnTo>
                    <a:pt x="46" y="272"/>
                  </a:lnTo>
                  <a:lnTo>
                    <a:pt x="37" y="266"/>
                  </a:lnTo>
                  <a:lnTo>
                    <a:pt x="31" y="263"/>
                  </a:lnTo>
                  <a:lnTo>
                    <a:pt x="28" y="263"/>
                  </a:lnTo>
                  <a:lnTo>
                    <a:pt x="21" y="263"/>
                  </a:lnTo>
                  <a:lnTo>
                    <a:pt x="21" y="257"/>
                  </a:lnTo>
                  <a:lnTo>
                    <a:pt x="18" y="251"/>
                  </a:lnTo>
                  <a:lnTo>
                    <a:pt x="12" y="257"/>
                  </a:lnTo>
                  <a:lnTo>
                    <a:pt x="6" y="257"/>
                  </a:lnTo>
                  <a:lnTo>
                    <a:pt x="0" y="257"/>
                  </a:lnTo>
                  <a:lnTo>
                    <a:pt x="0" y="251"/>
                  </a:lnTo>
                  <a:lnTo>
                    <a:pt x="6" y="248"/>
                  </a:lnTo>
                  <a:lnTo>
                    <a:pt x="12" y="236"/>
                  </a:lnTo>
                  <a:lnTo>
                    <a:pt x="12" y="233"/>
                  </a:lnTo>
                  <a:lnTo>
                    <a:pt x="18" y="227"/>
                  </a:lnTo>
                  <a:lnTo>
                    <a:pt x="21" y="227"/>
                  </a:lnTo>
                  <a:lnTo>
                    <a:pt x="21" y="221"/>
                  </a:lnTo>
                  <a:lnTo>
                    <a:pt x="28" y="211"/>
                  </a:lnTo>
                  <a:lnTo>
                    <a:pt x="21" y="205"/>
                  </a:lnTo>
                  <a:lnTo>
                    <a:pt x="28" y="202"/>
                  </a:lnTo>
                  <a:lnTo>
                    <a:pt x="28" y="196"/>
                  </a:lnTo>
                  <a:lnTo>
                    <a:pt x="31" y="193"/>
                  </a:lnTo>
                  <a:lnTo>
                    <a:pt x="37" y="187"/>
                  </a:lnTo>
                  <a:lnTo>
                    <a:pt x="37" y="181"/>
                  </a:lnTo>
                  <a:lnTo>
                    <a:pt x="37" y="172"/>
                  </a:lnTo>
                  <a:lnTo>
                    <a:pt x="31" y="172"/>
                  </a:lnTo>
                  <a:lnTo>
                    <a:pt x="28" y="165"/>
                  </a:lnTo>
                  <a:lnTo>
                    <a:pt x="18" y="165"/>
                  </a:lnTo>
                  <a:lnTo>
                    <a:pt x="18" y="162"/>
                  </a:lnTo>
                  <a:lnTo>
                    <a:pt x="18" y="156"/>
                  </a:lnTo>
                  <a:lnTo>
                    <a:pt x="21" y="153"/>
                  </a:lnTo>
                  <a:lnTo>
                    <a:pt x="28" y="147"/>
                  </a:lnTo>
                  <a:lnTo>
                    <a:pt x="28" y="141"/>
                  </a:lnTo>
                  <a:lnTo>
                    <a:pt x="28" y="138"/>
                  </a:lnTo>
                  <a:lnTo>
                    <a:pt x="28" y="132"/>
                  </a:lnTo>
                  <a:lnTo>
                    <a:pt x="31" y="126"/>
                  </a:lnTo>
                  <a:lnTo>
                    <a:pt x="43" y="126"/>
                  </a:lnTo>
                  <a:lnTo>
                    <a:pt x="46" y="126"/>
                  </a:lnTo>
                  <a:lnTo>
                    <a:pt x="52" y="117"/>
                  </a:lnTo>
                  <a:lnTo>
                    <a:pt x="58" y="110"/>
                  </a:lnTo>
                  <a:lnTo>
                    <a:pt x="58" y="107"/>
                  </a:lnTo>
                  <a:lnTo>
                    <a:pt x="61" y="101"/>
                  </a:lnTo>
                  <a:lnTo>
                    <a:pt x="67" y="98"/>
                  </a:lnTo>
                  <a:lnTo>
                    <a:pt x="73" y="86"/>
                  </a:lnTo>
                  <a:lnTo>
                    <a:pt x="76" y="83"/>
                  </a:lnTo>
                  <a:lnTo>
                    <a:pt x="76" y="71"/>
                  </a:lnTo>
                  <a:lnTo>
                    <a:pt x="82" y="68"/>
                  </a:lnTo>
                  <a:lnTo>
                    <a:pt x="89" y="62"/>
                  </a:lnTo>
                  <a:lnTo>
                    <a:pt x="89" y="52"/>
                  </a:lnTo>
                  <a:lnTo>
                    <a:pt x="92" y="46"/>
                  </a:lnTo>
                  <a:lnTo>
                    <a:pt x="98" y="43"/>
                  </a:lnTo>
                  <a:lnTo>
                    <a:pt x="98" y="31"/>
                  </a:lnTo>
                  <a:lnTo>
                    <a:pt x="98" y="28"/>
                  </a:lnTo>
                  <a:lnTo>
                    <a:pt x="101" y="22"/>
                  </a:lnTo>
                  <a:lnTo>
                    <a:pt x="101" y="16"/>
                  </a:lnTo>
                  <a:lnTo>
                    <a:pt x="101" y="13"/>
                  </a:lnTo>
                  <a:lnTo>
                    <a:pt x="101" y="7"/>
                  </a:lnTo>
                  <a:lnTo>
                    <a:pt x="113" y="7"/>
                  </a:lnTo>
                  <a:lnTo>
                    <a:pt x="116" y="7"/>
                  </a:lnTo>
                  <a:lnTo>
                    <a:pt x="116" y="0"/>
                  </a:lnTo>
                  <a:lnTo>
                    <a:pt x="128" y="7"/>
                  </a:lnTo>
                  <a:lnTo>
                    <a:pt x="131" y="7"/>
                  </a:lnTo>
                  <a:lnTo>
                    <a:pt x="131" y="13"/>
                  </a:lnTo>
                  <a:lnTo>
                    <a:pt x="131" y="16"/>
                  </a:lnTo>
                  <a:lnTo>
                    <a:pt x="131" y="22"/>
                  </a:lnTo>
                  <a:lnTo>
                    <a:pt x="137" y="22"/>
                  </a:lnTo>
                  <a:lnTo>
                    <a:pt x="144" y="22"/>
                  </a:lnTo>
                  <a:lnTo>
                    <a:pt x="147" y="22"/>
                  </a:lnTo>
                  <a:lnTo>
                    <a:pt x="153" y="28"/>
                  </a:lnTo>
                  <a:lnTo>
                    <a:pt x="159" y="28"/>
                  </a:lnTo>
                  <a:lnTo>
                    <a:pt x="162" y="31"/>
                  </a:lnTo>
                  <a:lnTo>
                    <a:pt x="168" y="37"/>
                  </a:lnTo>
                  <a:lnTo>
                    <a:pt x="168" y="31"/>
                  </a:lnTo>
                  <a:lnTo>
                    <a:pt x="171" y="31"/>
                  </a:lnTo>
                  <a:lnTo>
                    <a:pt x="177" y="31"/>
                  </a:lnTo>
                  <a:lnTo>
                    <a:pt x="177" y="37"/>
                  </a:lnTo>
                  <a:lnTo>
                    <a:pt x="183" y="37"/>
                  </a:lnTo>
                  <a:lnTo>
                    <a:pt x="186" y="37"/>
                  </a:lnTo>
                  <a:lnTo>
                    <a:pt x="192" y="43"/>
                  </a:lnTo>
                  <a:lnTo>
                    <a:pt x="186" y="46"/>
                  </a:lnTo>
                  <a:lnTo>
                    <a:pt x="186" y="52"/>
                  </a:lnTo>
                  <a:lnTo>
                    <a:pt x="186" y="55"/>
                  </a:lnTo>
                  <a:lnTo>
                    <a:pt x="192" y="55"/>
                  </a:lnTo>
                  <a:lnTo>
                    <a:pt x="199" y="62"/>
                  </a:lnTo>
                  <a:lnTo>
                    <a:pt x="199" y="68"/>
                  </a:lnTo>
                  <a:lnTo>
                    <a:pt x="192" y="68"/>
                  </a:lnTo>
                  <a:lnTo>
                    <a:pt x="192" y="71"/>
                  </a:lnTo>
                  <a:lnTo>
                    <a:pt x="186" y="71"/>
                  </a:lnTo>
                  <a:lnTo>
                    <a:pt x="183" y="71"/>
                  </a:lnTo>
                  <a:lnTo>
                    <a:pt x="183" y="77"/>
                  </a:lnTo>
                  <a:lnTo>
                    <a:pt x="177" y="77"/>
                  </a:lnTo>
                  <a:lnTo>
                    <a:pt x="171" y="77"/>
                  </a:lnTo>
                  <a:lnTo>
                    <a:pt x="171" y="83"/>
                  </a:lnTo>
                  <a:lnTo>
                    <a:pt x="168" y="83"/>
                  </a:lnTo>
                  <a:lnTo>
                    <a:pt x="162" y="86"/>
                  </a:lnTo>
                  <a:lnTo>
                    <a:pt x="162" y="92"/>
                  </a:lnTo>
                  <a:lnTo>
                    <a:pt x="159" y="98"/>
                  </a:lnTo>
                  <a:lnTo>
                    <a:pt x="159" y="101"/>
                  </a:lnTo>
                  <a:lnTo>
                    <a:pt x="153" y="107"/>
                  </a:lnTo>
                  <a:lnTo>
                    <a:pt x="153" y="110"/>
                  </a:lnTo>
                  <a:lnTo>
                    <a:pt x="153" y="117"/>
                  </a:lnTo>
                  <a:lnTo>
                    <a:pt x="153" y="123"/>
                  </a:lnTo>
                  <a:lnTo>
                    <a:pt x="153" y="126"/>
                  </a:lnTo>
                  <a:lnTo>
                    <a:pt x="147" y="126"/>
                  </a:lnTo>
                  <a:lnTo>
                    <a:pt x="144" y="126"/>
                  </a:lnTo>
                  <a:lnTo>
                    <a:pt x="144" y="132"/>
                  </a:lnTo>
                  <a:lnTo>
                    <a:pt x="131" y="141"/>
                  </a:lnTo>
                  <a:lnTo>
                    <a:pt x="131" y="147"/>
                  </a:lnTo>
                  <a:lnTo>
                    <a:pt x="128" y="153"/>
                  </a:lnTo>
                  <a:lnTo>
                    <a:pt x="128" y="156"/>
                  </a:lnTo>
                  <a:lnTo>
                    <a:pt x="122" y="156"/>
                  </a:lnTo>
                  <a:lnTo>
                    <a:pt x="113" y="153"/>
                  </a:lnTo>
                  <a:lnTo>
                    <a:pt x="113" y="162"/>
                  </a:lnTo>
                  <a:lnTo>
                    <a:pt x="113" y="165"/>
                  </a:lnTo>
                  <a:lnTo>
                    <a:pt x="113" y="172"/>
                  </a:lnTo>
                  <a:lnTo>
                    <a:pt x="116" y="178"/>
                  </a:lnTo>
                  <a:lnTo>
                    <a:pt x="116" y="181"/>
                  </a:lnTo>
                  <a:lnTo>
                    <a:pt x="116" y="187"/>
                  </a:lnTo>
                  <a:lnTo>
                    <a:pt x="113" y="193"/>
                  </a:lnTo>
                  <a:lnTo>
                    <a:pt x="107" y="196"/>
                  </a:lnTo>
                  <a:lnTo>
                    <a:pt x="107" y="202"/>
                  </a:lnTo>
                  <a:lnTo>
                    <a:pt x="101" y="202"/>
                  </a:lnTo>
                  <a:lnTo>
                    <a:pt x="98" y="205"/>
                  </a:lnTo>
                  <a:lnTo>
                    <a:pt x="98" y="211"/>
                  </a:lnTo>
                  <a:lnTo>
                    <a:pt x="92" y="217"/>
                  </a:lnTo>
                  <a:lnTo>
                    <a:pt x="98" y="221"/>
                  </a:lnTo>
                  <a:lnTo>
                    <a:pt x="101" y="221"/>
                  </a:lnTo>
                  <a:lnTo>
                    <a:pt x="101" y="227"/>
                  </a:lnTo>
                  <a:lnTo>
                    <a:pt x="101" y="233"/>
                  </a:lnTo>
                  <a:lnTo>
                    <a:pt x="98" y="233"/>
                  </a:lnTo>
                  <a:lnTo>
                    <a:pt x="92" y="236"/>
                  </a:lnTo>
                  <a:lnTo>
                    <a:pt x="89" y="236"/>
                  </a:lnTo>
                  <a:lnTo>
                    <a:pt x="82" y="236"/>
                  </a:lnTo>
                  <a:lnTo>
                    <a:pt x="82" y="242"/>
                  </a:lnTo>
                  <a:lnTo>
                    <a:pt x="76" y="242"/>
                  </a:lnTo>
                  <a:lnTo>
                    <a:pt x="76" y="248"/>
                  </a:lnTo>
                  <a:lnTo>
                    <a:pt x="73" y="251"/>
                  </a:lnTo>
                  <a:lnTo>
                    <a:pt x="73" y="263"/>
                  </a:lnTo>
                  <a:lnTo>
                    <a:pt x="73" y="272"/>
                  </a:lnTo>
                  <a:lnTo>
                    <a:pt x="76" y="272"/>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1">
              <a:extLst>
                <a:ext uri="{FF2B5EF4-FFF2-40B4-BE49-F238E27FC236}">
                  <a16:creationId xmlns:a16="http://schemas.microsoft.com/office/drawing/2014/main" id="{82FB749E-9A1D-44BE-B8E7-AA3394668F61}"/>
                </a:ext>
              </a:extLst>
            </p:cNvPr>
            <p:cNvSpPr>
              <a:spLocks/>
            </p:cNvSpPr>
            <p:nvPr/>
          </p:nvSpPr>
          <p:spPr bwMode="auto">
            <a:xfrm>
              <a:off x="6491288" y="4916155"/>
              <a:ext cx="68263" cy="49213"/>
            </a:xfrm>
            <a:custGeom>
              <a:avLst/>
              <a:gdLst>
                <a:gd name="T0" fmla="*/ 25 w 43"/>
                <a:gd name="T1" fmla="*/ 31 h 31"/>
                <a:gd name="T2" fmla="*/ 25 w 43"/>
                <a:gd name="T3" fmla="*/ 25 h 31"/>
                <a:gd name="T4" fmla="*/ 19 w 43"/>
                <a:gd name="T5" fmla="*/ 25 h 31"/>
                <a:gd name="T6" fmla="*/ 16 w 43"/>
                <a:gd name="T7" fmla="*/ 16 h 31"/>
                <a:gd name="T8" fmla="*/ 10 w 43"/>
                <a:gd name="T9" fmla="*/ 16 h 31"/>
                <a:gd name="T10" fmla="*/ 0 w 43"/>
                <a:gd name="T11" fmla="*/ 16 h 31"/>
                <a:gd name="T12" fmla="*/ 0 w 43"/>
                <a:gd name="T13" fmla="*/ 9 h 31"/>
                <a:gd name="T14" fmla="*/ 3 w 43"/>
                <a:gd name="T15" fmla="*/ 9 h 31"/>
                <a:gd name="T16" fmla="*/ 10 w 43"/>
                <a:gd name="T17" fmla="*/ 9 h 31"/>
                <a:gd name="T18" fmla="*/ 19 w 43"/>
                <a:gd name="T19" fmla="*/ 9 h 31"/>
                <a:gd name="T20" fmla="*/ 19 w 43"/>
                <a:gd name="T21" fmla="*/ 6 h 31"/>
                <a:gd name="T22" fmla="*/ 25 w 43"/>
                <a:gd name="T23" fmla="*/ 0 h 31"/>
                <a:gd name="T24" fmla="*/ 28 w 43"/>
                <a:gd name="T25" fmla="*/ 6 h 31"/>
                <a:gd name="T26" fmla="*/ 28 w 43"/>
                <a:gd name="T27" fmla="*/ 9 h 31"/>
                <a:gd name="T28" fmla="*/ 34 w 43"/>
                <a:gd name="T29" fmla="*/ 16 h 31"/>
                <a:gd name="T30" fmla="*/ 40 w 43"/>
                <a:gd name="T31" fmla="*/ 16 h 31"/>
                <a:gd name="T32" fmla="*/ 43 w 43"/>
                <a:gd name="T33" fmla="*/ 16 h 31"/>
                <a:gd name="T34" fmla="*/ 40 w 43"/>
                <a:gd name="T35" fmla="*/ 22 h 31"/>
                <a:gd name="T36" fmla="*/ 34 w 43"/>
                <a:gd name="T37" fmla="*/ 22 h 31"/>
                <a:gd name="T38" fmla="*/ 34 w 43"/>
                <a:gd name="T39" fmla="*/ 25 h 31"/>
                <a:gd name="T40" fmla="*/ 28 w 43"/>
                <a:gd name="T41" fmla="*/ 31 h 31"/>
                <a:gd name="T42" fmla="*/ 25 w 43"/>
                <a:gd name="T4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1">
                  <a:moveTo>
                    <a:pt x="25" y="31"/>
                  </a:moveTo>
                  <a:lnTo>
                    <a:pt x="25" y="25"/>
                  </a:lnTo>
                  <a:lnTo>
                    <a:pt x="19" y="25"/>
                  </a:lnTo>
                  <a:lnTo>
                    <a:pt x="16" y="16"/>
                  </a:lnTo>
                  <a:lnTo>
                    <a:pt x="10" y="16"/>
                  </a:lnTo>
                  <a:lnTo>
                    <a:pt x="0" y="16"/>
                  </a:lnTo>
                  <a:lnTo>
                    <a:pt x="0" y="9"/>
                  </a:lnTo>
                  <a:lnTo>
                    <a:pt x="3" y="9"/>
                  </a:lnTo>
                  <a:lnTo>
                    <a:pt x="10" y="9"/>
                  </a:lnTo>
                  <a:lnTo>
                    <a:pt x="19" y="9"/>
                  </a:lnTo>
                  <a:lnTo>
                    <a:pt x="19" y="6"/>
                  </a:lnTo>
                  <a:lnTo>
                    <a:pt x="25" y="0"/>
                  </a:lnTo>
                  <a:lnTo>
                    <a:pt x="28" y="6"/>
                  </a:lnTo>
                  <a:lnTo>
                    <a:pt x="28" y="9"/>
                  </a:lnTo>
                  <a:lnTo>
                    <a:pt x="34" y="16"/>
                  </a:lnTo>
                  <a:lnTo>
                    <a:pt x="40" y="16"/>
                  </a:lnTo>
                  <a:lnTo>
                    <a:pt x="43" y="16"/>
                  </a:lnTo>
                  <a:lnTo>
                    <a:pt x="40" y="22"/>
                  </a:lnTo>
                  <a:lnTo>
                    <a:pt x="34" y="22"/>
                  </a:lnTo>
                  <a:lnTo>
                    <a:pt x="34" y="25"/>
                  </a:lnTo>
                  <a:lnTo>
                    <a:pt x="28" y="31"/>
                  </a:lnTo>
                  <a:lnTo>
                    <a:pt x="25" y="31"/>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2">
              <a:extLst>
                <a:ext uri="{FF2B5EF4-FFF2-40B4-BE49-F238E27FC236}">
                  <a16:creationId xmlns:a16="http://schemas.microsoft.com/office/drawing/2014/main" id="{C4503CCF-2E2F-438F-B33E-F0F99C4D9C0F}"/>
                </a:ext>
              </a:extLst>
            </p:cNvPr>
            <p:cNvSpPr>
              <a:spLocks/>
            </p:cNvSpPr>
            <p:nvPr/>
          </p:nvSpPr>
          <p:spPr bwMode="auto">
            <a:xfrm>
              <a:off x="6491288" y="4916155"/>
              <a:ext cx="68263" cy="49213"/>
            </a:xfrm>
            <a:custGeom>
              <a:avLst/>
              <a:gdLst>
                <a:gd name="T0" fmla="*/ 25 w 43"/>
                <a:gd name="T1" fmla="*/ 31 h 31"/>
                <a:gd name="T2" fmla="*/ 25 w 43"/>
                <a:gd name="T3" fmla="*/ 25 h 31"/>
                <a:gd name="T4" fmla="*/ 19 w 43"/>
                <a:gd name="T5" fmla="*/ 25 h 31"/>
                <a:gd name="T6" fmla="*/ 16 w 43"/>
                <a:gd name="T7" fmla="*/ 16 h 31"/>
                <a:gd name="T8" fmla="*/ 10 w 43"/>
                <a:gd name="T9" fmla="*/ 16 h 31"/>
                <a:gd name="T10" fmla="*/ 0 w 43"/>
                <a:gd name="T11" fmla="*/ 16 h 31"/>
                <a:gd name="T12" fmla="*/ 0 w 43"/>
                <a:gd name="T13" fmla="*/ 9 h 31"/>
                <a:gd name="T14" fmla="*/ 3 w 43"/>
                <a:gd name="T15" fmla="*/ 9 h 31"/>
                <a:gd name="T16" fmla="*/ 10 w 43"/>
                <a:gd name="T17" fmla="*/ 9 h 31"/>
                <a:gd name="T18" fmla="*/ 19 w 43"/>
                <a:gd name="T19" fmla="*/ 9 h 31"/>
                <a:gd name="T20" fmla="*/ 19 w 43"/>
                <a:gd name="T21" fmla="*/ 6 h 31"/>
                <a:gd name="T22" fmla="*/ 25 w 43"/>
                <a:gd name="T23" fmla="*/ 0 h 31"/>
                <a:gd name="T24" fmla="*/ 28 w 43"/>
                <a:gd name="T25" fmla="*/ 6 h 31"/>
                <a:gd name="T26" fmla="*/ 28 w 43"/>
                <a:gd name="T27" fmla="*/ 9 h 31"/>
                <a:gd name="T28" fmla="*/ 34 w 43"/>
                <a:gd name="T29" fmla="*/ 16 h 31"/>
                <a:gd name="T30" fmla="*/ 40 w 43"/>
                <a:gd name="T31" fmla="*/ 16 h 31"/>
                <a:gd name="T32" fmla="*/ 43 w 43"/>
                <a:gd name="T33" fmla="*/ 16 h 31"/>
                <a:gd name="T34" fmla="*/ 40 w 43"/>
                <a:gd name="T35" fmla="*/ 22 h 31"/>
                <a:gd name="T36" fmla="*/ 34 w 43"/>
                <a:gd name="T37" fmla="*/ 22 h 31"/>
                <a:gd name="T38" fmla="*/ 34 w 43"/>
                <a:gd name="T39" fmla="*/ 25 h 31"/>
                <a:gd name="T40" fmla="*/ 28 w 43"/>
                <a:gd name="T41" fmla="*/ 31 h 31"/>
                <a:gd name="T42" fmla="*/ 25 w 43"/>
                <a:gd name="T4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1">
                  <a:moveTo>
                    <a:pt x="25" y="31"/>
                  </a:moveTo>
                  <a:lnTo>
                    <a:pt x="25" y="25"/>
                  </a:lnTo>
                  <a:lnTo>
                    <a:pt x="19" y="25"/>
                  </a:lnTo>
                  <a:lnTo>
                    <a:pt x="16" y="16"/>
                  </a:lnTo>
                  <a:lnTo>
                    <a:pt x="10" y="16"/>
                  </a:lnTo>
                  <a:lnTo>
                    <a:pt x="0" y="16"/>
                  </a:lnTo>
                  <a:lnTo>
                    <a:pt x="0" y="9"/>
                  </a:lnTo>
                  <a:lnTo>
                    <a:pt x="3" y="9"/>
                  </a:lnTo>
                  <a:lnTo>
                    <a:pt x="10" y="9"/>
                  </a:lnTo>
                  <a:lnTo>
                    <a:pt x="19" y="9"/>
                  </a:lnTo>
                  <a:lnTo>
                    <a:pt x="19" y="6"/>
                  </a:lnTo>
                  <a:lnTo>
                    <a:pt x="25" y="0"/>
                  </a:lnTo>
                  <a:lnTo>
                    <a:pt x="28" y="6"/>
                  </a:lnTo>
                  <a:lnTo>
                    <a:pt x="28" y="9"/>
                  </a:lnTo>
                  <a:lnTo>
                    <a:pt x="34" y="16"/>
                  </a:lnTo>
                  <a:lnTo>
                    <a:pt x="40" y="16"/>
                  </a:lnTo>
                  <a:lnTo>
                    <a:pt x="43" y="16"/>
                  </a:lnTo>
                  <a:lnTo>
                    <a:pt x="40" y="22"/>
                  </a:lnTo>
                  <a:lnTo>
                    <a:pt x="34" y="22"/>
                  </a:lnTo>
                  <a:lnTo>
                    <a:pt x="34" y="25"/>
                  </a:lnTo>
                  <a:lnTo>
                    <a:pt x="28" y="31"/>
                  </a:lnTo>
                  <a:lnTo>
                    <a:pt x="25" y="31"/>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3">
              <a:extLst>
                <a:ext uri="{FF2B5EF4-FFF2-40B4-BE49-F238E27FC236}">
                  <a16:creationId xmlns:a16="http://schemas.microsoft.com/office/drawing/2014/main" id="{CD8A3D5D-20A0-4325-89F9-FFF9004A4B92}"/>
                </a:ext>
              </a:extLst>
            </p:cNvPr>
            <p:cNvSpPr>
              <a:spLocks/>
            </p:cNvSpPr>
            <p:nvPr/>
          </p:nvSpPr>
          <p:spPr bwMode="auto">
            <a:xfrm>
              <a:off x="6594475" y="4916155"/>
              <a:ext cx="33338" cy="25400"/>
            </a:xfrm>
            <a:custGeom>
              <a:avLst/>
              <a:gdLst>
                <a:gd name="T0" fmla="*/ 15 w 21"/>
                <a:gd name="T1" fmla="*/ 16 h 16"/>
                <a:gd name="T2" fmla="*/ 9 w 21"/>
                <a:gd name="T3" fmla="*/ 9 h 16"/>
                <a:gd name="T4" fmla="*/ 6 w 21"/>
                <a:gd name="T5" fmla="*/ 9 h 16"/>
                <a:gd name="T6" fmla="*/ 0 w 21"/>
                <a:gd name="T7" fmla="*/ 6 h 16"/>
                <a:gd name="T8" fmla="*/ 0 w 21"/>
                <a:gd name="T9" fmla="*/ 0 h 16"/>
                <a:gd name="T10" fmla="*/ 6 w 21"/>
                <a:gd name="T11" fmla="*/ 0 h 16"/>
                <a:gd name="T12" fmla="*/ 9 w 21"/>
                <a:gd name="T13" fmla="*/ 6 h 16"/>
                <a:gd name="T14" fmla="*/ 15 w 21"/>
                <a:gd name="T15" fmla="*/ 6 h 16"/>
                <a:gd name="T16" fmla="*/ 21 w 21"/>
                <a:gd name="T17" fmla="*/ 6 h 16"/>
                <a:gd name="T18" fmla="*/ 21 w 21"/>
                <a:gd name="T19" fmla="*/ 9 h 16"/>
                <a:gd name="T20" fmla="*/ 21 w 21"/>
                <a:gd name="T21" fmla="*/ 16 h 16"/>
                <a:gd name="T22" fmla="*/ 15 w 21"/>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6">
                  <a:moveTo>
                    <a:pt x="15" y="16"/>
                  </a:moveTo>
                  <a:lnTo>
                    <a:pt x="9" y="9"/>
                  </a:lnTo>
                  <a:lnTo>
                    <a:pt x="6" y="9"/>
                  </a:lnTo>
                  <a:lnTo>
                    <a:pt x="0" y="6"/>
                  </a:lnTo>
                  <a:lnTo>
                    <a:pt x="0" y="0"/>
                  </a:lnTo>
                  <a:lnTo>
                    <a:pt x="6" y="0"/>
                  </a:lnTo>
                  <a:lnTo>
                    <a:pt x="9" y="6"/>
                  </a:lnTo>
                  <a:lnTo>
                    <a:pt x="15" y="6"/>
                  </a:lnTo>
                  <a:lnTo>
                    <a:pt x="21" y="6"/>
                  </a:lnTo>
                  <a:lnTo>
                    <a:pt x="21" y="9"/>
                  </a:lnTo>
                  <a:lnTo>
                    <a:pt x="21" y="16"/>
                  </a:lnTo>
                  <a:lnTo>
                    <a:pt x="15" y="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4">
              <a:extLst>
                <a:ext uri="{FF2B5EF4-FFF2-40B4-BE49-F238E27FC236}">
                  <a16:creationId xmlns:a16="http://schemas.microsoft.com/office/drawing/2014/main" id="{5E76040E-37B0-4890-8657-1BF2270F9C2F}"/>
                </a:ext>
              </a:extLst>
            </p:cNvPr>
            <p:cNvSpPr>
              <a:spLocks/>
            </p:cNvSpPr>
            <p:nvPr/>
          </p:nvSpPr>
          <p:spPr bwMode="auto">
            <a:xfrm>
              <a:off x="6594475" y="4916155"/>
              <a:ext cx="33338" cy="25400"/>
            </a:xfrm>
            <a:custGeom>
              <a:avLst/>
              <a:gdLst>
                <a:gd name="T0" fmla="*/ 15 w 21"/>
                <a:gd name="T1" fmla="*/ 16 h 16"/>
                <a:gd name="T2" fmla="*/ 9 w 21"/>
                <a:gd name="T3" fmla="*/ 9 h 16"/>
                <a:gd name="T4" fmla="*/ 6 w 21"/>
                <a:gd name="T5" fmla="*/ 9 h 16"/>
                <a:gd name="T6" fmla="*/ 0 w 21"/>
                <a:gd name="T7" fmla="*/ 6 h 16"/>
                <a:gd name="T8" fmla="*/ 0 w 21"/>
                <a:gd name="T9" fmla="*/ 0 h 16"/>
                <a:gd name="T10" fmla="*/ 6 w 21"/>
                <a:gd name="T11" fmla="*/ 0 h 16"/>
                <a:gd name="T12" fmla="*/ 9 w 21"/>
                <a:gd name="T13" fmla="*/ 6 h 16"/>
                <a:gd name="T14" fmla="*/ 15 w 21"/>
                <a:gd name="T15" fmla="*/ 6 h 16"/>
                <a:gd name="T16" fmla="*/ 21 w 21"/>
                <a:gd name="T17" fmla="*/ 6 h 16"/>
                <a:gd name="T18" fmla="*/ 21 w 21"/>
                <a:gd name="T19" fmla="*/ 9 h 16"/>
                <a:gd name="T20" fmla="*/ 21 w 21"/>
                <a:gd name="T21" fmla="*/ 16 h 16"/>
                <a:gd name="T22" fmla="*/ 15 w 21"/>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6">
                  <a:moveTo>
                    <a:pt x="15" y="16"/>
                  </a:moveTo>
                  <a:lnTo>
                    <a:pt x="9" y="9"/>
                  </a:lnTo>
                  <a:lnTo>
                    <a:pt x="6" y="9"/>
                  </a:lnTo>
                  <a:lnTo>
                    <a:pt x="0" y="6"/>
                  </a:lnTo>
                  <a:lnTo>
                    <a:pt x="0" y="0"/>
                  </a:lnTo>
                  <a:lnTo>
                    <a:pt x="6" y="0"/>
                  </a:lnTo>
                  <a:lnTo>
                    <a:pt x="9" y="6"/>
                  </a:lnTo>
                  <a:lnTo>
                    <a:pt x="15" y="6"/>
                  </a:lnTo>
                  <a:lnTo>
                    <a:pt x="21" y="6"/>
                  </a:lnTo>
                  <a:lnTo>
                    <a:pt x="21" y="9"/>
                  </a:lnTo>
                  <a:lnTo>
                    <a:pt x="21" y="16"/>
                  </a:lnTo>
                  <a:lnTo>
                    <a:pt x="15" y="16"/>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5">
              <a:extLst>
                <a:ext uri="{FF2B5EF4-FFF2-40B4-BE49-F238E27FC236}">
                  <a16:creationId xmlns:a16="http://schemas.microsoft.com/office/drawing/2014/main" id="{F588495B-A46A-47D1-B5C9-31BF218B796C}"/>
                </a:ext>
              </a:extLst>
            </p:cNvPr>
            <p:cNvSpPr>
              <a:spLocks/>
            </p:cNvSpPr>
            <p:nvPr/>
          </p:nvSpPr>
          <p:spPr bwMode="auto">
            <a:xfrm>
              <a:off x="6384925" y="4965368"/>
              <a:ext cx="34925" cy="23813"/>
            </a:xfrm>
            <a:custGeom>
              <a:avLst/>
              <a:gdLst>
                <a:gd name="T0" fmla="*/ 12 w 22"/>
                <a:gd name="T1" fmla="*/ 9 h 15"/>
                <a:gd name="T2" fmla="*/ 15 w 22"/>
                <a:gd name="T3" fmla="*/ 9 h 15"/>
                <a:gd name="T4" fmla="*/ 15 w 22"/>
                <a:gd name="T5" fmla="*/ 6 h 15"/>
                <a:gd name="T6" fmla="*/ 22 w 22"/>
                <a:gd name="T7" fmla="*/ 0 h 15"/>
                <a:gd name="T8" fmla="*/ 15 w 22"/>
                <a:gd name="T9" fmla="*/ 0 h 15"/>
                <a:gd name="T10" fmla="*/ 12 w 22"/>
                <a:gd name="T11" fmla="*/ 0 h 15"/>
                <a:gd name="T12" fmla="*/ 12 w 22"/>
                <a:gd name="T13" fmla="*/ 6 h 15"/>
                <a:gd name="T14" fmla="*/ 0 w 22"/>
                <a:gd name="T15" fmla="*/ 6 h 15"/>
                <a:gd name="T16" fmla="*/ 0 w 22"/>
                <a:gd name="T17" fmla="*/ 9 h 15"/>
                <a:gd name="T18" fmla="*/ 0 w 22"/>
                <a:gd name="T19" fmla="*/ 15 h 15"/>
                <a:gd name="T20" fmla="*/ 12 w 22"/>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5">
                  <a:moveTo>
                    <a:pt x="12" y="9"/>
                  </a:moveTo>
                  <a:lnTo>
                    <a:pt x="15" y="9"/>
                  </a:lnTo>
                  <a:lnTo>
                    <a:pt x="15" y="6"/>
                  </a:lnTo>
                  <a:lnTo>
                    <a:pt x="22" y="0"/>
                  </a:lnTo>
                  <a:lnTo>
                    <a:pt x="15" y="0"/>
                  </a:lnTo>
                  <a:lnTo>
                    <a:pt x="12" y="0"/>
                  </a:lnTo>
                  <a:lnTo>
                    <a:pt x="12" y="6"/>
                  </a:lnTo>
                  <a:lnTo>
                    <a:pt x="0" y="6"/>
                  </a:lnTo>
                  <a:lnTo>
                    <a:pt x="0" y="9"/>
                  </a:lnTo>
                  <a:lnTo>
                    <a:pt x="0" y="15"/>
                  </a:lnTo>
                  <a:lnTo>
                    <a:pt x="12" y="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6">
              <a:extLst>
                <a:ext uri="{FF2B5EF4-FFF2-40B4-BE49-F238E27FC236}">
                  <a16:creationId xmlns:a16="http://schemas.microsoft.com/office/drawing/2014/main" id="{B0E07722-9E91-4809-B09F-D0B56AF34E18}"/>
                </a:ext>
              </a:extLst>
            </p:cNvPr>
            <p:cNvSpPr>
              <a:spLocks/>
            </p:cNvSpPr>
            <p:nvPr/>
          </p:nvSpPr>
          <p:spPr bwMode="auto">
            <a:xfrm>
              <a:off x="6384925" y="4965368"/>
              <a:ext cx="34925" cy="23813"/>
            </a:xfrm>
            <a:custGeom>
              <a:avLst/>
              <a:gdLst>
                <a:gd name="T0" fmla="*/ 12 w 22"/>
                <a:gd name="T1" fmla="*/ 9 h 15"/>
                <a:gd name="T2" fmla="*/ 15 w 22"/>
                <a:gd name="T3" fmla="*/ 9 h 15"/>
                <a:gd name="T4" fmla="*/ 15 w 22"/>
                <a:gd name="T5" fmla="*/ 6 h 15"/>
                <a:gd name="T6" fmla="*/ 22 w 22"/>
                <a:gd name="T7" fmla="*/ 0 h 15"/>
                <a:gd name="T8" fmla="*/ 15 w 22"/>
                <a:gd name="T9" fmla="*/ 0 h 15"/>
                <a:gd name="T10" fmla="*/ 12 w 22"/>
                <a:gd name="T11" fmla="*/ 0 h 15"/>
                <a:gd name="T12" fmla="*/ 12 w 22"/>
                <a:gd name="T13" fmla="*/ 6 h 15"/>
                <a:gd name="T14" fmla="*/ 0 w 22"/>
                <a:gd name="T15" fmla="*/ 6 h 15"/>
                <a:gd name="T16" fmla="*/ 0 w 22"/>
                <a:gd name="T17" fmla="*/ 9 h 15"/>
                <a:gd name="T18" fmla="*/ 0 w 22"/>
                <a:gd name="T19" fmla="*/ 15 h 15"/>
                <a:gd name="T20" fmla="*/ 12 w 22"/>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5">
                  <a:moveTo>
                    <a:pt x="12" y="9"/>
                  </a:moveTo>
                  <a:lnTo>
                    <a:pt x="15" y="9"/>
                  </a:lnTo>
                  <a:lnTo>
                    <a:pt x="15" y="6"/>
                  </a:lnTo>
                  <a:lnTo>
                    <a:pt x="22" y="0"/>
                  </a:lnTo>
                  <a:lnTo>
                    <a:pt x="15" y="0"/>
                  </a:lnTo>
                  <a:lnTo>
                    <a:pt x="12" y="0"/>
                  </a:lnTo>
                  <a:lnTo>
                    <a:pt x="12" y="6"/>
                  </a:lnTo>
                  <a:lnTo>
                    <a:pt x="0" y="6"/>
                  </a:lnTo>
                  <a:lnTo>
                    <a:pt x="0" y="9"/>
                  </a:lnTo>
                  <a:lnTo>
                    <a:pt x="0" y="15"/>
                  </a:lnTo>
                  <a:lnTo>
                    <a:pt x="12" y="9"/>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47">
              <a:extLst>
                <a:ext uri="{FF2B5EF4-FFF2-40B4-BE49-F238E27FC236}">
                  <a16:creationId xmlns:a16="http://schemas.microsoft.com/office/drawing/2014/main" id="{7455DA62-6360-4E5B-9CAE-3245EED18908}"/>
                </a:ext>
              </a:extLst>
            </p:cNvPr>
            <p:cNvSpPr>
              <a:spLocks/>
            </p:cNvSpPr>
            <p:nvPr/>
          </p:nvSpPr>
          <p:spPr bwMode="auto">
            <a:xfrm>
              <a:off x="6245225" y="3979530"/>
              <a:ext cx="755650" cy="733425"/>
            </a:xfrm>
            <a:custGeom>
              <a:avLst/>
              <a:gdLst>
                <a:gd name="T0" fmla="*/ 400 w 476"/>
                <a:gd name="T1" fmla="*/ 404 h 462"/>
                <a:gd name="T2" fmla="*/ 394 w 476"/>
                <a:gd name="T3" fmla="*/ 370 h 462"/>
                <a:gd name="T4" fmla="*/ 378 w 476"/>
                <a:gd name="T5" fmla="*/ 346 h 462"/>
                <a:gd name="T6" fmla="*/ 409 w 476"/>
                <a:gd name="T7" fmla="*/ 330 h 462"/>
                <a:gd name="T8" fmla="*/ 406 w 476"/>
                <a:gd name="T9" fmla="*/ 306 h 462"/>
                <a:gd name="T10" fmla="*/ 400 w 476"/>
                <a:gd name="T11" fmla="*/ 278 h 462"/>
                <a:gd name="T12" fmla="*/ 400 w 476"/>
                <a:gd name="T13" fmla="*/ 269 h 462"/>
                <a:gd name="T14" fmla="*/ 391 w 476"/>
                <a:gd name="T15" fmla="*/ 254 h 462"/>
                <a:gd name="T16" fmla="*/ 421 w 476"/>
                <a:gd name="T17" fmla="*/ 223 h 462"/>
                <a:gd name="T18" fmla="*/ 446 w 476"/>
                <a:gd name="T19" fmla="*/ 208 h 462"/>
                <a:gd name="T20" fmla="*/ 455 w 476"/>
                <a:gd name="T21" fmla="*/ 175 h 462"/>
                <a:gd name="T22" fmla="*/ 461 w 476"/>
                <a:gd name="T23" fmla="*/ 144 h 462"/>
                <a:gd name="T24" fmla="*/ 421 w 476"/>
                <a:gd name="T25" fmla="*/ 110 h 462"/>
                <a:gd name="T26" fmla="*/ 391 w 476"/>
                <a:gd name="T27" fmla="*/ 104 h 462"/>
                <a:gd name="T28" fmla="*/ 369 w 476"/>
                <a:gd name="T29" fmla="*/ 80 h 462"/>
                <a:gd name="T30" fmla="*/ 351 w 476"/>
                <a:gd name="T31" fmla="*/ 74 h 462"/>
                <a:gd name="T32" fmla="*/ 339 w 476"/>
                <a:gd name="T33" fmla="*/ 49 h 462"/>
                <a:gd name="T34" fmla="*/ 320 w 476"/>
                <a:gd name="T35" fmla="*/ 28 h 462"/>
                <a:gd name="T36" fmla="*/ 305 w 476"/>
                <a:gd name="T37" fmla="*/ 9 h 462"/>
                <a:gd name="T38" fmla="*/ 281 w 476"/>
                <a:gd name="T39" fmla="*/ 0 h 462"/>
                <a:gd name="T40" fmla="*/ 265 w 476"/>
                <a:gd name="T41" fmla="*/ 25 h 462"/>
                <a:gd name="T42" fmla="*/ 244 w 476"/>
                <a:gd name="T43" fmla="*/ 43 h 462"/>
                <a:gd name="T44" fmla="*/ 210 w 476"/>
                <a:gd name="T45" fmla="*/ 58 h 462"/>
                <a:gd name="T46" fmla="*/ 198 w 476"/>
                <a:gd name="T47" fmla="*/ 71 h 462"/>
                <a:gd name="T48" fmla="*/ 158 w 476"/>
                <a:gd name="T49" fmla="*/ 58 h 462"/>
                <a:gd name="T50" fmla="*/ 149 w 476"/>
                <a:gd name="T51" fmla="*/ 34 h 462"/>
                <a:gd name="T52" fmla="*/ 128 w 476"/>
                <a:gd name="T53" fmla="*/ 49 h 462"/>
                <a:gd name="T54" fmla="*/ 134 w 476"/>
                <a:gd name="T55" fmla="*/ 86 h 462"/>
                <a:gd name="T56" fmla="*/ 113 w 476"/>
                <a:gd name="T57" fmla="*/ 80 h 462"/>
                <a:gd name="T58" fmla="*/ 79 w 476"/>
                <a:gd name="T59" fmla="*/ 74 h 462"/>
                <a:gd name="T60" fmla="*/ 70 w 476"/>
                <a:gd name="T61" fmla="*/ 58 h 462"/>
                <a:gd name="T62" fmla="*/ 33 w 476"/>
                <a:gd name="T63" fmla="*/ 58 h 462"/>
                <a:gd name="T64" fmla="*/ 3 w 476"/>
                <a:gd name="T65" fmla="*/ 58 h 462"/>
                <a:gd name="T66" fmla="*/ 18 w 476"/>
                <a:gd name="T67" fmla="*/ 74 h 462"/>
                <a:gd name="T68" fmla="*/ 3 w 476"/>
                <a:gd name="T69" fmla="*/ 86 h 462"/>
                <a:gd name="T70" fmla="*/ 27 w 476"/>
                <a:gd name="T71" fmla="*/ 95 h 462"/>
                <a:gd name="T72" fmla="*/ 49 w 476"/>
                <a:gd name="T73" fmla="*/ 120 h 462"/>
                <a:gd name="T74" fmla="*/ 73 w 476"/>
                <a:gd name="T75" fmla="*/ 135 h 462"/>
                <a:gd name="T76" fmla="*/ 79 w 476"/>
                <a:gd name="T77" fmla="*/ 153 h 462"/>
                <a:gd name="T78" fmla="*/ 82 w 476"/>
                <a:gd name="T79" fmla="*/ 184 h 462"/>
                <a:gd name="T80" fmla="*/ 103 w 476"/>
                <a:gd name="T81" fmla="*/ 208 h 462"/>
                <a:gd name="T82" fmla="*/ 97 w 476"/>
                <a:gd name="T83" fmla="*/ 239 h 462"/>
                <a:gd name="T84" fmla="*/ 103 w 476"/>
                <a:gd name="T85" fmla="*/ 263 h 462"/>
                <a:gd name="T86" fmla="*/ 97 w 476"/>
                <a:gd name="T87" fmla="*/ 269 h 462"/>
                <a:gd name="T88" fmla="*/ 82 w 476"/>
                <a:gd name="T89" fmla="*/ 269 h 462"/>
                <a:gd name="T90" fmla="*/ 79 w 476"/>
                <a:gd name="T91" fmla="*/ 300 h 462"/>
                <a:gd name="T92" fmla="*/ 58 w 476"/>
                <a:gd name="T93" fmla="*/ 318 h 462"/>
                <a:gd name="T94" fmla="*/ 27 w 476"/>
                <a:gd name="T95" fmla="*/ 361 h 462"/>
                <a:gd name="T96" fmla="*/ 49 w 476"/>
                <a:gd name="T97" fmla="*/ 379 h 462"/>
                <a:gd name="T98" fmla="*/ 82 w 476"/>
                <a:gd name="T99" fmla="*/ 404 h 462"/>
                <a:gd name="T100" fmla="*/ 125 w 476"/>
                <a:gd name="T101" fmla="*/ 425 h 462"/>
                <a:gd name="T102" fmla="*/ 155 w 476"/>
                <a:gd name="T103" fmla="*/ 444 h 462"/>
                <a:gd name="T104" fmla="*/ 189 w 476"/>
                <a:gd name="T105" fmla="*/ 456 h 462"/>
                <a:gd name="T106" fmla="*/ 220 w 476"/>
                <a:gd name="T107" fmla="*/ 456 h 462"/>
                <a:gd name="T108" fmla="*/ 220 w 476"/>
                <a:gd name="T109" fmla="*/ 428 h 462"/>
                <a:gd name="T110" fmla="*/ 244 w 476"/>
                <a:gd name="T111" fmla="*/ 416 h 462"/>
                <a:gd name="T112" fmla="*/ 275 w 476"/>
                <a:gd name="T113" fmla="*/ 416 h 462"/>
                <a:gd name="T114" fmla="*/ 305 w 476"/>
                <a:gd name="T115" fmla="*/ 416 h 462"/>
                <a:gd name="T116" fmla="*/ 320 w 476"/>
                <a:gd name="T117" fmla="*/ 428 h 462"/>
                <a:gd name="T118" fmla="*/ 339 w 476"/>
                <a:gd name="T119" fmla="*/ 450 h 462"/>
                <a:gd name="T120" fmla="*/ 369 w 476"/>
                <a:gd name="T121" fmla="*/ 444 h 462"/>
                <a:gd name="T122" fmla="*/ 385 w 476"/>
                <a:gd name="T123" fmla="*/ 428 h 462"/>
                <a:gd name="T124" fmla="*/ 406 w 476"/>
                <a:gd name="T125" fmla="*/ 425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462">
                  <a:moveTo>
                    <a:pt x="406" y="425"/>
                  </a:moveTo>
                  <a:lnTo>
                    <a:pt x="409" y="419"/>
                  </a:lnTo>
                  <a:lnTo>
                    <a:pt x="409" y="416"/>
                  </a:lnTo>
                  <a:lnTo>
                    <a:pt x="415" y="410"/>
                  </a:lnTo>
                  <a:lnTo>
                    <a:pt x="409" y="404"/>
                  </a:lnTo>
                  <a:lnTo>
                    <a:pt x="400" y="404"/>
                  </a:lnTo>
                  <a:lnTo>
                    <a:pt x="394" y="404"/>
                  </a:lnTo>
                  <a:lnTo>
                    <a:pt x="391" y="395"/>
                  </a:lnTo>
                  <a:lnTo>
                    <a:pt x="391" y="389"/>
                  </a:lnTo>
                  <a:lnTo>
                    <a:pt x="391" y="379"/>
                  </a:lnTo>
                  <a:lnTo>
                    <a:pt x="391" y="373"/>
                  </a:lnTo>
                  <a:lnTo>
                    <a:pt x="394" y="370"/>
                  </a:lnTo>
                  <a:lnTo>
                    <a:pt x="394" y="364"/>
                  </a:lnTo>
                  <a:lnTo>
                    <a:pt x="394" y="361"/>
                  </a:lnTo>
                  <a:lnTo>
                    <a:pt x="391" y="355"/>
                  </a:lnTo>
                  <a:lnTo>
                    <a:pt x="385" y="355"/>
                  </a:lnTo>
                  <a:lnTo>
                    <a:pt x="378" y="349"/>
                  </a:lnTo>
                  <a:lnTo>
                    <a:pt x="378" y="346"/>
                  </a:lnTo>
                  <a:lnTo>
                    <a:pt x="385" y="346"/>
                  </a:lnTo>
                  <a:lnTo>
                    <a:pt x="391" y="346"/>
                  </a:lnTo>
                  <a:lnTo>
                    <a:pt x="394" y="346"/>
                  </a:lnTo>
                  <a:lnTo>
                    <a:pt x="400" y="340"/>
                  </a:lnTo>
                  <a:lnTo>
                    <a:pt x="406" y="334"/>
                  </a:lnTo>
                  <a:lnTo>
                    <a:pt x="409" y="330"/>
                  </a:lnTo>
                  <a:lnTo>
                    <a:pt x="406" y="324"/>
                  </a:lnTo>
                  <a:lnTo>
                    <a:pt x="406" y="318"/>
                  </a:lnTo>
                  <a:lnTo>
                    <a:pt x="400" y="315"/>
                  </a:lnTo>
                  <a:lnTo>
                    <a:pt x="400" y="309"/>
                  </a:lnTo>
                  <a:lnTo>
                    <a:pt x="406" y="309"/>
                  </a:lnTo>
                  <a:lnTo>
                    <a:pt x="406" y="306"/>
                  </a:lnTo>
                  <a:lnTo>
                    <a:pt x="406" y="300"/>
                  </a:lnTo>
                  <a:lnTo>
                    <a:pt x="400" y="294"/>
                  </a:lnTo>
                  <a:lnTo>
                    <a:pt x="400" y="291"/>
                  </a:lnTo>
                  <a:lnTo>
                    <a:pt x="406" y="291"/>
                  </a:lnTo>
                  <a:lnTo>
                    <a:pt x="400" y="285"/>
                  </a:lnTo>
                  <a:lnTo>
                    <a:pt x="400" y="278"/>
                  </a:lnTo>
                  <a:lnTo>
                    <a:pt x="406" y="278"/>
                  </a:lnTo>
                  <a:lnTo>
                    <a:pt x="409" y="278"/>
                  </a:lnTo>
                  <a:lnTo>
                    <a:pt x="409" y="275"/>
                  </a:lnTo>
                  <a:lnTo>
                    <a:pt x="406" y="263"/>
                  </a:lnTo>
                  <a:lnTo>
                    <a:pt x="400" y="263"/>
                  </a:lnTo>
                  <a:lnTo>
                    <a:pt x="400" y="269"/>
                  </a:lnTo>
                  <a:lnTo>
                    <a:pt x="394" y="269"/>
                  </a:lnTo>
                  <a:lnTo>
                    <a:pt x="391" y="278"/>
                  </a:lnTo>
                  <a:lnTo>
                    <a:pt x="378" y="285"/>
                  </a:lnTo>
                  <a:lnTo>
                    <a:pt x="375" y="275"/>
                  </a:lnTo>
                  <a:lnTo>
                    <a:pt x="378" y="263"/>
                  </a:lnTo>
                  <a:lnTo>
                    <a:pt x="391" y="254"/>
                  </a:lnTo>
                  <a:lnTo>
                    <a:pt x="391" y="251"/>
                  </a:lnTo>
                  <a:lnTo>
                    <a:pt x="394" y="245"/>
                  </a:lnTo>
                  <a:lnTo>
                    <a:pt x="406" y="245"/>
                  </a:lnTo>
                  <a:lnTo>
                    <a:pt x="415" y="239"/>
                  </a:lnTo>
                  <a:lnTo>
                    <a:pt x="421" y="230"/>
                  </a:lnTo>
                  <a:lnTo>
                    <a:pt x="421" y="223"/>
                  </a:lnTo>
                  <a:lnTo>
                    <a:pt x="424" y="220"/>
                  </a:lnTo>
                  <a:lnTo>
                    <a:pt x="430" y="223"/>
                  </a:lnTo>
                  <a:lnTo>
                    <a:pt x="436" y="230"/>
                  </a:lnTo>
                  <a:lnTo>
                    <a:pt x="440" y="220"/>
                  </a:lnTo>
                  <a:lnTo>
                    <a:pt x="446" y="223"/>
                  </a:lnTo>
                  <a:lnTo>
                    <a:pt x="446" y="208"/>
                  </a:lnTo>
                  <a:lnTo>
                    <a:pt x="452" y="205"/>
                  </a:lnTo>
                  <a:lnTo>
                    <a:pt x="452" y="199"/>
                  </a:lnTo>
                  <a:lnTo>
                    <a:pt x="452" y="190"/>
                  </a:lnTo>
                  <a:lnTo>
                    <a:pt x="452" y="184"/>
                  </a:lnTo>
                  <a:lnTo>
                    <a:pt x="455" y="181"/>
                  </a:lnTo>
                  <a:lnTo>
                    <a:pt x="455" y="175"/>
                  </a:lnTo>
                  <a:lnTo>
                    <a:pt x="461" y="165"/>
                  </a:lnTo>
                  <a:lnTo>
                    <a:pt x="467" y="159"/>
                  </a:lnTo>
                  <a:lnTo>
                    <a:pt x="476" y="150"/>
                  </a:lnTo>
                  <a:lnTo>
                    <a:pt x="470" y="144"/>
                  </a:lnTo>
                  <a:lnTo>
                    <a:pt x="467" y="144"/>
                  </a:lnTo>
                  <a:lnTo>
                    <a:pt x="461" y="144"/>
                  </a:lnTo>
                  <a:lnTo>
                    <a:pt x="455" y="138"/>
                  </a:lnTo>
                  <a:lnTo>
                    <a:pt x="446" y="138"/>
                  </a:lnTo>
                  <a:lnTo>
                    <a:pt x="436" y="135"/>
                  </a:lnTo>
                  <a:lnTo>
                    <a:pt x="430" y="129"/>
                  </a:lnTo>
                  <a:lnTo>
                    <a:pt x="424" y="120"/>
                  </a:lnTo>
                  <a:lnTo>
                    <a:pt x="421" y="110"/>
                  </a:lnTo>
                  <a:lnTo>
                    <a:pt x="409" y="110"/>
                  </a:lnTo>
                  <a:lnTo>
                    <a:pt x="406" y="104"/>
                  </a:lnTo>
                  <a:lnTo>
                    <a:pt x="400" y="104"/>
                  </a:lnTo>
                  <a:lnTo>
                    <a:pt x="394" y="104"/>
                  </a:lnTo>
                  <a:lnTo>
                    <a:pt x="391" y="110"/>
                  </a:lnTo>
                  <a:lnTo>
                    <a:pt x="391" y="104"/>
                  </a:lnTo>
                  <a:lnTo>
                    <a:pt x="385" y="98"/>
                  </a:lnTo>
                  <a:lnTo>
                    <a:pt x="378" y="95"/>
                  </a:lnTo>
                  <a:lnTo>
                    <a:pt x="375" y="95"/>
                  </a:lnTo>
                  <a:lnTo>
                    <a:pt x="375" y="89"/>
                  </a:lnTo>
                  <a:lnTo>
                    <a:pt x="369" y="86"/>
                  </a:lnTo>
                  <a:lnTo>
                    <a:pt x="369" y="80"/>
                  </a:lnTo>
                  <a:lnTo>
                    <a:pt x="366" y="74"/>
                  </a:lnTo>
                  <a:lnTo>
                    <a:pt x="366" y="71"/>
                  </a:lnTo>
                  <a:lnTo>
                    <a:pt x="360" y="71"/>
                  </a:lnTo>
                  <a:lnTo>
                    <a:pt x="360" y="74"/>
                  </a:lnTo>
                  <a:lnTo>
                    <a:pt x="354" y="74"/>
                  </a:lnTo>
                  <a:lnTo>
                    <a:pt x="351" y="74"/>
                  </a:lnTo>
                  <a:lnTo>
                    <a:pt x="345" y="71"/>
                  </a:lnTo>
                  <a:lnTo>
                    <a:pt x="351" y="65"/>
                  </a:lnTo>
                  <a:lnTo>
                    <a:pt x="351" y="58"/>
                  </a:lnTo>
                  <a:lnTo>
                    <a:pt x="351" y="49"/>
                  </a:lnTo>
                  <a:lnTo>
                    <a:pt x="345" y="49"/>
                  </a:lnTo>
                  <a:lnTo>
                    <a:pt x="339" y="49"/>
                  </a:lnTo>
                  <a:lnTo>
                    <a:pt x="336" y="49"/>
                  </a:lnTo>
                  <a:lnTo>
                    <a:pt x="330" y="40"/>
                  </a:lnTo>
                  <a:lnTo>
                    <a:pt x="330" y="34"/>
                  </a:lnTo>
                  <a:lnTo>
                    <a:pt x="323" y="34"/>
                  </a:lnTo>
                  <a:lnTo>
                    <a:pt x="320" y="34"/>
                  </a:lnTo>
                  <a:lnTo>
                    <a:pt x="320" y="28"/>
                  </a:lnTo>
                  <a:lnTo>
                    <a:pt x="320" y="25"/>
                  </a:lnTo>
                  <a:lnTo>
                    <a:pt x="314" y="25"/>
                  </a:lnTo>
                  <a:lnTo>
                    <a:pt x="311" y="25"/>
                  </a:lnTo>
                  <a:lnTo>
                    <a:pt x="311" y="19"/>
                  </a:lnTo>
                  <a:lnTo>
                    <a:pt x="305" y="13"/>
                  </a:lnTo>
                  <a:lnTo>
                    <a:pt x="305" y="9"/>
                  </a:lnTo>
                  <a:lnTo>
                    <a:pt x="305" y="3"/>
                  </a:lnTo>
                  <a:lnTo>
                    <a:pt x="305" y="0"/>
                  </a:lnTo>
                  <a:lnTo>
                    <a:pt x="296" y="0"/>
                  </a:lnTo>
                  <a:lnTo>
                    <a:pt x="290" y="0"/>
                  </a:lnTo>
                  <a:lnTo>
                    <a:pt x="284" y="0"/>
                  </a:lnTo>
                  <a:lnTo>
                    <a:pt x="281" y="0"/>
                  </a:lnTo>
                  <a:lnTo>
                    <a:pt x="275" y="0"/>
                  </a:lnTo>
                  <a:lnTo>
                    <a:pt x="268" y="3"/>
                  </a:lnTo>
                  <a:lnTo>
                    <a:pt x="268" y="9"/>
                  </a:lnTo>
                  <a:lnTo>
                    <a:pt x="268" y="13"/>
                  </a:lnTo>
                  <a:lnTo>
                    <a:pt x="265" y="19"/>
                  </a:lnTo>
                  <a:lnTo>
                    <a:pt x="265" y="25"/>
                  </a:lnTo>
                  <a:lnTo>
                    <a:pt x="265" y="34"/>
                  </a:lnTo>
                  <a:lnTo>
                    <a:pt x="265" y="40"/>
                  </a:lnTo>
                  <a:lnTo>
                    <a:pt x="259" y="40"/>
                  </a:lnTo>
                  <a:lnTo>
                    <a:pt x="253" y="40"/>
                  </a:lnTo>
                  <a:lnTo>
                    <a:pt x="250" y="43"/>
                  </a:lnTo>
                  <a:lnTo>
                    <a:pt x="244" y="43"/>
                  </a:lnTo>
                  <a:lnTo>
                    <a:pt x="235" y="49"/>
                  </a:lnTo>
                  <a:lnTo>
                    <a:pt x="226" y="55"/>
                  </a:lnTo>
                  <a:lnTo>
                    <a:pt x="213" y="55"/>
                  </a:lnTo>
                  <a:lnTo>
                    <a:pt x="204" y="55"/>
                  </a:lnTo>
                  <a:lnTo>
                    <a:pt x="204" y="58"/>
                  </a:lnTo>
                  <a:lnTo>
                    <a:pt x="210" y="58"/>
                  </a:lnTo>
                  <a:lnTo>
                    <a:pt x="220" y="65"/>
                  </a:lnTo>
                  <a:lnTo>
                    <a:pt x="226" y="71"/>
                  </a:lnTo>
                  <a:lnTo>
                    <a:pt x="220" y="71"/>
                  </a:lnTo>
                  <a:lnTo>
                    <a:pt x="220" y="74"/>
                  </a:lnTo>
                  <a:lnTo>
                    <a:pt x="210" y="71"/>
                  </a:lnTo>
                  <a:lnTo>
                    <a:pt x="198" y="71"/>
                  </a:lnTo>
                  <a:lnTo>
                    <a:pt x="189" y="71"/>
                  </a:lnTo>
                  <a:lnTo>
                    <a:pt x="189" y="65"/>
                  </a:lnTo>
                  <a:lnTo>
                    <a:pt x="180" y="65"/>
                  </a:lnTo>
                  <a:lnTo>
                    <a:pt x="171" y="58"/>
                  </a:lnTo>
                  <a:lnTo>
                    <a:pt x="158" y="55"/>
                  </a:lnTo>
                  <a:lnTo>
                    <a:pt x="158" y="58"/>
                  </a:lnTo>
                  <a:lnTo>
                    <a:pt x="149" y="55"/>
                  </a:lnTo>
                  <a:lnTo>
                    <a:pt x="155" y="49"/>
                  </a:lnTo>
                  <a:lnTo>
                    <a:pt x="149" y="43"/>
                  </a:lnTo>
                  <a:lnTo>
                    <a:pt x="149" y="40"/>
                  </a:lnTo>
                  <a:lnTo>
                    <a:pt x="155" y="34"/>
                  </a:lnTo>
                  <a:lnTo>
                    <a:pt x="149" y="34"/>
                  </a:lnTo>
                  <a:lnTo>
                    <a:pt x="143" y="34"/>
                  </a:lnTo>
                  <a:lnTo>
                    <a:pt x="140" y="28"/>
                  </a:lnTo>
                  <a:lnTo>
                    <a:pt x="134" y="28"/>
                  </a:lnTo>
                  <a:lnTo>
                    <a:pt x="134" y="34"/>
                  </a:lnTo>
                  <a:lnTo>
                    <a:pt x="128" y="40"/>
                  </a:lnTo>
                  <a:lnTo>
                    <a:pt x="128" y="49"/>
                  </a:lnTo>
                  <a:lnTo>
                    <a:pt x="128" y="55"/>
                  </a:lnTo>
                  <a:lnTo>
                    <a:pt x="134" y="65"/>
                  </a:lnTo>
                  <a:lnTo>
                    <a:pt x="128" y="71"/>
                  </a:lnTo>
                  <a:lnTo>
                    <a:pt x="128" y="74"/>
                  </a:lnTo>
                  <a:lnTo>
                    <a:pt x="128" y="80"/>
                  </a:lnTo>
                  <a:lnTo>
                    <a:pt x="134" y="86"/>
                  </a:lnTo>
                  <a:lnTo>
                    <a:pt x="134" y="89"/>
                  </a:lnTo>
                  <a:lnTo>
                    <a:pt x="125" y="89"/>
                  </a:lnTo>
                  <a:lnTo>
                    <a:pt x="119" y="86"/>
                  </a:lnTo>
                  <a:lnTo>
                    <a:pt x="113" y="86"/>
                  </a:lnTo>
                  <a:lnTo>
                    <a:pt x="110" y="86"/>
                  </a:lnTo>
                  <a:lnTo>
                    <a:pt x="113" y="80"/>
                  </a:lnTo>
                  <a:lnTo>
                    <a:pt x="103" y="80"/>
                  </a:lnTo>
                  <a:lnTo>
                    <a:pt x="94" y="80"/>
                  </a:lnTo>
                  <a:lnTo>
                    <a:pt x="88" y="74"/>
                  </a:lnTo>
                  <a:lnTo>
                    <a:pt x="88" y="80"/>
                  </a:lnTo>
                  <a:lnTo>
                    <a:pt x="79" y="80"/>
                  </a:lnTo>
                  <a:lnTo>
                    <a:pt x="79" y="74"/>
                  </a:lnTo>
                  <a:lnTo>
                    <a:pt x="79" y="65"/>
                  </a:lnTo>
                  <a:lnTo>
                    <a:pt x="73" y="65"/>
                  </a:lnTo>
                  <a:lnTo>
                    <a:pt x="70" y="65"/>
                  </a:lnTo>
                  <a:lnTo>
                    <a:pt x="70" y="58"/>
                  </a:lnTo>
                  <a:lnTo>
                    <a:pt x="73" y="55"/>
                  </a:lnTo>
                  <a:lnTo>
                    <a:pt x="70" y="58"/>
                  </a:lnTo>
                  <a:lnTo>
                    <a:pt x="58" y="55"/>
                  </a:lnTo>
                  <a:lnTo>
                    <a:pt x="55" y="58"/>
                  </a:lnTo>
                  <a:lnTo>
                    <a:pt x="55" y="65"/>
                  </a:lnTo>
                  <a:lnTo>
                    <a:pt x="42" y="65"/>
                  </a:lnTo>
                  <a:lnTo>
                    <a:pt x="42" y="58"/>
                  </a:lnTo>
                  <a:lnTo>
                    <a:pt x="33" y="58"/>
                  </a:lnTo>
                  <a:lnTo>
                    <a:pt x="27" y="58"/>
                  </a:lnTo>
                  <a:lnTo>
                    <a:pt x="24" y="55"/>
                  </a:lnTo>
                  <a:lnTo>
                    <a:pt x="18" y="58"/>
                  </a:lnTo>
                  <a:lnTo>
                    <a:pt x="15" y="58"/>
                  </a:lnTo>
                  <a:lnTo>
                    <a:pt x="9" y="58"/>
                  </a:lnTo>
                  <a:lnTo>
                    <a:pt x="3" y="58"/>
                  </a:lnTo>
                  <a:lnTo>
                    <a:pt x="3" y="65"/>
                  </a:lnTo>
                  <a:lnTo>
                    <a:pt x="9" y="65"/>
                  </a:lnTo>
                  <a:lnTo>
                    <a:pt x="15" y="65"/>
                  </a:lnTo>
                  <a:lnTo>
                    <a:pt x="18" y="65"/>
                  </a:lnTo>
                  <a:lnTo>
                    <a:pt x="18" y="71"/>
                  </a:lnTo>
                  <a:lnTo>
                    <a:pt x="18" y="74"/>
                  </a:lnTo>
                  <a:lnTo>
                    <a:pt x="15" y="74"/>
                  </a:lnTo>
                  <a:lnTo>
                    <a:pt x="15" y="80"/>
                  </a:lnTo>
                  <a:lnTo>
                    <a:pt x="9" y="80"/>
                  </a:lnTo>
                  <a:lnTo>
                    <a:pt x="3" y="80"/>
                  </a:lnTo>
                  <a:lnTo>
                    <a:pt x="0" y="86"/>
                  </a:lnTo>
                  <a:lnTo>
                    <a:pt x="3" y="86"/>
                  </a:lnTo>
                  <a:lnTo>
                    <a:pt x="9" y="89"/>
                  </a:lnTo>
                  <a:lnTo>
                    <a:pt x="15" y="98"/>
                  </a:lnTo>
                  <a:lnTo>
                    <a:pt x="15" y="95"/>
                  </a:lnTo>
                  <a:lnTo>
                    <a:pt x="24" y="98"/>
                  </a:lnTo>
                  <a:lnTo>
                    <a:pt x="24" y="95"/>
                  </a:lnTo>
                  <a:lnTo>
                    <a:pt x="27" y="95"/>
                  </a:lnTo>
                  <a:lnTo>
                    <a:pt x="27" y="98"/>
                  </a:lnTo>
                  <a:lnTo>
                    <a:pt x="39" y="110"/>
                  </a:lnTo>
                  <a:lnTo>
                    <a:pt x="42" y="110"/>
                  </a:lnTo>
                  <a:lnTo>
                    <a:pt x="42" y="113"/>
                  </a:lnTo>
                  <a:lnTo>
                    <a:pt x="49" y="113"/>
                  </a:lnTo>
                  <a:lnTo>
                    <a:pt x="49" y="120"/>
                  </a:lnTo>
                  <a:lnTo>
                    <a:pt x="49" y="126"/>
                  </a:lnTo>
                  <a:lnTo>
                    <a:pt x="58" y="126"/>
                  </a:lnTo>
                  <a:lnTo>
                    <a:pt x="70" y="126"/>
                  </a:lnTo>
                  <a:lnTo>
                    <a:pt x="64" y="129"/>
                  </a:lnTo>
                  <a:lnTo>
                    <a:pt x="70" y="129"/>
                  </a:lnTo>
                  <a:lnTo>
                    <a:pt x="73" y="135"/>
                  </a:lnTo>
                  <a:lnTo>
                    <a:pt x="70" y="144"/>
                  </a:lnTo>
                  <a:lnTo>
                    <a:pt x="73" y="144"/>
                  </a:lnTo>
                  <a:lnTo>
                    <a:pt x="79" y="150"/>
                  </a:lnTo>
                  <a:lnTo>
                    <a:pt x="88" y="150"/>
                  </a:lnTo>
                  <a:lnTo>
                    <a:pt x="79" y="150"/>
                  </a:lnTo>
                  <a:lnTo>
                    <a:pt x="79" y="153"/>
                  </a:lnTo>
                  <a:lnTo>
                    <a:pt x="82" y="153"/>
                  </a:lnTo>
                  <a:lnTo>
                    <a:pt x="82" y="159"/>
                  </a:lnTo>
                  <a:lnTo>
                    <a:pt x="73" y="168"/>
                  </a:lnTo>
                  <a:lnTo>
                    <a:pt x="73" y="175"/>
                  </a:lnTo>
                  <a:lnTo>
                    <a:pt x="79" y="184"/>
                  </a:lnTo>
                  <a:lnTo>
                    <a:pt x="82" y="184"/>
                  </a:lnTo>
                  <a:lnTo>
                    <a:pt x="82" y="196"/>
                  </a:lnTo>
                  <a:lnTo>
                    <a:pt x="88" y="199"/>
                  </a:lnTo>
                  <a:lnTo>
                    <a:pt x="88" y="205"/>
                  </a:lnTo>
                  <a:lnTo>
                    <a:pt x="97" y="208"/>
                  </a:lnTo>
                  <a:lnTo>
                    <a:pt x="103" y="205"/>
                  </a:lnTo>
                  <a:lnTo>
                    <a:pt x="103" y="208"/>
                  </a:lnTo>
                  <a:lnTo>
                    <a:pt x="103" y="214"/>
                  </a:lnTo>
                  <a:lnTo>
                    <a:pt x="97" y="220"/>
                  </a:lnTo>
                  <a:lnTo>
                    <a:pt x="103" y="220"/>
                  </a:lnTo>
                  <a:lnTo>
                    <a:pt x="97" y="223"/>
                  </a:lnTo>
                  <a:lnTo>
                    <a:pt x="97" y="236"/>
                  </a:lnTo>
                  <a:lnTo>
                    <a:pt x="97" y="239"/>
                  </a:lnTo>
                  <a:lnTo>
                    <a:pt x="94" y="245"/>
                  </a:lnTo>
                  <a:lnTo>
                    <a:pt x="94" y="251"/>
                  </a:lnTo>
                  <a:lnTo>
                    <a:pt x="97" y="251"/>
                  </a:lnTo>
                  <a:lnTo>
                    <a:pt x="97" y="254"/>
                  </a:lnTo>
                  <a:lnTo>
                    <a:pt x="97" y="260"/>
                  </a:lnTo>
                  <a:lnTo>
                    <a:pt x="103" y="263"/>
                  </a:lnTo>
                  <a:lnTo>
                    <a:pt x="103" y="269"/>
                  </a:lnTo>
                  <a:lnTo>
                    <a:pt x="103" y="278"/>
                  </a:lnTo>
                  <a:lnTo>
                    <a:pt x="103" y="285"/>
                  </a:lnTo>
                  <a:lnTo>
                    <a:pt x="97" y="278"/>
                  </a:lnTo>
                  <a:lnTo>
                    <a:pt x="97" y="275"/>
                  </a:lnTo>
                  <a:lnTo>
                    <a:pt x="97" y="269"/>
                  </a:lnTo>
                  <a:lnTo>
                    <a:pt x="94" y="263"/>
                  </a:lnTo>
                  <a:lnTo>
                    <a:pt x="94" y="260"/>
                  </a:lnTo>
                  <a:lnTo>
                    <a:pt x="88" y="254"/>
                  </a:lnTo>
                  <a:lnTo>
                    <a:pt x="88" y="251"/>
                  </a:lnTo>
                  <a:lnTo>
                    <a:pt x="82" y="254"/>
                  </a:lnTo>
                  <a:lnTo>
                    <a:pt x="82" y="269"/>
                  </a:lnTo>
                  <a:lnTo>
                    <a:pt x="82" y="275"/>
                  </a:lnTo>
                  <a:lnTo>
                    <a:pt x="79" y="278"/>
                  </a:lnTo>
                  <a:lnTo>
                    <a:pt x="79" y="291"/>
                  </a:lnTo>
                  <a:lnTo>
                    <a:pt x="73" y="291"/>
                  </a:lnTo>
                  <a:lnTo>
                    <a:pt x="82" y="294"/>
                  </a:lnTo>
                  <a:lnTo>
                    <a:pt x="79" y="300"/>
                  </a:lnTo>
                  <a:lnTo>
                    <a:pt x="70" y="300"/>
                  </a:lnTo>
                  <a:lnTo>
                    <a:pt x="70" y="306"/>
                  </a:lnTo>
                  <a:lnTo>
                    <a:pt x="70" y="309"/>
                  </a:lnTo>
                  <a:lnTo>
                    <a:pt x="64" y="315"/>
                  </a:lnTo>
                  <a:lnTo>
                    <a:pt x="64" y="318"/>
                  </a:lnTo>
                  <a:lnTo>
                    <a:pt x="58" y="318"/>
                  </a:lnTo>
                  <a:lnTo>
                    <a:pt x="58" y="330"/>
                  </a:lnTo>
                  <a:lnTo>
                    <a:pt x="55" y="330"/>
                  </a:lnTo>
                  <a:lnTo>
                    <a:pt x="49" y="334"/>
                  </a:lnTo>
                  <a:lnTo>
                    <a:pt x="49" y="340"/>
                  </a:lnTo>
                  <a:lnTo>
                    <a:pt x="39" y="349"/>
                  </a:lnTo>
                  <a:lnTo>
                    <a:pt x="27" y="361"/>
                  </a:lnTo>
                  <a:lnTo>
                    <a:pt x="33" y="364"/>
                  </a:lnTo>
                  <a:lnTo>
                    <a:pt x="39" y="370"/>
                  </a:lnTo>
                  <a:lnTo>
                    <a:pt x="39" y="373"/>
                  </a:lnTo>
                  <a:lnTo>
                    <a:pt x="39" y="379"/>
                  </a:lnTo>
                  <a:lnTo>
                    <a:pt x="42" y="379"/>
                  </a:lnTo>
                  <a:lnTo>
                    <a:pt x="49" y="379"/>
                  </a:lnTo>
                  <a:lnTo>
                    <a:pt x="58" y="389"/>
                  </a:lnTo>
                  <a:lnTo>
                    <a:pt x="64" y="389"/>
                  </a:lnTo>
                  <a:lnTo>
                    <a:pt x="70" y="401"/>
                  </a:lnTo>
                  <a:lnTo>
                    <a:pt x="73" y="401"/>
                  </a:lnTo>
                  <a:lnTo>
                    <a:pt x="79" y="401"/>
                  </a:lnTo>
                  <a:lnTo>
                    <a:pt x="82" y="404"/>
                  </a:lnTo>
                  <a:lnTo>
                    <a:pt x="94" y="416"/>
                  </a:lnTo>
                  <a:lnTo>
                    <a:pt x="97" y="416"/>
                  </a:lnTo>
                  <a:lnTo>
                    <a:pt x="110" y="419"/>
                  </a:lnTo>
                  <a:lnTo>
                    <a:pt x="113" y="419"/>
                  </a:lnTo>
                  <a:lnTo>
                    <a:pt x="113" y="425"/>
                  </a:lnTo>
                  <a:lnTo>
                    <a:pt x="125" y="425"/>
                  </a:lnTo>
                  <a:lnTo>
                    <a:pt x="137" y="422"/>
                  </a:lnTo>
                  <a:lnTo>
                    <a:pt x="143" y="425"/>
                  </a:lnTo>
                  <a:lnTo>
                    <a:pt x="146" y="431"/>
                  </a:lnTo>
                  <a:lnTo>
                    <a:pt x="143" y="441"/>
                  </a:lnTo>
                  <a:lnTo>
                    <a:pt x="149" y="444"/>
                  </a:lnTo>
                  <a:lnTo>
                    <a:pt x="155" y="444"/>
                  </a:lnTo>
                  <a:lnTo>
                    <a:pt x="158" y="444"/>
                  </a:lnTo>
                  <a:lnTo>
                    <a:pt x="165" y="444"/>
                  </a:lnTo>
                  <a:lnTo>
                    <a:pt x="171" y="450"/>
                  </a:lnTo>
                  <a:lnTo>
                    <a:pt x="174" y="456"/>
                  </a:lnTo>
                  <a:lnTo>
                    <a:pt x="180" y="456"/>
                  </a:lnTo>
                  <a:lnTo>
                    <a:pt x="189" y="456"/>
                  </a:lnTo>
                  <a:lnTo>
                    <a:pt x="195" y="459"/>
                  </a:lnTo>
                  <a:lnTo>
                    <a:pt x="201" y="462"/>
                  </a:lnTo>
                  <a:lnTo>
                    <a:pt x="204" y="459"/>
                  </a:lnTo>
                  <a:lnTo>
                    <a:pt x="210" y="459"/>
                  </a:lnTo>
                  <a:lnTo>
                    <a:pt x="213" y="462"/>
                  </a:lnTo>
                  <a:lnTo>
                    <a:pt x="220" y="456"/>
                  </a:lnTo>
                  <a:lnTo>
                    <a:pt x="217" y="456"/>
                  </a:lnTo>
                  <a:lnTo>
                    <a:pt x="217" y="453"/>
                  </a:lnTo>
                  <a:lnTo>
                    <a:pt x="213" y="450"/>
                  </a:lnTo>
                  <a:lnTo>
                    <a:pt x="220" y="444"/>
                  </a:lnTo>
                  <a:lnTo>
                    <a:pt x="213" y="441"/>
                  </a:lnTo>
                  <a:lnTo>
                    <a:pt x="220" y="428"/>
                  </a:lnTo>
                  <a:lnTo>
                    <a:pt x="220" y="425"/>
                  </a:lnTo>
                  <a:lnTo>
                    <a:pt x="226" y="419"/>
                  </a:lnTo>
                  <a:lnTo>
                    <a:pt x="229" y="419"/>
                  </a:lnTo>
                  <a:lnTo>
                    <a:pt x="235" y="416"/>
                  </a:lnTo>
                  <a:lnTo>
                    <a:pt x="241" y="416"/>
                  </a:lnTo>
                  <a:lnTo>
                    <a:pt x="244" y="416"/>
                  </a:lnTo>
                  <a:lnTo>
                    <a:pt x="250" y="416"/>
                  </a:lnTo>
                  <a:lnTo>
                    <a:pt x="253" y="410"/>
                  </a:lnTo>
                  <a:lnTo>
                    <a:pt x="259" y="404"/>
                  </a:lnTo>
                  <a:lnTo>
                    <a:pt x="265" y="404"/>
                  </a:lnTo>
                  <a:lnTo>
                    <a:pt x="268" y="410"/>
                  </a:lnTo>
                  <a:lnTo>
                    <a:pt x="275" y="416"/>
                  </a:lnTo>
                  <a:lnTo>
                    <a:pt x="281" y="416"/>
                  </a:lnTo>
                  <a:lnTo>
                    <a:pt x="290" y="416"/>
                  </a:lnTo>
                  <a:lnTo>
                    <a:pt x="290" y="425"/>
                  </a:lnTo>
                  <a:lnTo>
                    <a:pt x="296" y="419"/>
                  </a:lnTo>
                  <a:lnTo>
                    <a:pt x="299" y="419"/>
                  </a:lnTo>
                  <a:lnTo>
                    <a:pt x="305" y="416"/>
                  </a:lnTo>
                  <a:lnTo>
                    <a:pt x="311" y="416"/>
                  </a:lnTo>
                  <a:lnTo>
                    <a:pt x="311" y="419"/>
                  </a:lnTo>
                  <a:lnTo>
                    <a:pt x="311" y="425"/>
                  </a:lnTo>
                  <a:lnTo>
                    <a:pt x="314" y="425"/>
                  </a:lnTo>
                  <a:lnTo>
                    <a:pt x="320" y="425"/>
                  </a:lnTo>
                  <a:lnTo>
                    <a:pt x="320" y="428"/>
                  </a:lnTo>
                  <a:lnTo>
                    <a:pt x="320" y="434"/>
                  </a:lnTo>
                  <a:lnTo>
                    <a:pt x="323" y="428"/>
                  </a:lnTo>
                  <a:lnTo>
                    <a:pt x="330" y="434"/>
                  </a:lnTo>
                  <a:lnTo>
                    <a:pt x="336" y="441"/>
                  </a:lnTo>
                  <a:lnTo>
                    <a:pt x="336" y="444"/>
                  </a:lnTo>
                  <a:lnTo>
                    <a:pt x="339" y="450"/>
                  </a:lnTo>
                  <a:lnTo>
                    <a:pt x="345" y="450"/>
                  </a:lnTo>
                  <a:lnTo>
                    <a:pt x="351" y="450"/>
                  </a:lnTo>
                  <a:lnTo>
                    <a:pt x="354" y="450"/>
                  </a:lnTo>
                  <a:lnTo>
                    <a:pt x="360" y="450"/>
                  </a:lnTo>
                  <a:lnTo>
                    <a:pt x="366" y="450"/>
                  </a:lnTo>
                  <a:lnTo>
                    <a:pt x="369" y="444"/>
                  </a:lnTo>
                  <a:lnTo>
                    <a:pt x="369" y="441"/>
                  </a:lnTo>
                  <a:lnTo>
                    <a:pt x="369" y="434"/>
                  </a:lnTo>
                  <a:lnTo>
                    <a:pt x="375" y="434"/>
                  </a:lnTo>
                  <a:lnTo>
                    <a:pt x="378" y="434"/>
                  </a:lnTo>
                  <a:lnTo>
                    <a:pt x="385" y="434"/>
                  </a:lnTo>
                  <a:lnTo>
                    <a:pt x="385" y="428"/>
                  </a:lnTo>
                  <a:lnTo>
                    <a:pt x="391" y="428"/>
                  </a:lnTo>
                  <a:lnTo>
                    <a:pt x="394" y="428"/>
                  </a:lnTo>
                  <a:lnTo>
                    <a:pt x="394" y="434"/>
                  </a:lnTo>
                  <a:lnTo>
                    <a:pt x="406" y="425"/>
                  </a:lnTo>
                  <a:lnTo>
                    <a:pt x="400" y="428"/>
                  </a:lnTo>
                  <a:lnTo>
                    <a:pt x="406" y="425"/>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8">
              <a:extLst>
                <a:ext uri="{FF2B5EF4-FFF2-40B4-BE49-F238E27FC236}">
                  <a16:creationId xmlns:a16="http://schemas.microsoft.com/office/drawing/2014/main" id="{7781A02F-CE3D-4924-AB70-76FD21E8768D}"/>
                </a:ext>
              </a:extLst>
            </p:cNvPr>
            <p:cNvSpPr>
              <a:spLocks/>
            </p:cNvSpPr>
            <p:nvPr/>
          </p:nvSpPr>
          <p:spPr bwMode="auto">
            <a:xfrm>
              <a:off x="6245225" y="3979530"/>
              <a:ext cx="755650" cy="733425"/>
            </a:xfrm>
            <a:custGeom>
              <a:avLst/>
              <a:gdLst>
                <a:gd name="T0" fmla="*/ 400 w 476"/>
                <a:gd name="T1" fmla="*/ 404 h 462"/>
                <a:gd name="T2" fmla="*/ 394 w 476"/>
                <a:gd name="T3" fmla="*/ 370 h 462"/>
                <a:gd name="T4" fmla="*/ 378 w 476"/>
                <a:gd name="T5" fmla="*/ 346 h 462"/>
                <a:gd name="T6" fmla="*/ 409 w 476"/>
                <a:gd name="T7" fmla="*/ 330 h 462"/>
                <a:gd name="T8" fmla="*/ 406 w 476"/>
                <a:gd name="T9" fmla="*/ 306 h 462"/>
                <a:gd name="T10" fmla="*/ 400 w 476"/>
                <a:gd name="T11" fmla="*/ 278 h 462"/>
                <a:gd name="T12" fmla="*/ 400 w 476"/>
                <a:gd name="T13" fmla="*/ 269 h 462"/>
                <a:gd name="T14" fmla="*/ 391 w 476"/>
                <a:gd name="T15" fmla="*/ 254 h 462"/>
                <a:gd name="T16" fmla="*/ 421 w 476"/>
                <a:gd name="T17" fmla="*/ 223 h 462"/>
                <a:gd name="T18" fmla="*/ 446 w 476"/>
                <a:gd name="T19" fmla="*/ 208 h 462"/>
                <a:gd name="T20" fmla="*/ 455 w 476"/>
                <a:gd name="T21" fmla="*/ 175 h 462"/>
                <a:gd name="T22" fmla="*/ 461 w 476"/>
                <a:gd name="T23" fmla="*/ 144 h 462"/>
                <a:gd name="T24" fmla="*/ 421 w 476"/>
                <a:gd name="T25" fmla="*/ 110 h 462"/>
                <a:gd name="T26" fmla="*/ 391 w 476"/>
                <a:gd name="T27" fmla="*/ 104 h 462"/>
                <a:gd name="T28" fmla="*/ 369 w 476"/>
                <a:gd name="T29" fmla="*/ 80 h 462"/>
                <a:gd name="T30" fmla="*/ 351 w 476"/>
                <a:gd name="T31" fmla="*/ 74 h 462"/>
                <a:gd name="T32" fmla="*/ 339 w 476"/>
                <a:gd name="T33" fmla="*/ 49 h 462"/>
                <a:gd name="T34" fmla="*/ 320 w 476"/>
                <a:gd name="T35" fmla="*/ 28 h 462"/>
                <a:gd name="T36" fmla="*/ 305 w 476"/>
                <a:gd name="T37" fmla="*/ 9 h 462"/>
                <a:gd name="T38" fmla="*/ 281 w 476"/>
                <a:gd name="T39" fmla="*/ 0 h 462"/>
                <a:gd name="T40" fmla="*/ 265 w 476"/>
                <a:gd name="T41" fmla="*/ 25 h 462"/>
                <a:gd name="T42" fmla="*/ 244 w 476"/>
                <a:gd name="T43" fmla="*/ 43 h 462"/>
                <a:gd name="T44" fmla="*/ 210 w 476"/>
                <a:gd name="T45" fmla="*/ 58 h 462"/>
                <a:gd name="T46" fmla="*/ 198 w 476"/>
                <a:gd name="T47" fmla="*/ 71 h 462"/>
                <a:gd name="T48" fmla="*/ 158 w 476"/>
                <a:gd name="T49" fmla="*/ 58 h 462"/>
                <a:gd name="T50" fmla="*/ 149 w 476"/>
                <a:gd name="T51" fmla="*/ 34 h 462"/>
                <a:gd name="T52" fmla="*/ 128 w 476"/>
                <a:gd name="T53" fmla="*/ 49 h 462"/>
                <a:gd name="T54" fmla="*/ 134 w 476"/>
                <a:gd name="T55" fmla="*/ 86 h 462"/>
                <a:gd name="T56" fmla="*/ 113 w 476"/>
                <a:gd name="T57" fmla="*/ 80 h 462"/>
                <a:gd name="T58" fmla="*/ 79 w 476"/>
                <a:gd name="T59" fmla="*/ 74 h 462"/>
                <a:gd name="T60" fmla="*/ 70 w 476"/>
                <a:gd name="T61" fmla="*/ 58 h 462"/>
                <a:gd name="T62" fmla="*/ 33 w 476"/>
                <a:gd name="T63" fmla="*/ 58 h 462"/>
                <a:gd name="T64" fmla="*/ 3 w 476"/>
                <a:gd name="T65" fmla="*/ 58 h 462"/>
                <a:gd name="T66" fmla="*/ 18 w 476"/>
                <a:gd name="T67" fmla="*/ 74 h 462"/>
                <a:gd name="T68" fmla="*/ 3 w 476"/>
                <a:gd name="T69" fmla="*/ 86 h 462"/>
                <a:gd name="T70" fmla="*/ 27 w 476"/>
                <a:gd name="T71" fmla="*/ 95 h 462"/>
                <a:gd name="T72" fmla="*/ 49 w 476"/>
                <a:gd name="T73" fmla="*/ 120 h 462"/>
                <a:gd name="T74" fmla="*/ 73 w 476"/>
                <a:gd name="T75" fmla="*/ 135 h 462"/>
                <a:gd name="T76" fmla="*/ 79 w 476"/>
                <a:gd name="T77" fmla="*/ 153 h 462"/>
                <a:gd name="T78" fmla="*/ 82 w 476"/>
                <a:gd name="T79" fmla="*/ 184 h 462"/>
                <a:gd name="T80" fmla="*/ 103 w 476"/>
                <a:gd name="T81" fmla="*/ 208 h 462"/>
                <a:gd name="T82" fmla="*/ 97 w 476"/>
                <a:gd name="T83" fmla="*/ 239 h 462"/>
                <a:gd name="T84" fmla="*/ 103 w 476"/>
                <a:gd name="T85" fmla="*/ 263 h 462"/>
                <a:gd name="T86" fmla="*/ 97 w 476"/>
                <a:gd name="T87" fmla="*/ 269 h 462"/>
                <a:gd name="T88" fmla="*/ 82 w 476"/>
                <a:gd name="T89" fmla="*/ 269 h 462"/>
                <a:gd name="T90" fmla="*/ 79 w 476"/>
                <a:gd name="T91" fmla="*/ 300 h 462"/>
                <a:gd name="T92" fmla="*/ 58 w 476"/>
                <a:gd name="T93" fmla="*/ 318 h 462"/>
                <a:gd name="T94" fmla="*/ 27 w 476"/>
                <a:gd name="T95" fmla="*/ 361 h 462"/>
                <a:gd name="T96" fmla="*/ 49 w 476"/>
                <a:gd name="T97" fmla="*/ 379 h 462"/>
                <a:gd name="T98" fmla="*/ 82 w 476"/>
                <a:gd name="T99" fmla="*/ 404 h 462"/>
                <a:gd name="T100" fmla="*/ 125 w 476"/>
                <a:gd name="T101" fmla="*/ 425 h 462"/>
                <a:gd name="T102" fmla="*/ 155 w 476"/>
                <a:gd name="T103" fmla="*/ 444 h 462"/>
                <a:gd name="T104" fmla="*/ 189 w 476"/>
                <a:gd name="T105" fmla="*/ 456 h 462"/>
                <a:gd name="T106" fmla="*/ 220 w 476"/>
                <a:gd name="T107" fmla="*/ 456 h 462"/>
                <a:gd name="T108" fmla="*/ 220 w 476"/>
                <a:gd name="T109" fmla="*/ 428 h 462"/>
                <a:gd name="T110" fmla="*/ 244 w 476"/>
                <a:gd name="T111" fmla="*/ 416 h 462"/>
                <a:gd name="T112" fmla="*/ 275 w 476"/>
                <a:gd name="T113" fmla="*/ 416 h 462"/>
                <a:gd name="T114" fmla="*/ 305 w 476"/>
                <a:gd name="T115" fmla="*/ 416 h 462"/>
                <a:gd name="T116" fmla="*/ 320 w 476"/>
                <a:gd name="T117" fmla="*/ 428 h 462"/>
                <a:gd name="T118" fmla="*/ 339 w 476"/>
                <a:gd name="T119" fmla="*/ 450 h 462"/>
                <a:gd name="T120" fmla="*/ 369 w 476"/>
                <a:gd name="T121" fmla="*/ 444 h 462"/>
                <a:gd name="T122" fmla="*/ 385 w 476"/>
                <a:gd name="T123" fmla="*/ 428 h 462"/>
                <a:gd name="T124" fmla="*/ 406 w 476"/>
                <a:gd name="T125" fmla="*/ 425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462">
                  <a:moveTo>
                    <a:pt x="406" y="425"/>
                  </a:moveTo>
                  <a:lnTo>
                    <a:pt x="409" y="419"/>
                  </a:lnTo>
                  <a:lnTo>
                    <a:pt x="409" y="416"/>
                  </a:lnTo>
                  <a:lnTo>
                    <a:pt x="415" y="410"/>
                  </a:lnTo>
                  <a:lnTo>
                    <a:pt x="409" y="404"/>
                  </a:lnTo>
                  <a:lnTo>
                    <a:pt x="400" y="404"/>
                  </a:lnTo>
                  <a:lnTo>
                    <a:pt x="394" y="404"/>
                  </a:lnTo>
                  <a:lnTo>
                    <a:pt x="391" y="395"/>
                  </a:lnTo>
                  <a:lnTo>
                    <a:pt x="391" y="389"/>
                  </a:lnTo>
                  <a:lnTo>
                    <a:pt x="391" y="379"/>
                  </a:lnTo>
                  <a:lnTo>
                    <a:pt x="391" y="373"/>
                  </a:lnTo>
                  <a:lnTo>
                    <a:pt x="394" y="370"/>
                  </a:lnTo>
                  <a:lnTo>
                    <a:pt x="394" y="364"/>
                  </a:lnTo>
                  <a:lnTo>
                    <a:pt x="394" y="361"/>
                  </a:lnTo>
                  <a:lnTo>
                    <a:pt x="391" y="355"/>
                  </a:lnTo>
                  <a:lnTo>
                    <a:pt x="385" y="355"/>
                  </a:lnTo>
                  <a:lnTo>
                    <a:pt x="378" y="349"/>
                  </a:lnTo>
                  <a:lnTo>
                    <a:pt x="378" y="346"/>
                  </a:lnTo>
                  <a:lnTo>
                    <a:pt x="385" y="346"/>
                  </a:lnTo>
                  <a:lnTo>
                    <a:pt x="391" y="346"/>
                  </a:lnTo>
                  <a:lnTo>
                    <a:pt x="394" y="346"/>
                  </a:lnTo>
                  <a:lnTo>
                    <a:pt x="400" y="340"/>
                  </a:lnTo>
                  <a:lnTo>
                    <a:pt x="406" y="334"/>
                  </a:lnTo>
                  <a:lnTo>
                    <a:pt x="409" y="330"/>
                  </a:lnTo>
                  <a:lnTo>
                    <a:pt x="406" y="324"/>
                  </a:lnTo>
                  <a:lnTo>
                    <a:pt x="406" y="318"/>
                  </a:lnTo>
                  <a:lnTo>
                    <a:pt x="400" y="315"/>
                  </a:lnTo>
                  <a:lnTo>
                    <a:pt x="400" y="309"/>
                  </a:lnTo>
                  <a:lnTo>
                    <a:pt x="406" y="309"/>
                  </a:lnTo>
                  <a:lnTo>
                    <a:pt x="406" y="306"/>
                  </a:lnTo>
                  <a:lnTo>
                    <a:pt x="406" y="300"/>
                  </a:lnTo>
                  <a:lnTo>
                    <a:pt x="400" y="294"/>
                  </a:lnTo>
                  <a:lnTo>
                    <a:pt x="400" y="291"/>
                  </a:lnTo>
                  <a:lnTo>
                    <a:pt x="406" y="291"/>
                  </a:lnTo>
                  <a:lnTo>
                    <a:pt x="400" y="285"/>
                  </a:lnTo>
                  <a:lnTo>
                    <a:pt x="400" y="278"/>
                  </a:lnTo>
                  <a:lnTo>
                    <a:pt x="406" y="278"/>
                  </a:lnTo>
                  <a:lnTo>
                    <a:pt x="409" y="278"/>
                  </a:lnTo>
                  <a:lnTo>
                    <a:pt x="409" y="275"/>
                  </a:lnTo>
                  <a:lnTo>
                    <a:pt x="406" y="263"/>
                  </a:lnTo>
                  <a:lnTo>
                    <a:pt x="400" y="263"/>
                  </a:lnTo>
                  <a:lnTo>
                    <a:pt x="400" y="269"/>
                  </a:lnTo>
                  <a:lnTo>
                    <a:pt x="394" y="269"/>
                  </a:lnTo>
                  <a:lnTo>
                    <a:pt x="391" y="278"/>
                  </a:lnTo>
                  <a:lnTo>
                    <a:pt x="378" y="285"/>
                  </a:lnTo>
                  <a:lnTo>
                    <a:pt x="375" y="275"/>
                  </a:lnTo>
                  <a:lnTo>
                    <a:pt x="378" y="263"/>
                  </a:lnTo>
                  <a:lnTo>
                    <a:pt x="391" y="254"/>
                  </a:lnTo>
                  <a:lnTo>
                    <a:pt x="391" y="251"/>
                  </a:lnTo>
                  <a:lnTo>
                    <a:pt x="394" y="245"/>
                  </a:lnTo>
                  <a:lnTo>
                    <a:pt x="406" y="245"/>
                  </a:lnTo>
                  <a:lnTo>
                    <a:pt x="415" y="239"/>
                  </a:lnTo>
                  <a:lnTo>
                    <a:pt x="421" y="230"/>
                  </a:lnTo>
                  <a:lnTo>
                    <a:pt x="421" y="223"/>
                  </a:lnTo>
                  <a:lnTo>
                    <a:pt x="424" y="220"/>
                  </a:lnTo>
                  <a:lnTo>
                    <a:pt x="430" y="223"/>
                  </a:lnTo>
                  <a:lnTo>
                    <a:pt x="436" y="230"/>
                  </a:lnTo>
                  <a:lnTo>
                    <a:pt x="440" y="220"/>
                  </a:lnTo>
                  <a:lnTo>
                    <a:pt x="446" y="223"/>
                  </a:lnTo>
                  <a:lnTo>
                    <a:pt x="446" y="208"/>
                  </a:lnTo>
                  <a:lnTo>
                    <a:pt x="452" y="205"/>
                  </a:lnTo>
                  <a:lnTo>
                    <a:pt x="452" y="199"/>
                  </a:lnTo>
                  <a:lnTo>
                    <a:pt x="452" y="190"/>
                  </a:lnTo>
                  <a:lnTo>
                    <a:pt x="452" y="184"/>
                  </a:lnTo>
                  <a:lnTo>
                    <a:pt x="455" y="181"/>
                  </a:lnTo>
                  <a:lnTo>
                    <a:pt x="455" y="175"/>
                  </a:lnTo>
                  <a:lnTo>
                    <a:pt x="461" y="165"/>
                  </a:lnTo>
                  <a:lnTo>
                    <a:pt x="467" y="159"/>
                  </a:lnTo>
                  <a:lnTo>
                    <a:pt x="476" y="150"/>
                  </a:lnTo>
                  <a:lnTo>
                    <a:pt x="470" y="144"/>
                  </a:lnTo>
                  <a:lnTo>
                    <a:pt x="467" y="144"/>
                  </a:lnTo>
                  <a:lnTo>
                    <a:pt x="461" y="144"/>
                  </a:lnTo>
                  <a:lnTo>
                    <a:pt x="455" y="138"/>
                  </a:lnTo>
                  <a:lnTo>
                    <a:pt x="446" y="138"/>
                  </a:lnTo>
                  <a:lnTo>
                    <a:pt x="436" y="135"/>
                  </a:lnTo>
                  <a:lnTo>
                    <a:pt x="430" y="129"/>
                  </a:lnTo>
                  <a:lnTo>
                    <a:pt x="424" y="120"/>
                  </a:lnTo>
                  <a:lnTo>
                    <a:pt x="421" y="110"/>
                  </a:lnTo>
                  <a:lnTo>
                    <a:pt x="409" y="110"/>
                  </a:lnTo>
                  <a:lnTo>
                    <a:pt x="406" y="104"/>
                  </a:lnTo>
                  <a:lnTo>
                    <a:pt x="400" y="104"/>
                  </a:lnTo>
                  <a:lnTo>
                    <a:pt x="394" y="104"/>
                  </a:lnTo>
                  <a:lnTo>
                    <a:pt x="391" y="110"/>
                  </a:lnTo>
                  <a:lnTo>
                    <a:pt x="391" y="104"/>
                  </a:lnTo>
                  <a:lnTo>
                    <a:pt x="385" y="98"/>
                  </a:lnTo>
                  <a:lnTo>
                    <a:pt x="378" y="95"/>
                  </a:lnTo>
                  <a:lnTo>
                    <a:pt x="375" y="95"/>
                  </a:lnTo>
                  <a:lnTo>
                    <a:pt x="375" y="89"/>
                  </a:lnTo>
                  <a:lnTo>
                    <a:pt x="369" y="86"/>
                  </a:lnTo>
                  <a:lnTo>
                    <a:pt x="369" y="80"/>
                  </a:lnTo>
                  <a:lnTo>
                    <a:pt x="366" y="74"/>
                  </a:lnTo>
                  <a:lnTo>
                    <a:pt x="366" y="71"/>
                  </a:lnTo>
                  <a:lnTo>
                    <a:pt x="360" y="71"/>
                  </a:lnTo>
                  <a:lnTo>
                    <a:pt x="360" y="74"/>
                  </a:lnTo>
                  <a:lnTo>
                    <a:pt x="354" y="74"/>
                  </a:lnTo>
                  <a:lnTo>
                    <a:pt x="351" y="74"/>
                  </a:lnTo>
                  <a:lnTo>
                    <a:pt x="345" y="71"/>
                  </a:lnTo>
                  <a:lnTo>
                    <a:pt x="351" y="65"/>
                  </a:lnTo>
                  <a:lnTo>
                    <a:pt x="351" y="58"/>
                  </a:lnTo>
                  <a:lnTo>
                    <a:pt x="351" y="49"/>
                  </a:lnTo>
                  <a:lnTo>
                    <a:pt x="345" y="49"/>
                  </a:lnTo>
                  <a:lnTo>
                    <a:pt x="339" y="49"/>
                  </a:lnTo>
                  <a:lnTo>
                    <a:pt x="336" y="49"/>
                  </a:lnTo>
                  <a:lnTo>
                    <a:pt x="330" y="40"/>
                  </a:lnTo>
                  <a:lnTo>
                    <a:pt x="330" y="34"/>
                  </a:lnTo>
                  <a:lnTo>
                    <a:pt x="323" y="34"/>
                  </a:lnTo>
                  <a:lnTo>
                    <a:pt x="320" y="34"/>
                  </a:lnTo>
                  <a:lnTo>
                    <a:pt x="320" y="28"/>
                  </a:lnTo>
                  <a:lnTo>
                    <a:pt x="320" y="25"/>
                  </a:lnTo>
                  <a:lnTo>
                    <a:pt x="314" y="25"/>
                  </a:lnTo>
                  <a:lnTo>
                    <a:pt x="311" y="25"/>
                  </a:lnTo>
                  <a:lnTo>
                    <a:pt x="311" y="19"/>
                  </a:lnTo>
                  <a:lnTo>
                    <a:pt x="305" y="13"/>
                  </a:lnTo>
                  <a:lnTo>
                    <a:pt x="305" y="9"/>
                  </a:lnTo>
                  <a:lnTo>
                    <a:pt x="305" y="3"/>
                  </a:lnTo>
                  <a:lnTo>
                    <a:pt x="305" y="0"/>
                  </a:lnTo>
                  <a:lnTo>
                    <a:pt x="296" y="0"/>
                  </a:lnTo>
                  <a:lnTo>
                    <a:pt x="290" y="0"/>
                  </a:lnTo>
                  <a:lnTo>
                    <a:pt x="284" y="0"/>
                  </a:lnTo>
                  <a:lnTo>
                    <a:pt x="281" y="0"/>
                  </a:lnTo>
                  <a:lnTo>
                    <a:pt x="275" y="0"/>
                  </a:lnTo>
                  <a:lnTo>
                    <a:pt x="268" y="3"/>
                  </a:lnTo>
                  <a:lnTo>
                    <a:pt x="268" y="9"/>
                  </a:lnTo>
                  <a:lnTo>
                    <a:pt x="268" y="13"/>
                  </a:lnTo>
                  <a:lnTo>
                    <a:pt x="265" y="19"/>
                  </a:lnTo>
                  <a:lnTo>
                    <a:pt x="265" y="25"/>
                  </a:lnTo>
                  <a:lnTo>
                    <a:pt x="265" y="34"/>
                  </a:lnTo>
                  <a:lnTo>
                    <a:pt x="265" y="40"/>
                  </a:lnTo>
                  <a:lnTo>
                    <a:pt x="259" y="40"/>
                  </a:lnTo>
                  <a:lnTo>
                    <a:pt x="253" y="40"/>
                  </a:lnTo>
                  <a:lnTo>
                    <a:pt x="250" y="43"/>
                  </a:lnTo>
                  <a:lnTo>
                    <a:pt x="244" y="43"/>
                  </a:lnTo>
                  <a:lnTo>
                    <a:pt x="235" y="49"/>
                  </a:lnTo>
                  <a:lnTo>
                    <a:pt x="226" y="55"/>
                  </a:lnTo>
                  <a:lnTo>
                    <a:pt x="213" y="55"/>
                  </a:lnTo>
                  <a:lnTo>
                    <a:pt x="204" y="55"/>
                  </a:lnTo>
                  <a:lnTo>
                    <a:pt x="204" y="58"/>
                  </a:lnTo>
                  <a:lnTo>
                    <a:pt x="210" y="58"/>
                  </a:lnTo>
                  <a:lnTo>
                    <a:pt x="220" y="65"/>
                  </a:lnTo>
                  <a:lnTo>
                    <a:pt x="226" y="71"/>
                  </a:lnTo>
                  <a:lnTo>
                    <a:pt x="220" y="71"/>
                  </a:lnTo>
                  <a:lnTo>
                    <a:pt x="220" y="74"/>
                  </a:lnTo>
                  <a:lnTo>
                    <a:pt x="210" y="71"/>
                  </a:lnTo>
                  <a:lnTo>
                    <a:pt x="198" y="71"/>
                  </a:lnTo>
                  <a:lnTo>
                    <a:pt x="189" y="71"/>
                  </a:lnTo>
                  <a:lnTo>
                    <a:pt x="189" y="65"/>
                  </a:lnTo>
                  <a:lnTo>
                    <a:pt x="180" y="65"/>
                  </a:lnTo>
                  <a:lnTo>
                    <a:pt x="171" y="58"/>
                  </a:lnTo>
                  <a:lnTo>
                    <a:pt x="158" y="55"/>
                  </a:lnTo>
                  <a:lnTo>
                    <a:pt x="158" y="58"/>
                  </a:lnTo>
                  <a:lnTo>
                    <a:pt x="149" y="55"/>
                  </a:lnTo>
                  <a:lnTo>
                    <a:pt x="155" y="49"/>
                  </a:lnTo>
                  <a:lnTo>
                    <a:pt x="149" y="43"/>
                  </a:lnTo>
                  <a:lnTo>
                    <a:pt x="149" y="40"/>
                  </a:lnTo>
                  <a:lnTo>
                    <a:pt x="155" y="34"/>
                  </a:lnTo>
                  <a:lnTo>
                    <a:pt x="149" y="34"/>
                  </a:lnTo>
                  <a:lnTo>
                    <a:pt x="143" y="34"/>
                  </a:lnTo>
                  <a:lnTo>
                    <a:pt x="140" y="28"/>
                  </a:lnTo>
                  <a:lnTo>
                    <a:pt x="134" y="28"/>
                  </a:lnTo>
                  <a:lnTo>
                    <a:pt x="134" y="34"/>
                  </a:lnTo>
                  <a:lnTo>
                    <a:pt x="128" y="40"/>
                  </a:lnTo>
                  <a:lnTo>
                    <a:pt x="128" y="49"/>
                  </a:lnTo>
                  <a:lnTo>
                    <a:pt x="128" y="55"/>
                  </a:lnTo>
                  <a:lnTo>
                    <a:pt x="134" y="65"/>
                  </a:lnTo>
                  <a:lnTo>
                    <a:pt x="128" y="71"/>
                  </a:lnTo>
                  <a:lnTo>
                    <a:pt x="128" y="74"/>
                  </a:lnTo>
                  <a:lnTo>
                    <a:pt x="128" y="80"/>
                  </a:lnTo>
                  <a:lnTo>
                    <a:pt x="134" y="86"/>
                  </a:lnTo>
                  <a:lnTo>
                    <a:pt x="134" y="89"/>
                  </a:lnTo>
                  <a:lnTo>
                    <a:pt x="125" y="89"/>
                  </a:lnTo>
                  <a:lnTo>
                    <a:pt x="119" y="86"/>
                  </a:lnTo>
                  <a:lnTo>
                    <a:pt x="113" y="86"/>
                  </a:lnTo>
                  <a:lnTo>
                    <a:pt x="110" y="86"/>
                  </a:lnTo>
                  <a:lnTo>
                    <a:pt x="113" y="80"/>
                  </a:lnTo>
                  <a:lnTo>
                    <a:pt x="103" y="80"/>
                  </a:lnTo>
                  <a:lnTo>
                    <a:pt x="94" y="80"/>
                  </a:lnTo>
                  <a:lnTo>
                    <a:pt x="88" y="74"/>
                  </a:lnTo>
                  <a:lnTo>
                    <a:pt x="88" y="80"/>
                  </a:lnTo>
                  <a:lnTo>
                    <a:pt x="79" y="80"/>
                  </a:lnTo>
                  <a:lnTo>
                    <a:pt x="79" y="74"/>
                  </a:lnTo>
                  <a:lnTo>
                    <a:pt x="79" y="65"/>
                  </a:lnTo>
                  <a:lnTo>
                    <a:pt x="73" y="65"/>
                  </a:lnTo>
                  <a:lnTo>
                    <a:pt x="70" y="65"/>
                  </a:lnTo>
                  <a:lnTo>
                    <a:pt x="70" y="58"/>
                  </a:lnTo>
                  <a:lnTo>
                    <a:pt x="73" y="55"/>
                  </a:lnTo>
                  <a:lnTo>
                    <a:pt x="70" y="58"/>
                  </a:lnTo>
                  <a:lnTo>
                    <a:pt x="58" y="55"/>
                  </a:lnTo>
                  <a:lnTo>
                    <a:pt x="55" y="58"/>
                  </a:lnTo>
                  <a:lnTo>
                    <a:pt x="55" y="65"/>
                  </a:lnTo>
                  <a:lnTo>
                    <a:pt x="42" y="65"/>
                  </a:lnTo>
                  <a:lnTo>
                    <a:pt x="42" y="58"/>
                  </a:lnTo>
                  <a:lnTo>
                    <a:pt x="33" y="58"/>
                  </a:lnTo>
                  <a:lnTo>
                    <a:pt x="27" y="58"/>
                  </a:lnTo>
                  <a:lnTo>
                    <a:pt x="24" y="55"/>
                  </a:lnTo>
                  <a:lnTo>
                    <a:pt x="18" y="58"/>
                  </a:lnTo>
                  <a:lnTo>
                    <a:pt x="15" y="58"/>
                  </a:lnTo>
                  <a:lnTo>
                    <a:pt x="9" y="58"/>
                  </a:lnTo>
                  <a:lnTo>
                    <a:pt x="3" y="58"/>
                  </a:lnTo>
                  <a:lnTo>
                    <a:pt x="3" y="65"/>
                  </a:lnTo>
                  <a:lnTo>
                    <a:pt x="9" y="65"/>
                  </a:lnTo>
                  <a:lnTo>
                    <a:pt x="15" y="65"/>
                  </a:lnTo>
                  <a:lnTo>
                    <a:pt x="18" y="65"/>
                  </a:lnTo>
                  <a:lnTo>
                    <a:pt x="18" y="71"/>
                  </a:lnTo>
                  <a:lnTo>
                    <a:pt x="18" y="74"/>
                  </a:lnTo>
                  <a:lnTo>
                    <a:pt x="15" y="74"/>
                  </a:lnTo>
                  <a:lnTo>
                    <a:pt x="15" y="80"/>
                  </a:lnTo>
                  <a:lnTo>
                    <a:pt x="9" y="80"/>
                  </a:lnTo>
                  <a:lnTo>
                    <a:pt x="3" y="80"/>
                  </a:lnTo>
                  <a:lnTo>
                    <a:pt x="0" y="86"/>
                  </a:lnTo>
                  <a:lnTo>
                    <a:pt x="3" y="86"/>
                  </a:lnTo>
                  <a:lnTo>
                    <a:pt x="9" y="89"/>
                  </a:lnTo>
                  <a:lnTo>
                    <a:pt x="15" y="98"/>
                  </a:lnTo>
                  <a:lnTo>
                    <a:pt x="15" y="95"/>
                  </a:lnTo>
                  <a:lnTo>
                    <a:pt x="24" y="98"/>
                  </a:lnTo>
                  <a:lnTo>
                    <a:pt x="24" y="95"/>
                  </a:lnTo>
                  <a:lnTo>
                    <a:pt x="27" y="95"/>
                  </a:lnTo>
                  <a:lnTo>
                    <a:pt x="27" y="98"/>
                  </a:lnTo>
                  <a:lnTo>
                    <a:pt x="39" y="110"/>
                  </a:lnTo>
                  <a:lnTo>
                    <a:pt x="42" y="110"/>
                  </a:lnTo>
                  <a:lnTo>
                    <a:pt x="42" y="113"/>
                  </a:lnTo>
                  <a:lnTo>
                    <a:pt x="49" y="113"/>
                  </a:lnTo>
                  <a:lnTo>
                    <a:pt x="49" y="120"/>
                  </a:lnTo>
                  <a:lnTo>
                    <a:pt x="49" y="126"/>
                  </a:lnTo>
                  <a:lnTo>
                    <a:pt x="58" y="126"/>
                  </a:lnTo>
                  <a:lnTo>
                    <a:pt x="70" y="126"/>
                  </a:lnTo>
                  <a:lnTo>
                    <a:pt x="64" y="129"/>
                  </a:lnTo>
                  <a:lnTo>
                    <a:pt x="70" y="129"/>
                  </a:lnTo>
                  <a:lnTo>
                    <a:pt x="73" y="135"/>
                  </a:lnTo>
                  <a:lnTo>
                    <a:pt x="70" y="144"/>
                  </a:lnTo>
                  <a:lnTo>
                    <a:pt x="73" y="144"/>
                  </a:lnTo>
                  <a:lnTo>
                    <a:pt x="79" y="150"/>
                  </a:lnTo>
                  <a:lnTo>
                    <a:pt x="88" y="150"/>
                  </a:lnTo>
                  <a:lnTo>
                    <a:pt x="79" y="150"/>
                  </a:lnTo>
                  <a:lnTo>
                    <a:pt x="79" y="153"/>
                  </a:lnTo>
                  <a:lnTo>
                    <a:pt x="82" y="153"/>
                  </a:lnTo>
                  <a:lnTo>
                    <a:pt x="82" y="159"/>
                  </a:lnTo>
                  <a:lnTo>
                    <a:pt x="73" y="168"/>
                  </a:lnTo>
                  <a:lnTo>
                    <a:pt x="73" y="175"/>
                  </a:lnTo>
                  <a:lnTo>
                    <a:pt x="79" y="184"/>
                  </a:lnTo>
                  <a:lnTo>
                    <a:pt x="82" y="184"/>
                  </a:lnTo>
                  <a:lnTo>
                    <a:pt x="82" y="196"/>
                  </a:lnTo>
                  <a:lnTo>
                    <a:pt x="88" y="199"/>
                  </a:lnTo>
                  <a:lnTo>
                    <a:pt x="88" y="205"/>
                  </a:lnTo>
                  <a:lnTo>
                    <a:pt x="97" y="208"/>
                  </a:lnTo>
                  <a:lnTo>
                    <a:pt x="103" y="205"/>
                  </a:lnTo>
                  <a:lnTo>
                    <a:pt x="103" y="208"/>
                  </a:lnTo>
                  <a:lnTo>
                    <a:pt x="103" y="214"/>
                  </a:lnTo>
                  <a:lnTo>
                    <a:pt x="97" y="220"/>
                  </a:lnTo>
                  <a:lnTo>
                    <a:pt x="103" y="220"/>
                  </a:lnTo>
                  <a:lnTo>
                    <a:pt x="97" y="223"/>
                  </a:lnTo>
                  <a:lnTo>
                    <a:pt x="97" y="236"/>
                  </a:lnTo>
                  <a:lnTo>
                    <a:pt x="97" y="239"/>
                  </a:lnTo>
                  <a:lnTo>
                    <a:pt x="94" y="245"/>
                  </a:lnTo>
                  <a:lnTo>
                    <a:pt x="94" y="251"/>
                  </a:lnTo>
                  <a:lnTo>
                    <a:pt x="97" y="251"/>
                  </a:lnTo>
                  <a:lnTo>
                    <a:pt x="97" y="254"/>
                  </a:lnTo>
                  <a:lnTo>
                    <a:pt x="97" y="260"/>
                  </a:lnTo>
                  <a:lnTo>
                    <a:pt x="103" y="263"/>
                  </a:lnTo>
                  <a:lnTo>
                    <a:pt x="103" y="269"/>
                  </a:lnTo>
                  <a:lnTo>
                    <a:pt x="103" y="278"/>
                  </a:lnTo>
                  <a:lnTo>
                    <a:pt x="103" y="285"/>
                  </a:lnTo>
                  <a:lnTo>
                    <a:pt x="97" y="278"/>
                  </a:lnTo>
                  <a:lnTo>
                    <a:pt x="97" y="275"/>
                  </a:lnTo>
                  <a:lnTo>
                    <a:pt x="97" y="269"/>
                  </a:lnTo>
                  <a:lnTo>
                    <a:pt x="94" y="263"/>
                  </a:lnTo>
                  <a:lnTo>
                    <a:pt x="94" y="260"/>
                  </a:lnTo>
                  <a:lnTo>
                    <a:pt x="88" y="254"/>
                  </a:lnTo>
                  <a:lnTo>
                    <a:pt x="88" y="251"/>
                  </a:lnTo>
                  <a:lnTo>
                    <a:pt x="82" y="254"/>
                  </a:lnTo>
                  <a:lnTo>
                    <a:pt x="82" y="269"/>
                  </a:lnTo>
                  <a:lnTo>
                    <a:pt x="82" y="275"/>
                  </a:lnTo>
                  <a:lnTo>
                    <a:pt x="79" y="278"/>
                  </a:lnTo>
                  <a:lnTo>
                    <a:pt x="79" y="291"/>
                  </a:lnTo>
                  <a:lnTo>
                    <a:pt x="73" y="291"/>
                  </a:lnTo>
                  <a:lnTo>
                    <a:pt x="82" y="294"/>
                  </a:lnTo>
                  <a:lnTo>
                    <a:pt x="79" y="300"/>
                  </a:lnTo>
                  <a:lnTo>
                    <a:pt x="70" y="300"/>
                  </a:lnTo>
                  <a:lnTo>
                    <a:pt x="70" y="306"/>
                  </a:lnTo>
                  <a:lnTo>
                    <a:pt x="70" y="309"/>
                  </a:lnTo>
                  <a:lnTo>
                    <a:pt x="64" y="315"/>
                  </a:lnTo>
                  <a:lnTo>
                    <a:pt x="64" y="318"/>
                  </a:lnTo>
                  <a:lnTo>
                    <a:pt x="58" y="318"/>
                  </a:lnTo>
                  <a:lnTo>
                    <a:pt x="58" y="330"/>
                  </a:lnTo>
                  <a:lnTo>
                    <a:pt x="55" y="330"/>
                  </a:lnTo>
                  <a:lnTo>
                    <a:pt x="49" y="334"/>
                  </a:lnTo>
                  <a:lnTo>
                    <a:pt x="49" y="340"/>
                  </a:lnTo>
                  <a:lnTo>
                    <a:pt x="39" y="349"/>
                  </a:lnTo>
                  <a:lnTo>
                    <a:pt x="27" y="361"/>
                  </a:lnTo>
                  <a:lnTo>
                    <a:pt x="33" y="364"/>
                  </a:lnTo>
                  <a:lnTo>
                    <a:pt x="39" y="370"/>
                  </a:lnTo>
                  <a:lnTo>
                    <a:pt x="39" y="373"/>
                  </a:lnTo>
                  <a:lnTo>
                    <a:pt x="39" y="379"/>
                  </a:lnTo>
                  <a:lnTo>
                    <a:pt x="42" y="379"/>
                  </a:lnTo>
                  <a:lnTo>
                    <a:pt x="49" y="379"/>
                  </a:lnTo>
                  <a:lnTo>
                    <a:pt x="58" y="389"/>
                  </a:lnTo>
                  <a:lnTo>
                    <a:pt x="64" y="389"/>
                  </a:lnTo>
                  <a:lnTo>
                    <a:pt x="70" y="401"/>
                  </a:lnTo>
                  <a:lnTo>
                    <a:pt x="73" y="401"/>
                  </a:lnTo>
                  <a:lnTo>
                    <a:pt x="79" y="401"/>
                  </a:lnTo>
                  <a:lnTo>
                    <a:pt x="82" y="404"/>
                  </a:lnTo>
                  <a:lnTo>
                    <a:pt x="94" y="416"/>
                  </a:lnTo>
                  <a:lnTo>
                    <a:pt x="97" y="416"/>
                  </a:lnTo>
                  <a:lnTo>
                    <a:pt x="110" y="419"/>
                  </a:lnTo>
                  <a:lnTo>
                    <a:pt x="113" y="419"/>
                  </a:lnTo>
                  <a:lnTo>
                    <a:pt x="113" y="425"/>
                  </a:lnTo>
                  <a:lnTo>
                    <a:pt x="125" y="425"/>
                  </a:lnTo>
                  <a:lnTo>
                    <a:pt x="137" y="422"/>
                  </a:lnTo>
                  <a:lnTo>
                    <a:pt x="143" y="425"/>
                  </a:lnTo>
                  <a:lnTo>
                    <a:pt x="146" y="431"/>
                  </a:lnTo>
                  <a:lnTo>
                    <a:pt x="143" y="441"/>
                  </a:lnTo>
                  <a:lnTo>
                    <a:pt x="149" y="444"/>
                  </a:lnTo>
                  <a:lnTo>
                    <a:pt x="155" y="444"/>
                  </a:lnTo>
                  <a:lnTo>
                    <a:pt x="158" y="444"/>
                  </a:lnTo>
                  <a:lnTo>
                    <a:pt x="165" y="444"/>
                  </a:lnTo>
                  <a:lnTo>
                    <a:pt x="171" y="450"/>
                  </a:lnTo>
                  <a:lnTo>
                    <a:pt x="174" y="456"/>
                  </a:lnTo>
                  <a:lnTo>
                    <a:pt x="180" y="456"/>
                  </a:lnTo>
                  <a:lnTo>
                    <a:pt x="189" y="456"/>
                  </a:lnTo>
                  <a:lnTo>
                    <a:pt x="195" y="459"/>
                  </a:lnTo>
                  <a:lnTo>
                    <a:pt x="201" y="462"/>
                  </a:lnTo>
                  <a:lnTo>
                    <a:pt x="204" y="459"/>
                  </a:lnTo>
                  <a:lnTo>
                    <a:pt x="210" y="459"/>
                  </a:lnTo>
                  <a:lnTo>
                    <a:pt x="213" y="462"/>
                  </a:lnTo>
                  <a:lnTo>
                    <a:pt x="220" y="456"/>
                  </a:lnTo>
                  <a:lnTo>
                    <a:pt x="217" y="456"/>
                  </a:lnTo>
                  <a:lnTo>
                    <a:pt x="217" y="453"/>
                  </a:lnTo>
                  <a:lnTo>
                    <a:pt x="213" y="450"/>
                  </a:lnTo>
                  <a:lnTo>
                    <a:pt x="220" y="444"/>
                  </a:lnTo>
                  <a:lnTo>
                    <a:pt x="213" y="441"/>
                  </a:lnTo>
                  <a:lnTo>
                    <a:pt x="220" y="428"/>
                  </a:lnTo>
                  <a:lnTo>
                    <a:pt x="220" y="425"/>
                  </a:lnTo>
                  <a:lnTo>
                    <a:pt x="226" y="419"/>
                  </a:lnTo>
                  <a:lnTo>
                    <a:pt x="229" y="419"/>
                  </a:lnTo>
                  <a:lnTo>
                    <a:pt x="235" y="416"/>
                  </a:lnTo>
                  <a:lnTo>
                    <a:pt x="241" y="416"/>
                  </a:lnTo>
                  <a:lnTo>
                    <a:pt x="244" y="416"/>
                  </a:lnTo>
                  <a:lnTo>
                    <a:pt x="250" y="416"/>
                  </a:lnTo>
                  <a:lnTo>
                    <a:pt x="253" y="410"/>
                  </a:lnTo>
                  <a:lnTo>
                    <a:pt x="259" y="404"/>
                  </a:lnTo>
                  <a:lnTo>
                    <a:pt x="265" y="404"/>
                  </a:lnTo>
                  <a:lnTo>
                    <a:pt x="268" y="410"/>
                  </a:lnTo>
                  <a:lnTo>
                    <a:pt x="275" y="416"/>
                  </a:lnTo>
                  <a:lnTo>
                    <a:pt x="281" y="416"/>
                  </a:lnTo>
                  <a:lnTo>
                    <a:pt x="290" y="416"/>
                  </a:lnTo>
                  <a:lnTo>
                    <a:pt x="290" y="425"/>
                  </a:lnTo>
                  <a:lnTo>
                    <a:pt x="296" y="419"/>
                  </a:lnTo>
                  <a:lnTo>
                    <a:pt x="299" y="419"/>
                  </a:lnTo>
                  <a:lnTo>
                    <a:pt x="305" y="416"/>
                  </a:lnTo>
                  <a:lnTo>
                    <a:pt x="311" y="416"/>
                  </a:lnTo>
                  <a:lnTo>
                    <a:pt x="311" y="419"/>
                  </a:lnTo>
                  <a:lnTo>
                    <a:pt x="311" y="425"/>
                  </a:lnTo>
                  <a:lnTo>
                    <a:pt x="314" y="425"/>
                  </a:lnTo>
                  <a:lnTo>
                    <a:pt x="320" y="425"/>
                  </a:lnTo>
                  <a:lnTo>
                    <a:pt x="320" y="428"/>
                  </a:lnTo>
                  <a:lnTo>
                    <a:pt x="320" y="434"/>
                  </a:lnTo>
                  <a:lnTo>
                    <a:pt x="323" y="428"/>
                  </a:lnTo>
                  <a:lnTo>
                    <a:pt x="330" y="434"/>
                  </a:lnTo>
                  <a:lnTo>
                    <a:pt x="336" y="441"/>
                  </a:lnTo>
                  <a:lnTo>
                    <a:pt x="336" y="444"/>
                  </a:lnTo>
                  <a:lnTo>
                    <a:pt x="339" y="450"/>
                  </a:lnTo>
                  <a:lnTo>
                    <a:pt x="345" y="450"/>
                  </a:lnTo>
                  <a:lnTo>
                    <a:pt x="351" y="450"/>
                  </a:lnTo>
                  <a:lnTo>
                    <a:pt x="354" y="450"/>
                  </a:lnTo>
                  <a:lnTo>
                    <a:pt x="360" y="450"/>
                  </a:lnTo>
                  <a:lnTo>
                    <a:pt x="366" y="450"/>
                  </a:lnTo>
                  <a:lnTo>
                    <a:pt x="369" y="444"/>
                  </a:lnTo>
                  <a:lnTo>
                    <a:pt x="369" y="441"/>
                  </a:lnTo>
                  <a:lnTo>
                    <a:pt x="369" y="434"/>
                  </a:lnTo>
                  <a:lnTo>
                    <a:pt x="375" y="434"/>
                  </a:lnTo>
                  <a:lnTo>
                    <a:pt x="378" y="434"/>
                  </a:lnTo>
                  <a:lnTo>
                    <a:pt x="385" y="434"/>
                  </a:lnTo>
                  <a:lnTo>
                    <a:pt x="385" y="428"/>
                  </a:lnTo>
                  <a:lnTo>
                    <a:pt x="391" y="428"/>
                  </a:lnTo>
                  <a:lnTo>
                    <a:pt x="394" y="428"/>
                  </a:lnTo>
                  <a:lnTo>
                    <a:pt x="394" y="434"/>
                  </a:lnTo>
                  <a:lnTo>
                    <a:pt x="406" y="425"/>
                  </a:lnTo>
                  <a:lnTo>
                    <a:pt x="400" y="428"/>
                  </a:lnTo>
                  <a:lnTo>
                    <a:pt x="406" y="425"/>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9">
              <a:extLst>
                <a:ext uri="{FF2B5EF4-FFF2-40B4-BE49-F238E27FC236}">
                  <a16:creationId xmlns:a16="http://schemas.microsoft.com/office/drawing/2014/main" id="{52906640-BC1F-4743-936E-C2D2736EA611}"/>
                </a:ext>
              </a:extLst>
            </p:cNvPr>
            <p:cNvSpPr>
              <a:spLocks/>
            </p:cNvSpPr>
            <p:nvPr/>
          </p:nvSpPr>
          <p:spPr bwMode="auto">
            <a:xfrm>
              <a:off x="6122988" y="2339643"/>
              <a:ext cx="368300" cy="306388"/>
            </a:xfrm>
            <a:custGeom>
              <a:avLst/>
              <a:gdLst>
                <a:gd name="T0" fmla="*/ 16 w 232"/>
                <a:gd name="T1" fmla="*/ 128 h 193"/>
                <a:gd name="T2" fmla="*/ 34 w 232"/>
                <a:gd name="T3" fmla="*/ 138 h 193"/>
                <a:gd name="T4" fmla="*/ 34 w 232"/>
                <a:gd name="T5" fmla="*/ 159 h 193"/>
                <a:gd name="T6" fmla="*/ 61 w 232"/>
                <a:gd name="T7" fmla="*/ 174 h 193"/>
                <a:gd name="T8" fmla="*/ 77 w 232"/>
                <a:gd name="T9" fmla="*/ 193 h 193"/>
                <a:gd name="T10" fmla="*/ 86 w 232"/>
                <a:gd name="T11" fmla="*/ 190 h 193"/>
                <a:gd name="T12" fmla="*/ 116 w 232"/>
                <a:gd name="T13" fmla="*/ 183 h 193"/>
                <a:gd name="T14" fmla="*/ 141 w 232"/>
                <a:gd name="T15" fmla="*/ 190 h 193"/>
                <a:gd name="T16" fmla="*/ 165 w 232"/>
                <a:gd name="T17" fmla="*/ 183 h 193"/>
                <a:gd name="T18" fmla="*/ 180 w 232"/>
                <a:gd name="T19" fmla="*/ 190 h 193"/>
                <a:gd name="T20" fmla="*/ 205 w 232"/>
                <a:gd name="T21" fmla="*/ 180 h 193"/>
                <a:gd name="T22" fmla="*/ 226 w 232"/>
                <a:gd name="T23" fmla="*/ 165 h 193"/>
                <a:gd name="T24" fmla="*/ 232 w 232"/>
                <a:gd name="T25" fmla="*/ 144 h 193"/>
                <a:gd name="T26" fmla="*/ 217 w 232"/>
                <a:gd name="T27" fmla="*/ 128 h 193"/>
                <a:gd name="T28" fmla="*/ 226 w 232"/>
                <a:gd name="T29" fmla="*/ 119 h 193"/>
                <a:gd name="T30" fmla="*/ 232 w 232"/>
                <a:gd name="T31" fmla="*/ 98 h 193"/>
                <a:gd name="T32" fmla="*/ 217 w 232"/>
                <a:gd name="T33" fmla="*/ 95 h 193"/>
                <a:gd name="T34" fmla="*/ 220 w 232"/>
                <a:gd name="T35" fmla="*/ 73 h 193"/>
                <a:gd name="T36" fmla="*/ 205 w 232"/>
                <a:gd name="T37" fmla="*/ 83 h 193"/>
                <a:gd name="T38" fmla="*/ 190 w 232"/>
                <a:gd name="T39" fmla="*/ 80 h 193"/>
                <a:gd name="T40" fmla="*/ 171 w 232"/>
                <a:gd name="T41" fmla="*/ 73 h 193"/>
                <a:gd name="T42" fmla="*/ 159 w 232"/>
                <a:gd name="T43" fmla="*/ 89 h 193"/>
                <a:gd name="T44" fmla="*/ 156 w 232"/>
                <a:gd name="T45" fmla="*/ 73 h 193"/>
                <a:gd name="T46" fmla="*/ 141 w 232"/>
                <a:gd name="T47" fmla="*/ 58 h 193"/>
                <a:gd name="T48" fmla="*/ 126 w 232"/>
                <a:gd name="T49" fmla="*/ 73 h 193"/>
                <a:gd name="T50" fmla="*/ 119 w 232"/>
                <a:gd name="T51" fmla="*/ 49 h 193"/>
                <a:gd name="T52" fmla="*/ 104 w 232"/>
                <a:gd name="T53" fmla="*/ 64 h 193"/>
                <a:gd name="T54" fmla="*/ 86 w 232"/>
                <a:gd name="T55" fmla="*/ 73 h 193"/>
                <a:gd name="T56" fmla="*/ 86 w 232"/>
                <a:gd name="T57" fmla="*/ 58 h 193"/>
                <a:gd name="T58" fmla="*/ 95 w 232"/>
                <a:gd name="T59" fmla="*/ 43 h 193"/>
                <a:gd name="T60" fmla="*/ 101 w 232"/>
                <a:gd name="T61" fmla="*/ 24 h 193"/>
                <a:gd name="T62" fmla="*/ 80 w 232"/>
                <a:gd name="T63" fmla="*/ 0 h 193"/>
                <a:gd name="T64" fmla="*/ 86 w 232"/>
                <a:gd name="T65" fmla="*/ 18 h 193"/>
                <a:gd name="T66" fmla="*/ 77 w 232"/>
                <a:gd name="T67" fmla="*/ 28 h 193"/>
                <a:gd name="T68" fmla="*/ 71 w 232"/>
                <a:gd name="T69" fmla="*/ 3 h 193"/>
                <a:gd name="T70" fmla="*/ 61 w 232"/>
                <a:gd name="T71" fmla="*/ 18 h 193"/>
                <a:gd name="T72" fmla="*/ 49 w 232"/>
                <a:gd name="T73" fmla="*/ 28 h 193"/>
                <a:gd name="T74" fmla="*/ 40 w 232"/>
                <a:gd name="T75" fmla="*/ 15 h 193"/>
                <a:gd name="T76" fmla="*/ 34 w 232"/>
                <a:gd name="T77" fmla="*/ 18 h 193"/>
                <a:gd name="T78" fmla="*/ 40 w 232"/>
                <a:gd name="T79" fmla="*/ 28 h 193"/>
                <a:gd name="T80" fmla="*/ 64 w 232"/>
                <a:gd name="T81" fmla="*/ 43 h 193"/>
                <a:gd name="T82" fmla="*/ 77 w 232"/>
                <a:gd name="T83" fmla="*/ 58 h 193"/>
                <a:gd name="T84" fmla="*/ 55 w 232"/>
                <a:gd name="T85" fmla="*/ 58 h 193"/>
                <a:gd name="T86" fmla="*/ 55 w 232"/>
                <a:gd name="T87" fmla="*/ 73 h 193"/>
                <a:gd name="T88" fmla="*/ 31 w 232"/>
                <a:gd name="T89" fmla="*/ 58 h 193"/>
                <a:gd name="T90" fmla="*/ 22 w 232"/>
                <a:gd name="T91" fmla="*/ 64 h 193"/>
                <a:gd name="T92" fmla="*/ 40 w 232"/>
                <a:gd name="T93" fmla="*/ 73 h 193"/>
                <a:gd name="T94" fmla="*/ 34 w 232"/>
                <a:gd name="T95" fmla="*/ 98 h 193"/>
                <a:gd name="T96" fmla="*/ 31 w 232"/>
                <a:gd name="T97" fmla="*/ 110 h 193"/>
                <a:gd name="T98" fmla="*/ 9 w 232"/>
                <a:gd name="T99" fmla="*/ 11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193">
                  <a:moveTo>
                    <a:pt x="0" y="119"/>
                  </a:moveTo>
                  <a:lnTo>
                    <a:pt x="3" y="122"/>
                  </a:lnTo>
                  <a:lnTo>
                    <a:pt x="9" y="122"/>
                  </a:lnTo>
                  <a:lnTo>
                    <a:pt x="16" y="128"/>
                  </a:lnTo>
                  <a:lnTo>
                    <a:pt x="22" y="135"/>
                  </a:lnTo>
                  <a:lnTo>
                    <a:pt x="25" y="138"/>
                  </a:lnTo>
                  <a:lnTo>
                    <a:pt x="31" y="138"/>
                  </a:lnTo>
                  <a:lnTo>
                    <a:pt x="34" y="138"/>
                  </a:lnTo>
                  <a:lnTo>
                    <a:pt x="34" y="144"/>
                  </a:lnTo>
                  <a:lnTo>
                    <a:pt x="34" y="150"/>
                  </a:lnTo>
                  <a:lnTo>
                    <a:pt x="34" y="153"/>
                  </a:lnTo>
                  <a:lnTo>
                    <a:pt x="34" y="159"/>
                  </a:lnTo>
                  <a:lnTo>
                    <a:pt x="40" y="165"/>
                  </a:lnTo>
                  <a:lnTo>
                    <a:pt x="49" y="174"/>
                  </a:lnTo>
                  <a:lnTo>
                    <a:pt x="55" y="174"/>
                  </a:lnTo>
                  <a:lnTo>
                    <a:pt x="61" y="174"/>
                  </a:lnTo>
                  <a:lnTo>
                    <a:pt x="61" y="180"/>
                  </a:lnTo>
                  <a:lnTo>
                    <a:pt x="61" y="183"/>
                  </a:lnTo>
                  <a:lnTo>
                    <a:pt x="71" y="190"/>
                  </a:lnTo>
                  <a:lnTo>
                    <a:pt x="77" y="193"/>
                  </a:lnTo>
                  <a:lnTo>
                    <a:pt x="77" y="190"/>
                  </a:lnTo>
                  <a:lnTo>
                    <a:pt x="80" y="183"/>
                  </a:lnTo>
                  <a:lnTo>
                    <a:pt x="80" y="190"/>
                  </a:lnTo>
                  <a:lnTo>
                    <a:pt x="86" y="190"/>
                  </a:lnTo>
                  <a:lnTo>
                    <a:pt x="95" y="183"/>
                  </a:lnTo>
                  <a:lnTo>
                    <a:pt x="101" y="183"/>
                  </a:lnTo>
                  <a:lnTo>
                    <a:pt x="110" y="190"/>
                  </a:lnTo>
                  <a:lnTo>
                    <a:pt x="116" y="183"/>
                  </a:lnTo>
                  <a:lnTo>
                    <a:pt x="119" y="190"/>
                  </a:lnTo>
                  <a:lnTo>
                    <a:pt x="132" y="190"/>
                  </a:lnTo>
                  <a:lnTo>
                    <a:pt x="132" y="193"/>
                  </a:lnTo>
                  <a:lnTo>
                    <a:pt x="141" y="190"/>
                  </a:lnTo>
                  <a:lnTo>
                    <a:pt x="147" y="183"/>
                  </a:lnTo>
                  <a:lnTo>
                    <a:pt x="156" y="190"/>
                  </a:lnTo>
                  <a:lnTo>
                    <a:pt x="159" y="190"/>
                  </a:lnTo>
                  <a:lnTo>
                    <a:pt x="165" y="183"/>
                  </a:lnTo>
                  <a:lnTo>
                    <a:pt x="171" y="190"/>
                  </a:lnTo>
                  <a:lnTo>
                    <a:pt x="171" y="193"/>
                  </a:lnTo>
                  <a:lnTo>
                    <a:pt x="174" y="190"/>
                  </a:lnTo>
                  <a:lnTo>
                    <a:pt x="180" y="190"/>
                  </a:lnTo>
                  <a:lnTo>
                    <a:pt x="190" y="183"/>
                  </a:lnTo>
                  <a:lnTo>
                    <a:pt x="196" y="174"/>
                  </a:lnTo>
                  <a:lnTo>
                    <a:pt x="202" y="180"/>
                  </a:lnTo>
                  <a:lnTo>
                    <a:pt x="205" y="180"/>
                  </a:lnTo>
                  <a:lnTo>
                    <a:pt x="217" y="180"/>
                  </a:lnTo>
                  <a:lnTo>
                    <a:pt x="217" y="168"/>
                  </a:lnTo>
                  <a:lnTo>
                    <a:pt x="220" y="165"/>
                  </a:lnTo>
                  <a:lnTo>
                    <a:pt x="226" y="165"/>
                  </a:lnTo>
                  <a:lnTo>
                    <a:pt x="226" y="159"/>
                  </a:lnTo>
                  <a:lnTo>
                    <a:pt x="226" y="153"/>
                  </a:lnTo>
                  <a:lnTo>
                    <a:pt x="232" y="150"/>
                  </a:lnTo>
                  <a:lnTo>
                    <a:pt x="232" y="144"/>
                  </a:lnTo>
                  <a:lnTo>
                    <a:pt x="226" y="138"/>
                  </a:lnTo>
                  <a:lnTo>
                    <a:pt x="226" y="135"/>
                  </a:lnTo>
                  <a:lnTo>
                    <a:pt x="226" y="128"/>
                  </a:lnTo>
                  <a:lnTo>
                    <a:pt x="217" y="128"/>
                  </a:lnTo>
                  <a:lnTo>
                    <a:pt x="217" y="122"/>
                  </a:lnTo>
                  <a:lnTo>
                    <a:pt x="220" y="119"/>
                  </a:lnTo>
                  <a:lnTo>
                    <a:pt x="226" y="122"/>
                  </a:lnTo>
                  <a:lnTo>
                    <a:pt x="226" y="119"/>
                  </a:lnTo>
                  <a:lnTo>
                    <a:pt x="220" y="113"/>
                  </a:lnTo>
                  <a:lnTo>
                    <a:pt x="220" y="110"/>
                  </a:lnTo>
                  <a:lnTo>
                    <a:pt x="220" y="104"/>
                  </a:lnTo>
                  <a:lnTo>
                    <a:pt x="232" y="98"/>
                  </a:lnTo>
                  <a:lnTo>
                    <a:pt x="232" y="95"/>
                  </a:lnTo>
                  <a:lnTo>
                    <a:pt x="226" y="98"/>
                  </a:lnTo>
                  <a:lnTo>
                    <a:pt x="217" y="98"/>
                  </a:lnTo>
                  <a:lnTo>
                    <a:pt x="217" y="95"/>
                  </a:lnTo>
                  <a:lnTo>
                    <a:pt x="217" y="89"/>
                  </a:lnTo>
                  <a:lnTo>
                    <a:pt x="220" y="83"/>
                  </a:lnTo>
                  <a:lnTo>
                    <a:pt x="220" y="80"/>
                  </a:lnTo>
                  <a:lnTo>
                    <a:pt x="220" y="73"/>
                  </a:lnTo>
                  <a:lnTo>
                    <a:pt x="220" y="80"/>
                  </a:lnTo>
                  <a:lnTo>
                    <a:pt x="211" y="73"/>
                  </a:lnTo>
                  <a:lnTo>
                    <a:pt x="211" y="80"/>
                  </a:lnTo>
                  <a:lnTo>
                    <a:pt x="205" y="83"/>
                  </a:lnTo>
                  <a:lnTo>
                    <a:pt x="202" y="89"/>
                  </a:lnTo>
                  <a:lnTo>
                    <a:pt x="196" y="89"/>
                  </a:lnTo>
                  <a:lnTo>
                    <a:pt x="190" y="83"/>
                  </a:lnTo>
                  <a:lnTo>
                    <a:pt x="190" y="80"/>
                  </a:lnTo>
                  <a:lnTo>
                    <a:pt x="180" y="83"/>
                  </a:lnTo>
                  <a:lnTo>
                    <a:pt x="171" y="89"/>
                  </a:lnTo>
                  <a:lnTo>
                    <a:pt x="165" y="89"/>
                  </a:lnTo>
                  <a:lnTo>
                    <a:pt x="171" y="73"/>
                  </a:lnTo>
                  <a:lnTo>
                    <a:pt x="165" y="67"/>
                  </a:lnTo>
                  <a:lnTo>
                    <a:pt x="165" y="73"/>
                  </a:lnTo>
                  <a:lnTo>
                    <a:pt x="159" y="83"/>
                  </a:lnTo>
                  <a:lnTo>
                    <a:pt x="159" y="89"/>
                  </a:lnTo>
                  <a:lnTo>
                    <a:pt x="156" y="95"/>
                  </a:lnTo>
                  <a:lnTo>
                    <a:pt x="150" y="89"/>
                  </a:lnTo>
                  <a:lnTo>
                    <a:pt x="150" y="80"/>
                  </a:lnTo>
                  <a:lnTo>
                    <a:pt x="156" y="73"/>
                  </a:lnTo>
                  <a:lnTo>
                    <a:pt x="156" y="64"/>
                  </a:lnTo>
                  <a:lnTo>
                    <a:pt x="150" y="58"/>
                  </a:lnTo>
                  <a:lnTo>
                    <a:pt x="147" y="64"/>
                  </a:lnTo>
                  <a:lnTo>
                    <a:pt x="141" y="58"/>
                  </a:lnTo>
                  <a:lnTo>
                    <a:pt x="141" y="64"/>
                  </a:lnTo>
                  <a:lnTo>
                    <a:pt x="135" y="67"/>
                  </a:lnTo>
                  <a:lnTo>
                    <a:pt x="132" y="73"/>
                  </a:lnTo>
                  <a:lnTo>
                    <a:pt x="126" y="73"/>
                  </a:lnTo>
                  <a:lnTo>
                    <a:pt x="126" y="67"/>
                  </a:lnTo>
                  <a:lnTo>
                    <a:pt x="126" y="64"/>
                  </a:lnTo>
                  <a:lnTo>
                    <a:pt x="126" y="55"/>
                  </a:lnTo>
                  <a:lnTo>
                    <a:pt x="119" y="49"/>
                  </a:lnTo>
                  <a:lnTo>
                    <a:pt x="116" y="58"/>
                  </a:lnTo>
                  <a:lnTo>
                    <a:pt x="110" y="67"/>
                  </a:lnTo>
                  <a:lnTo>
                    <a:pt x="104" y="67"/>
                  </a:lnTo>
                  <a:lnTo>
                    <a:pt x="104" y="64"/>
                  </a:lnTo>
                  <a:lnTo>
                    <a:pt x="101" y="64"/>
                  </a:lnTo>
                  <a:lnTo>
                    <a:pt x="95" y="64"/>
                  </a:lnTo>
                  <a:lnTo>
                    <a:pt x="86" y="80"/>
                  </a:lnTo>
                  <a:lnTo>
                    <a:pt x="86" y="73"/>
                  </a:lnTo>
                  <a:lnTo>
                    <a:pt x="80" y="73"/>
                  </a:lnTo>
                  <a:lnTo>
                    <a:pt x="80" y="67"/>
                  </a:lnTo>
                  <a:lnTo>
                    <a:pt x="86" y="64"/>
                  </a:lnTo>
                  <a:lnTo>
                    <a:pt x="86" y="58"/>
                  </a:lnTo>
                  <a:lnTo>
                    <a:pt x="86" y="55"/>
                  </a:lnTo>
                  <a:lnTo>
                    <a:pt x="86" y="43"/>
                  </a:lnTo>
                  <a:lnTo>
                    <a:pt x="92" y="43"/>
                  </a:lnTo>
                  <a:lnTo>
                    <a:pt x="95" y="43"/>
                  </a:lnTo>
                  <a:lnTo>
                    <a:pt x="101" y="34"/>
                  </a:lnTo>
                  <a:lnTo>
                    <a:pt x="95" y="34"/>
                  </a:lnTo>
                  <a:lnTo>
                    <a:pt x="95" y="28"/>
                  </a:lnTo>
                  <a:lnTo>
                    <a:pt x="101" y="24"/>
                  </a:lnTo>
                  <a:lnTo>
                    <a:pt x="101" y="18"/>
                  </a:lnTo>
                  <a:lnTo>
                    <a:pt x="101" y="9"/>
                  </a:lnTo>
                  <a:lnTo>
                    <a:pt x="92" y="0"/>
                  </a:lnTo>
                  <a:lnTo>
                    <a:pt x="80" y="0"/>
                  </a:lnTo>
                  <a:lnTo>
                    <a:pt x="86" y="3"/>
                  </a:lnTo>
                  <a:lnTo>
                    <a:pt x="92" y="15"/>
                  </a:lnTo>
                  <a:lnTo>
                    <a:pt x="86" y="15"/>
                  </a:lnTo>
                  <a:lnTo>
                    <a:pt x="86" y="18"/>
                  </a:lnTo>
                  <a:lnTo>
                    <a:pt x="86" y="24"/>
                  </a:lnTo>
                  <a:lnTo>
                    <a:pt x="86" y="28"/>
                  </a:lnTo>
                  <a:lnTo>
                    <a:pt x="80" y="34"/>
                  </a:lnTo>
                  <a:lnTo>
                    <a:pt x="77" y="28"/>
                  </a:lnTo>
                  <a:lnTo>
                    <a:pt x="77" y="18"/>
                  </a:lnTo>
                  <a:lnTo>
                    <a:pt x="71" y="24"/>
                  </a:lnTo>
                  <a:lnTo>
                    <a:pt x="71" y="15"/>
                  </a:lnTo>
                  <a:lnTo>
                    <a:pt x="71" y="3"/>
                  </a:lnTo>
                  <a:lnTo>
                    <a:pt x="71" y="9"/>
                  </a:lnTo>
                  <a:lnTo>
                    <a:pt x="64" y="9"/>
                  </a:lnTo>
                  <a:lnTo>
                    <a:pt x="61" y="3"/>
                  </a:lnTo>
                  <a:lnTo>
                    <a:pt x="61" y="18"/>
                  </a:lnTo>
                  <a:lnTo>
                    <a:pt x="49" y="15"/>
                  </a:lnTo>
                  <a:lnTo>
                    <a:pt x="55" y="18"/>
                  </a:lnTo>
                  <a:lnTo>
                    <a:pt x="61" y="24"/>
                  </a:lnTo>
                  <a:lnTo>
                    <a:pt x="49" y="28"/>
                  </a:lnTo>
                  <a:lnTo>
                    <a:pt x="46" y="28"/>
                  </a:lnTo>
                  <a:lnTo>
                    <a:pt x="46" y="24"/>
                  </a:lnTo>
                  <a:lnTo>
                    <a:pt x="46" y="18"/>
                  </a:lnTo>
                  <a:lnTo>
                    <a:pt x="40" y="15"/>
                  </a:lnTo>
                  <a:lnTo>
                    <a:pt x="40" y="18"/>
                  </a:lnTo>
                  <a:lnTo>
                    <a:pt x="40" y="24"/>
                  </a:lnTo>
                  <a:lnTo>
                    <a:pt x="34" y="24"/>
                  </a:lnTo>
                  <a:lnTo>
                    <a:pt x="34" y="18"/>
                  </a:lnTo>
                  <a:lnTo>
                    <a:pt x="31" y="24"/>
                  </a:lnTo>
                  <a:lnTo>
                    <a:pt x="31" y="28"/>
                  </a:lnTo>
                  <a:lnTo>
                    <a:pt x="34" y="28"/>
                  </a:lnTo>
                  <a:lnTo>
                    <a:pt x="40" y="28"/>
                  </a:lnTo>
                  <a:lnTo>
                    <a:pt x="46" y="34"/>
                  </a:lnTo>
                  <a:lnTo>
                    <a:pt x="55" y="34"/>
                  </a:lnTo>
                  <a:lnTo>
                    <a:pt x="61" y="40"/>
                  </a:lnTo>
                  <a:lnTo>
                    <a:pt x="64" y="43"/>
                  </a:lnTo>
                  <a:lnTo>
                    <a:pt x="64" y="49"/>
                  </a:lnTo>
                  <a:lnTo>
                    <a:pt x="71" y="49"/>
                  </a:lnTo>
                  <a:lnTo>
                    <a:pt x="77" y="49"/>
                  </a:lnTo>
                  <a:lnTo>
                    <a:pt x="77" y="58"/>
                  </a:lnTo>
                  <a:lnTo>
                    <a:pt x="71" y="58"/>
                  </a:lnTo>
                  <a:lnTo>
                    <a:pt x="61" y="55"/>
                  </a:lnTo>
                  <a:lnTo>
                    <a:pt x="49" y="55"/>
                  </a:lnTo>
                  <a:lnTo>
                    <a:pt x="55" y="58"/>
                  </a:lnTo>
                  <a:lnTo>
                    <a:pt x="61" y="64"/>
                  </a:lnTo>
                  <a:lnTo>
                    <a:pt x="64" y="67"/>
                  </a:lnTo>
                  <a:lnTo>
                    <a:pt x="61" y="73"/>
                  </a:lnTo>
                  <a:lnTo>
                    <a:pt x="55" y="73"/>
                  </a:lnTo>
                  <a:lnTo>
                    <a:pt x="49" y="67"/>
                  </a:lnTo>
                  <a:lnTo>
                    <a:pt x="46" y="64"/>
                  </a:lnTo>
                  <a:lnTo>
                    <a:pt x="40" y="64"/>
                  </a:lnTo>
                  <a:lnTo>
                    <a:pt x="31" y="58"/>
                  </a:lnTo>
                  <a:lnTo>
                    <a:pt x="22" y="55"/>
                  </a:lnTo>
                  <a:lnTo>
                    <a:pt x="9" y="58"/>
                  </a:lnTo>
                  <a:lnTo>
                    <a:pt x="9" y="64"/>
                  </a:lnTo>
                  <a:lnTo>
                    <a:pt x="22" y="64"/>
                  </a:lnTo>
                  <a:lnTo>
                    <a:pt x="31" y="64"/>
                  </a:lnTo>
                  <a:lnTo>
                    <a:pt x="34" y="67"/>
                  </a:lnTo>
                  <a:lnTo>
                    <a:pt x="34" y="73"/>
                  </a:lnTo>
                  <a:lnTo>
                    <a:pt x="40" y="73"/>
                  </a:lnTo>
                  <a:lnTo>
                    <a:pt x="40" y="80"/>
                  </a:lnTo>
                  <a:lnTo>
                    <a:pt x="40" y="83"/>
                  </a:lnTo>
                  <a:lnTo>
                    <a:pt x="34" y="89"/>
                  </a:lnTo>
                  <a:lnTo>
                    <a:pt x="34" y="98"/>
                  </a:lnTo>
                  <a:lnTo>
                    <a:pt x="40" y="95"/>
                  </a:lnTo>
                  <a:lnTo>
                    <a:pt x="40" y="98"/>
                  </a:lnTo>
                  <a:lnTo>
                    <a:pt x="34" y="104"/>
                  </a:lnTo>
                  <a:lnTo>
                    <a:pt x="31" y="110"/>
                  </a:lnTo>
                  <a:lnTo>
                    <a:pt x="25" y="110"/>
                  </a:lnTo>
                  <a:lnTo>
                    <a:pt x="22" y="110"/>
                  </a:lnTo>
                  <a:lnTo>
                    <a:pt x="16" y="110"/>
                  </a:lnTo>
                  <a:lnTo>
                    <a:pt x="9" y="113"/>
                  </a:lnTo>
                  <a:lnTo>
                    <a:pt x="3" y="110"/>
                  </a:lnTo>
                  <a:lnTo>
                    <a:pt x="0" y="11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50">
              <a:extLst>
                <a:ext uri="{FF2B5EF4-FFF2-40B4-BE49-F238E27FC236}">
                  <a16:creationId xmlns:a16="http://schemas.microsoft.com/office/drawing/2014/main" id="{1A5E2B8A-16B4-44B5-B274-0DA7ACB49B2C}"/>
                </a:ext>
              </a:extLst>
            </p:cNvPr>
            <p:cNvSpPr>
              <a:spLocks/>
            </p:cNvSpPr>
            <p:nvPr/>
          </p:nvSpPr>
          <p:spPr bwMode="auto">
            <a:xfrm>
              <a:off x="6122988" y="2339643"/>
              <a:ext cx="368300" cy="306388"/>
            </a:xfrm>
            <a:custGeom>
              <a:avLst/>
              <a:gdLst>
                <a:gd name="T0" fmla="*/ 16 w 232"/>
                <a:gd name="T1" fmla="*/ 128 h 193"/>
                <a:gd name="T2" fmla="*/ 34 w 232"/>
                <a:gd name="T3" fmla="*/ 138 h 193"/>
                <a:gd name="T4" fmla="*/ 34 w 232"/>
                <a:gd name="T5" fmla="*/ 159 h 193"/>
                <a:gd name="T6" fmla="*/ 61 w 232"/>
                <a:gd name="T7" fmla="*/ 174 h 193"/>
                <a:gd name="T8" fmla="*/ 77 w 232"/>
                <a:gd name="T9" fmla="*/ 193 h 193"/>
                <a:gd name="T10" fmla="*/ 86 w 232"/>
                <a:gd name="T11" fmla="*/ 190 h 193"/>
                <a:gd name="T12" fmla="*/ 116 w 232"/>
                <a:gd name="T13" fmla="*/ 183 h 193"/>
                <a:gd name="T14" fmla="*/ 141 w 232"/>
                <a:gd name="T15" fmla="*/ 190 h 193"/>
                <a:gd name="T16" fmla="*/ 165 w 232"/>
                <a:gd name="T17" fmla="*/ 183 h 193"/>
                <a:gd name="T18" fmla="*/ 180 w 232"/>
                <a:gd name="T19" fmla="*/ 190 h 193"/>
                <a:gd name="T20" fmla="*/ 205 w 232"/>
                <a:gd name="T21" fmla="*/ 180 h 193"/>
                <a:gd name="T22" fmla="*/ 226 w 232"/>
                <a:gd name="T23" fmla="*/ 165 h 193"/>
                <a:gd name="T24" fmla="*/ 232 w 232"/>
                <a:gd name="T25" fmla="*/ 144 h 193"/>
                <a:gd name="T26" fmla="*/ 217 w 232"/>
                <a:gd name="T27" fmla="*/ 128 h 193"/>
                <a:gd name="T28" fmla="*/ 226 w 232"/>
                <a:gd name="T29" fmla="*/ 119 h 193"/>
                <a:gd name="T30" fmla="*/ 232 w 232"/>
                <a:gd name="T31" fmla="*/ 98 h 193"/>
                <a:gd name="T32" fmla="*/ 217 w 232"/>
                <a:gd name="T33" fmla="*/ 95 h 193"/>
                <a:gd name="T34" fmla="*/ 220 w 232"/>
                <a:gd name="T35" fmla="*/ 73 h 193"/>
                <a:gd name="T36" fmla="*/ 205 w 232"/>
                <a:gd name="T37" fmla="*/ 83 h 193"/>
                <a:gd name="T38" fmla="*/ 190 w 232"/>
                <a:gd name="T39" fmla="*/ 80 h 193"/>
                <a:gd name="T40" fmla="*/ 171 w 232"/>
                <a:gd name="T41" fmla="*/ 73 h 193"/>
                <a:gd name="T42" fmla="*/ 159 w 232"/>
                <a:gd name="T43" fmla="*/ 89 h 193"/>
                <a:gd name="T44" fmla="*/ 156 w 232"/>
                <a:gd name="T45" fmla="*/ 73 h 193"/>
                <a:gd name="T46" fmla="*/ 141 w 232"/>
                <a:gd name="T47" fmla="*/ 58 h 193"/>
                <a:gd name="T48" fmla="*/ 126 w 232"/>
                <a:gd name="T49" fmla="*/ 73 h 193"/>
                <a:gd name="T50" fmla="*/ 119 w 232"/>
                <a:gd name="T51" fmla="*/ 49 h 193"/>
                <a:gd name="T52" fmla="*/ 104 w 232"/>
                <a:gd name="T53" fmla="*/ 64 h 193"/>
                <a:gd name="T54" fmla="*/ 86 w 232"/>
                <a:gd name="T55" fmla="*/ 73 h 193"/>
                <a:gd name="T56" fmla="*/ 86 w 232"/>
                <a:gd name="T57" fmla="*/ 58 h 193"/>
                <a:gd name="T58" fmla="*/ 95 w 232"/>
                <a:gd name="T59" fmla="*/ 43 h 193"/>
                <a:gd name="T60" fmla="*/ 101 w 232"/>
                <a:gd name="T61" fmla="*/ 24 h 193"/>
                <a:gd name="T62" fmla="*/ 80 w 232"/>
                <a:gd name="T63" fmla="*/ 0 h 193"/>
                <a:gd name="T64" fmla="*/ 86 w 232"/>
                <a:gd name="T65" fmla="*/ 18 h 193"/>
                <a:gd name="T66" fmla="*/ 77 w 232"/>
                <a:gd name="T67" fmla="*/ 28 h 193"/>
                <a:gd name="T68" fmla="*/ 71 w 232"/>
                <a:gd name="T69" fmla="*/ 3 h 193"/>
                <a:gd name="T70" fmla="*/ 61 w 232"/>
                <a:gd name="T71" fmla="*/ 18 h 193"/>
                <a:gd name="T72" fmla="*/ 49 w 232"/>
                <a:gd name="T73" fmla="*/ 28 h 193"/>
                <a:gd name="T74" fmla="*/ 40 w 232"/>
                <a:gd name="T75" fmla="*/ 15 h 193"/>
                <a:gd name="T76" fmla="*/ 34 w 232"/>
                <a:gd name="T77" fmla="*/ 18 h 193"/>
                <a:gd name="T78" fmla="*/ 40 w 232"/>
                <a:gd name="T79" fmla="*/ 28 h 193"/>
                <a:gd name="T80" fmla="*/ 64 w 232"/>
                <a:gd name="T81" fmla="*/ 43 h 193"/>
                <a:gd name="T82" fmla="*/ 77 w 232"/>
                <a:gd name="T83" fmla="*/ 58 h 193"/>
                <a:gd name="T84" fmla="*/ 55 w 232"/>
                <a:gd name="T85" fmla="*/ 58 h 193"/>
                <a:gd name="T86" fmla="*/ 55 w 232"/>
                <a:gd name="T87" fmla="*/ 73 h 193"/>
                <a:gd name="T88" fmla="*/ 31 w 232"/>
                <a:gd name="T89" fmla="*/ 58 h 193"/>
                <a:gd name="T90" fmla="*/ 22 w 232"/>
                <a:gd name="T91" fmla="*/ 64 h 193"/>
                <a:gd name="T92" fmla="*/ 40 w 232"/>
                <a:gd name="T93" fmla="*/ 73 h 193"/>
                <a:gd name="T94" fmla="*/ 34 w 232"/>
                <a:gd name="T95" fmla="*/ 98 h 193"/>
                <a:gd name="T96" fmla="*/ 31 w 232"/>
                <a:gd name="T97" fmla="*/ 110 h 193"/>
                <a:gd name="T98" fmla="*/ 9 w 232"/>
                <a:gd name="T99" fmla="*/ 11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193">
                  <a:moveTo>
                    <a:pt x="0" y="119"/>
                  </a:moveTo>
                  <a:lnTo>
                    <a:pt x="3" y="122"/>
                  </a:lnTo>
                  <a:lnTo>
                    <a:pt x="9" y="122"/>
                  </a:lnTo>
                  <a:lnTo>
                    <a:pt x="16" y="128"/>
                  </a:lnTo>
                  <a:lnTo>
                    <a:pt x="22" y="135"/>
                  </a:lnTo>
                  <a:lnTo>
                    <a:pt x="25" y="138"/>
                  </a:lnTo>
                  <a:lnTo>
                    <a:pt x="31" y="138"/>
                  </a:lnTo>
                  <a:lnTo>
                    <a:pt x="34" y="138"/>
                  </a:lnTo>
                  <a:lnTo>
                    <a:pt x="34" y="144"/>
                  </a:lnTo>
                  <a:lnTo>
                    <a:pt x="34" y="150"/>
                  </a:lnTo>
                  <a:lnTo>
                    <a:pt x="34" y="153"/>
                  </a:lnTo>
                  <a:lnTo>
                    <a:pt x="34" y="159"/>
                  </a:lnTo>
                  <a:lnTo>
                    <a:pt x="40" y="165"/>
                  </a:lnTo>
                  <a:lnTo>
                    <a:pt x="49" y="174"/>
                  </a:lnTo>
                  <a:lnTo>
                    <a:pt x="55" y="174"/>
                  </a:lnTo>
                  <a:lnTo>
                    <a:pt x="61" y="174"/>
                  </a:lnTo>
                  <a:lnTo>
                    <a:pt x="61" y="180"/>
                  </a:lnTo>
                  <a:lnTo>
                    <a:pt x="61" y="183"/>
                  </a:lnTo>
                  <a:lnTo>
                    <a:pt x="71" y="190"/>
                  </a:lnTo>
                  <a:lnTo>
                    <a:pt x="77" y="193"/>
                  </a:lnTo>
                  <a:lnTo>
                    <a:pt x="77" y="190"/>
                  </a:lnTo>
                  <a:lnTo>
                    <a:pt x="80" y="183"/>
                  </a:lnTo>
                  <a:lnTo>
                    <a:pt x="80" y="190"/>
                  </a:lnTo>
                  <a:lnTo>
                    <a:pt x="86" y="190"/>
                  </a:lnTo>
                  <a:lnTo>
                    <a:pt x="95" y="183"/>
                  </a:lnTo>
                  <a:lnTo>
                    <a:pt x="101" y="183"/>
                  </a:lnTo>
                  <a:lnTo>
                    <a:pt x="110" y="190"/>
                  </a:lnTo>
                  <a:lnTo>
                    <a:pt x="116" y="183"/>
                  </a:lnTo>
                  <a:lnTo>
                    <a:pt x="119" y="190"/>
                  </a:lnTo>
                  <a:lnTo>
                    <a:pt x="132" y="190"/>
                  </a:lnTo>
                  <a:lnTo>
                    <a:pt x="132" y="193"/>
                  </a:lnTo>
                  <a:lnTo>
                    <a:pt x="141" y="190"/>
                  </a:lnTo>
                  <a:lnTo>
                    <a:pt x="147" y="183"/>
                  </a:lnTo>
                  <a:lnTo>
                    <a:pt x="156" y="190"/>
                  </a:lnTo>
                  <a:lnTo>
                    <a:pt x="159" y="190"/>
                  </a:lnTo>
                  <a:lnTo>
                    <a:pt x="165" y="183"/>
                  </a:lnTo>
                  <a:lnTo>
                    <a:pt x="171" y="190"/>
                  </a:lnTo>
                  <a:lnTo>
                    <a:pt x="171" y="193"/>
                  </a:lnTo>
                  <a:lnTo>
                    <a:pt x="174" y="190"/>
                  </a:lnTo>
                  <a:lnTo>
                    <a:pt x="180" y="190"/>
                  </a:lnTo>
                  <a:lnTo>
                    <a:pt x="190" y="183"/>
                  </a:lnTo>
                  <a:lnTo>
                    <a:pt x="196" y="174"/>
                  </a:lnTo>
                  <a:lnTo>
                    <a:pt x="202" y="180"/>
                  </a:lnTo>
                  <a:lnTo>
                    <a:pt x="205" y="180"/>
                  </a:lnTo>
                  <a:lnTo>
                    <a:pt x="217" y="180"/>
                  </a:lnTo>
                  <a:lnTo>
                    <a:pt x="217" y="168"/>
                  </a:lnTo>
                  <a:lnTo>
                    <a:pt x="220" y="165"/>
                  </a:lnTo>
                  <a:lnTo>
                    <a:pt x="226" y="165"/>
                  </a:lnTo>
                  <a:lnTo>
                    <a:pt x="226" y="159"/>
                  </a:lnTo>
                  <a:lnTo>
                    <a:pt x="226" y="153"/>
                  </a:lnTo>
                  <a:lnTo>
                    <a:pt x="232" y="150"/>
                  </a:lnTo>
                  <a:lnTo>
                    <a:pt x="232" y="144"/>
                  </a:lnTo>
                  <a:lnTo>
                    <a:pt x="226" y="138"/>
                  </a:lnTo>
                  <a:lnTo>
                    <a:pt x="226" y="135"/>
                  </a:lnTo>
                  <a:lnTo>
                    <a:pt x="226" y="128"/>
                  </a:lnTo>
                  <a:lnTo>
                    <a:pt x="217" y="128"/>
                  </a:lnTo>
                  <a:lnTo>
                    <a:pt x="217" y="122"/>
                  </a:lnTo>
                  <a:lnTo>
                    <a:pt x="220" y="119"/>
                  </a:lnTo>
                  <a:lnTo>
                    <a:pt x="226" y="122"/>
                  </a:lnTo>
                  <a:lnTo>
                    <a:pt x="226" y="119"/>
                  </a:lnTo>
                  <a:lnTo>
                    <a:pt x="220" y="113"/>
                  </a:lnTo>
                  <a:lnTo>
                    <a:pt x="220" y="110"/>
                  </a:lnTo>
                  <a:lnTo>
                    <a:pt x="220" y="104"/>
                  </a:lnTo>
                  <a:lnTo>
                    <a:pt x="232" y="98"/>
                  </a:lnTo>
                  <a:lnTo>
                    <a:pt x="232" y="95"/>
                  </a:lnTo>
                  <a:lnTo>
                    <a:pt x="226" y="98"/>
                  </a:lnTo>
                  <a:lnTo>
                    <a:pt x="217" y="98"/>
                  </a:lnTo>
                  <a:lnTo>
                    <a:pt x="217" y="95"/>
                  </a:lnTo>
                  <a:lnTo>
                    <a:pt x="217" y="89"/>
                  </a:lnTo>
                  <a:lnTo>
                    <a:pt x="220" y="83"/>
                  </a:lnTo>
                  <a:lnTo>
                    <a:pt x="220" y="80"/>
                  </a:lnTo>
                  <a:lnTo>
                    <a:pt x="220" y="73"/>
                  </a:lnTo>
                  <a:lnTo>
                    <a:pt x="220" y="80"/>
                  </a:lnTo>
                  <a:lnTo>
                    <a:pt x="211" y="73"/>
                  </a:lnTo>
                  <a:lnTo>
                    <a:pt x="211" y="80"/>
                  </a:lnTo>
                  <a:lnTo>
                    <a:pt x="205" y="83"/>
                  </a:lnTo>
                  <a:lnTo>
                    <a:pt x="202" y="89"/>
                  </a:lnTo>
                  <a:lnTo>
                    <a:pt x="196" y="89"/>
                  </a:lnTo>
                  <a:lnTo>
                    <a:pt x="190" y="83"/>
                  </a:lnTo>
                  <a:lnTo>
                    <a:pt x="190" y="80"/>
                  </a:lnTo>
                  <a:lnTo>
                    <a:pt x="180" y="83"/>
                  </a:lnTo>
                  <a:lnTo>
                    <a:pt x="171" y="89"/>
                  </a:lnTo>
                  <a:lnTo>
                    <a:pt x="165" y="89"/>
                  </a:lnTo>
                  <a:lnTo>
                    <a:pt x="171" y="73"/>
                  </a:lnTo>
                  <a:lnTo>
                    <a:pt x="165" y="67"/>
                  </a:lnTo>
                  <a:lnTo>
                    <a:pt x="165" y="73"/>
                  </a:lnTo>
                  <a:lnTo>
                    <a:pt x="159" y="83"/>
                  </a:lnTo>
                  <a:lnTo>
                    <a:pt x="159" y="89"/>
                  </a:lnTo>
                  <a:lnTo>
                    <a:pt x="156" y="95"/>
                  </a:lnTo>
                  <a:lnTo>
                    <a:pt x="150" y="89"/>
                  </a:lnTo>
                  <a:lnTo>
                    <a:pt x="150" y="80"/>
                  </a:lnTo>
                  <a:lnTo>
                    <a:pt x="156" y="73"/>
                  </a:lnTo>
                  <a:lnTo>
                    <a:pt x="156" y="64"/>
                  </a:lnTo>
                  <a:lnTo>
                    <a:pt x="150" y="58"/>
                  </a:lnTo>
                  <a:lnTo>
                    <a:pt x="147" y="64"/>
                  </a:lnTo>
                  <a:lnTo>
                    <a:pt x="141" y="58"/>
                  </a:lnTo>
                  <a:lnTo>
                    <a:pt x="141" y="64"/>
                  </a:lnTo>
                  <a:lnTo>
                    <a:pt x="135" y="67"/>
                  </a:lnTo>
                  <a:lnTo>
                    <a:pt x="132" y="73"/>
                  </a:lnTo>
                  <a:lnTo>
                    <a:pt x="126" y="73"/>
                  </a:lnTo>
                  <a:lnTo>
                    <a:pt x="126" y="67"/>
                  </a:lnTo>
                  <a:lnTo>
                    <a:pt x="126" y="64"/>
                  </a:lnTo>
                  <a:lnTo>
                    <a:pt x="126" y="55"/>
                  </a:lnTo>
                  <a:lnTo>
                    <a:pt x="119" y="49"/>
                  </a:lnTo>
                  <a:lnTo>
                    <a:pt x="116" y="58"/>
                  </a:lnTo>
                  <a:lnTo>
                    <a:pt x="110" y="67"/>
                  </a:lnTo>
                  <a:lnTo>
                    <a:pt x="104" y="67"/>
                  </a:lnTo>
                  <a:lnTo>
                    <a:pt x="104" y="64"/>
                  </a:lnTo>
                  <a:lnTo>
                    <a:pt x="101" y="64"/>
                  </a:lnTo>
                  <a:lnTo>
                    <a:pt x="95" y="64"/>
                  </a:lnTo>
                  <a:lnTo>
                    <a:pt x="86" y="80"/>
                  </a:lnTo>
                  <a:lnTo>
                    <a:pt x="86" y="73"/>
                  </a:lnTo>
                  <a:lnTo>
                    <a:pt x="80" y="73"/>
                  </a:lnTo>
                  <a:lnTo>
                    <a:pt x="80" y="67"/>
                  </a:lnTo>
                  <a:lnTo>
                    <a:pt x="86" y="64"/>
                  </a:lnTo>
                  <a:lnTo>
                    <a:pt x="86" y="58"/>
                  </a:lnTo>
                  <a:lnTo>
                    <a:pt x="86" y="55"/>
                  </a:lnTo>
                  <a:lnTo>
                    <a:pt x="86" y="43"/>
                  </a:lnTo>
                  <a:lnTo>
                    <a:pt x="92" y="43"/>
                  </a:lnTo>
                  <a:lnTo>
                    <a:pt x="95" y="43"/>
                  </a:lnTo>
                  <a:lnTo>
                    <a:pt x="101" y="34"/>
                  </a:lnTo>
                  <a:lnTo>
                    <a:pt x="95" y="34"/>
                  </a:lnTo>
                  <a:lnTo>
                    <a:pt x="95" y="28"/>
                  </a:lnTo>
                  <a:lnTo>
                    <a:pt x="101" y="24"/>
                  </a:lnTo>
                  <a:lnTo>
                    <a:pt x="101" y="18"/>
                  </a:lnTo>
                  <a:lnTo>
                    <a:pt x="101" y="9"/>
                  </a:lnTo>
                  <a:lnTo>
                    <a:pt x="92" y="0"/>
                  </a:lnTo>
                  <a:lnTo>
                    <a:pt x="80" y="0"/>
                  </a:lnTo>
                  <a:lnTo>
                    <a:pt x="86" y="3"/>
                  </a:lnTo>
                  <a:lnTo>
                    <a:pt x="92" y="15"/>
                  </a:lnTo>
                  <a:lnTo>
                    <a:pt x="86" y="15"/>
                  </a:lnTo>
                  <a:lnTo>
                    <a:pt x="86" y="18"/>
                  </a:lnTo>
                  <a:lnTo>
                    <a:pt x="86" y="24"/>
                  </a:lnTo>
                  <a:lnTo>
                    <a:pt x="86" y="28"/>
                  </a:lnTo>
                  <a:lnTo>
                    <a:pt x="80" y="34"/>
                  </a:lnTo>
                  <a:lnTo>
                    <a:pt x="77" y="28"/>
                  </a:lnTo>
                  <a:lnTo>
                    <a:pt x="77" y="18"/>
                  </a:lnTo>
                  <a:lnTo>
                    <a:pt x="71" y="24"/>
                  </a:lnTo>
                  <a:lnTo>
                    <a:pt x="71" y="15"/>
                  </a:lnTo>
                  <a:lnTo>
                    <a:pt x="71" y="3"/>
                  </a:lnTo>
                  <a:lnTo>
                    <a:pt x="71" y="9"/>
                  </a:lnTo>
                  <a:lnTo>
                    <a:pt x="64" y="9"/>
                  </a:lnTo>
                  <a:lnTo>
                    <a:pt x="61" y="3"/>
                  </a:lnTo>
                  <a:lnTo>
                    <a:pt x="61" y="18"/>
                  </a:lnTo>
                  <a:lnTo>
                    <a:pt x="49" y="15"/>
                  </a:lnTo>
                  <a:lnTo>
                    <a:pt x="55" y="18"/>
                  </a:lnTo>
                  <a:lnTo>
                    <a:pt x="61" y="24"/>
                  </a:lnTo>
                  <a:lnTo>
                    <a:pt x="49" y="28"/>
                  </a:lnTo>
                  <a:lnTo>
                    <a:pt x="46" y="28"/>
                  </a:lnTo>
                  <a:lnTo>
                    <a:pt x="46" y="24"/>
                  </a:lnTo>
                  <a:lnTo>
                    <a:pt x="46" y="18"/>
                  </a:lnTo>
                  <a:lnTo>
                    <a:pt x="40" y="15"/>
                  </a:lnTo>
                  <a:lnTo>
                    <a:pt x="40" y="18"/>
                  </a:lnTo>
                  <a:lnTo>
                    <a:pt x="40" y="24"/>
                  </a:lnTo>
                  <a:lnTo>
                    <a:pt x="34" y="24"/>
                  </a:lnTo>
                  <a:lnTo>
                    <a:pt x="34" y="18"/>
                  </a:lnTo>
                  <a:lnTo>
                    <a:pt x="31" y="24"/>
                  </a:lnTo>
                  <a:lnTo>
                    <a:pt x="31" y="28"/>
                  </a:lnTo>
                  <a:lnTo>
                    <a:pt x="34" y="28"/>
                  </a:lnTo>
                  <a:lnTo>
                    <a:pt x="40" y="28"/>
                  </a:lnTo>
                  <a:lnTo>
                    <a:pt x="46" y="34"/>
                  </a:lnTo>
                  <a:lnTo>
                    <a:pt x="55" y="34"/>
                  </a:lnTo>
                  <a:lnTo>
                    <a:pt x="61" y="40"/>
                  </a:lnTo>
                  <a:lnTo>
                    <a:pt x="64" y="43"/>
                  </a:lnTo>
                  <a:lnTo>
                    <a:pt x="64" y="49"/>
                  </a:lnTo>
                  <a:lnTo>
                    <a:pt x="71" y="49"/>
                  </a:lnTo>
                  <a:lnTo>
                    <a:pt x="77" y="49"/>
                  </a:lnTo>
                  <a:lnTo>
                    <a:pt x="77" y="58"/>
                  </a:lnTo>
                  <a:lnTo>
                    <a:pt x="71" y="58"/>
                  </a:lnTo>
                  <a:lnTo>
                    <a:pt x="61" y="55"/>
                  </a:lnTo>
                  <a:lnTo>
                    <a:pt x="49" y="55"/>
                  </a:lnTo>
                  <a:lnTo>
                    <a:pt x="55" y="58"/>
                  </a:lnTo>
                  <a:lnTo>
                    <a:pt x="61" y="64"/>
                  </a:lnTo>
                  <a:lnTo>
                    <a:pt x="64" y="67"/>
                  </a:lnTo>
                  <a:lnTo>
                    <a:pt x="61" y="73"/>
                  </a:lnTo>
                  <a:lnTo>
                    <a:pt x="55" y="73"/>
                  </a:lnTo>
                  <a:lnTo>
                    <a:pt x="49" y="67"/>
                  </a:lnTo>
                  <a:lnTo>
                    <a:pt x="46" y="64"/>
                  </a:lnTo>
                  <a:lnTo>
                    <a:pt x="40" y="64"/>
                  </a:lnTo>
                  <a:lnTo>
                    <a:pt x="31" y="58"/>
                  </a:lnTo>
                  <a:lnTo>
                    <a:pt x="22" y="55"/>
                  </a:lnTo>
                  <a:lnTo>
                    <a:pt x="9" y="58"/>
                  </a:lnTo>
                  <a:lnTo>
                    <a:pt x="9" y="64"/>
                  </a:lnTo>
                  <a:lnTo>
                    <a:pt x="22" y="64"/>
                  </a:lnTo>
                  <a:lnTo>
                    <a:pt x="31" y="64"/>
                  </a:lnTo>
                  <a:lnTo>
                    <a:pt x="34" y="67"/>
                  </a:lnTo>
                  <a:lnTo>
                    <a:pt x="34" y="73"/>
                  </a:lnTo>
                  <a:lnTo>
                    <a:pt x="40" y="73"/>
                  </a:lnTo>
                  <a:lnTo>
                    <a:pt x="40" y="80"/>
                  </a:lnTo>
                  <a:lnTo>
                    <a:pt x="40" y="83"/>
                  </a:lnTo>
                  <a:lnTo>
                    <a:pt x="34" y="89"/>
                  </a:lnTo>
                  <a:lnTo>
                    <a:pt x="34" y="98"/>
                  </a:lnTo>
                  <a:lnTo>
                    <a:pt x="40" y="95"/>
                  </a:lnTo>
                  <a:lnTo>
                    <a:pt x="40" y="98"/>
                  </a:lnTo>
                  <a:lnTo>
                    <a:pt x="34" y="104"/>
                  </a:lnTo>
                  <a:lnTo>
                    <a:pt x="31" y="110"/>
                  </a:lnTo>
                  <a:lnTo>
                    <a:pt x="25" y="110"/>
                  </a:lnTo>
                  <a:lnTo>
                    <a:pt x="22" y="110"/>
                  </a:lnTo>
                  <a:lnTo>
                    <a:pt x="16" y="110"/>
                  </a:lnTo>
                  <a:lnTo>
                    <a:pt x="9" y="113"/>
                  </a:lnTo>
                  <a:lnTo>
                    <a:pt x="3" y="110"/>
                  </a:lnTo>
                  <a:lnTo>
                    <a:pt x="0" y="11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1">
              <a:extLst>
                <a:ext uri="{FF2B5EF4-FFF2-40B4-BE49-F238E27FC236}">
                  <a16:creationId xmlns:a16="http://schemas.microsoft.com/office/drawing/2014/main" id="{99D3B6CF-F8D5-414F-99FC-A03A59BB52E4}"/>
                </a:ext>
              </a:extLst>
            </p:cNvPr>
            <p:cNvSpPr>
              <a:spLocks/>
            </p:cNvSpPr>
            <p:nvPr/>
          </p:nvSpPr>
          <p:spPr bwMode="auto">
            <a:xfrm>
              <a:off x="6065838" y="3469943"/>
              <a:ext cx="295275" cy="282575"/>
            </a:xfrm>
            <a:custGeom>
              <a:avLst/>
              <a:gdLst>
                <a:gd name="T0" fmla="*/ 183 w 186"/>
                <a:gd name="T1" fmla="*/ 86 h 178"/>
                <a:gd name="T2" fmla="*/ 177 w 186"/>
                <a:gd name="T3" fmla="*/ 98 h 178"/>
                <a:gd name="T4" fmla="*/ 171 w 186"/>
                <a:gd name="T5" fmla="*/ 116 h 178"/>
                <a:gd name="T6" fmla="*/ 168 w 186"/>
                <a:gd name="T7" fmla="*/ 132 h 178"/>
                <a:gd name="T8" fmla="*/ 168 w 186"/>
                <a:gd name="T9" fmla="*/ 147 h 178"/>
                <a:gd name="T10" fmla="*/ 155 w 186"/>
                <a:gd name="T11" fmla="*/ 156 h 178"/>
                <a:gd name="T12" fmla="*/ 146 w 186"/>
                <a:gd name="T13" fmla="*/ 165 h 178"/>
                <a:gd name="T14" fmla="*/ 122 w 186"/>
                <a:gd name="T15" fmla="*/ 165 h 178"/>
                <a:gd name="T16" fmla="*/ 97 w 186"/>
                <a:gd name="T17" fmla="*/ 165 h 178"/>
                <a:gd name="T18" fmla="*/ 85 w 186"/>
                <a:gd name="T19" fmla="*/ 165 h 178"/>
                <a:gd name="T20" fmla="*/ 76 w 186"/>
                <a:gd name="T21" fmla="*/ 178 h 178"/>
                <a:gd name="T22" fmla="*/ 58 w 186"/>
                <a:gd name="T23" fmla="*/ 178 h 178"/>
                <a:gd name="T24" fmla="*/ 36 w 186"/>
                <a:gd name="T25" fmla="*/ 172 h 178"/>
                <a:gd name="T26" fmla="*/ 27 w 186"/>
                <a:gd name="T27" fmla="*/ 165 h 178"/>
                <a:gd name="T28" fmla="*/ 27 w 186"/>
                <a:gd name="T29" fmla="*/ 165 h 178"/>
                <a:gd name="T30" fmla="*/ 15 w 186"/>
                <a:gd name="T31" fmla="*/ 162 h 178"/>
                <a:gd name="T32" fmla="*/ 15 w 186"/>
                <a:gd name="T33" fmla="*/ 150 h 178"/>
                <a:gd name="T34" fmla="*/ 21 w 186"/>
                <a:gd name="T35" fmla="*/ 150 h 178"/>
                <a:gd name="T36" fmla="*/ 6 w 186"/>
                <a:gd name="T37" fmla="*/ 150 h 178"/>
                <a:gd name="T38" fmla="*/ 12 w 186"/>
                <a:gd name="T39" fmla="*/ 138 h 178"/>
                <a:gd name="T40" fmla="*/ 27 w 186"/>
                <a:gd name="T41" fmla="*/ 138 h 178"/>
                <a:gd name="T42" fmla="*/ 6 w 186"/>
                <a:gd name="T43" fmla="*/ 132 h 178"/>
                <a:gd name="T44" fmla="*/ 15 w 186"/>
                <a:gd name="T45" fmla="*/ 123 h 178"/>
                <a:gd name="T46" fmla="*/ 39 w 186"/>
                <a:gd name="T47" fmla="*/ 116 h 178"/>
                <a:gd name="T48" fmla="*/ 61 w 186"/>
                <a:gd name="T49" fmla="*/ 123 h 178"/>
                <a:gd name="T50" fmla="*/ 58 w 186"/>
                <a:gd name="T51" fmla="*/ 116 h 178"/>
                <a:gd name="T52" fmla="*/ 36 w 186"/>
                <a:gd name="T53" fmla="*/ 116 h 178"/>
                <a:gd name="T54" fmla="*/ 52 w 186"/>
                <a:gd name="T55" fmla="*/ 101 h 178"/>
                <a:gd name="T56" fmla="*/ 76 w 186"/>
                <a:gd name="T57" fmla="*/ 92 h 178"/>
                <a:gd name="T58" fmla="*/ 61 w 186"/>
                <a:gd name="T59" fmla="*/ 86 h 178"/>
                <a:gd name="T60" fmla="*/ 52 w 186"/>
                <a:gd name="T61" fmla="*/ 83 h 178"/>
                <a:gd name="T62" fmla="*/ 52 w 186"/>
                <a:gd name="T63" fmla="*/ 61 h 178"/>
                <a:gd name="T64" fmla="*/ 67 w 186"/>
                <a:gd name="T65" fmla="*/ 52 h 178"/>
                <a:gd name="T66" fmla="*/ 67 w 186"/>
                <a:gd name="T67" fmla="*/ 46 h 178"/>
                <a:gd name="T68" fmla="*/ 67 w 186"/>
                <a:gd name="T69" fmla="*/ 37 h 178"/>
                <a:gd name="T70" fmla="*/ 85 w 186"/>
                <a:gd name="T71" fmla="*/ 31 h 178"/>
                <a:gd name="T72" fmla="*/ 100 w 186"/>
                <a:gd name="T73" fmla="*/ 46 h 178"/>
                <a:gd name="T74" fmla="*/ 116 w 186"/>
                <a:gd name="T75" fmla="*/ 40 h 178"/>
                <a:gd name="T76" fmla="*/ 131 w 186"/>
                <a:gd name="T77" fmla="*/ 31 h 178"/>
                <a:gd name="T78" fmla="*/ 113 w 186"/>
                <a:gd name="T79" fmla="*/ 22 h 178"/>
                <a:gd name="T80" fmla="*/ 137 w 186"/>
                <a:gd name="T81" fmla="*/ 13 h 178"/>
                <a:gd name="T82" fmla="*/ 146 w 186"/>
                <a:gd name="T83" fmla="*/ 6 h 178"/>
                <a:gd name="T84" fmla="*/ 168 w 186"/>
                <a:gd name="T85" fmla="*/ 6 h 178"/>
                <a:gd name="T86" fmla="*/ 177 w 186"/>
                <a:gd name="T87" fmla="*/ 0 h 178"/>
                <a:gd name="T88" fmla="*/ 183 w 186"/>
                <a:gd name="T89" fmla="*/ 16 h 178"/>
                <a:gd name="T90" fmla="*/ 177 w 186"/>
                <a:gd name="T91" fmla="*/ 22 h 178"/>
                <a:gd name="T92" fmla="*/ 155 w 186"/>
                <a:gd name="T93" fmla="*/ 25 h 178"/>
                <a:gd name="T94" fmla="*/ 146 w 186"/>
                <a:gd name="T95" fmla="*/ 40 h 178"/>
                <a:gd name="T96" fmla="*/ 137 w 186"/>
                <a:gd name="T97" fmla="*/ 40 h 178"/>
                <a:gd name="T98" fmla="*/ 140 w 186"/>
                <a:gd name="T99" fmla="*/ 55 h 178"/>
                <a:gd name="T100" fmla="*/ 155 w 186"/>
                <a:gd name="T101" fmla="*/ 61 h 178"/>
                <a:gd name="T102" fmla="*/ 177 w 186"/>
                <a:gd name="T103" fmla="*/ 68 h 178"/>
                <a:gd name="T104" fmla="*/ 186 w 186"/>
                <a:gd name="T105" fmla="*/ 8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78">
                  <a:moveTo>
                    <a:pt x="186" y="86"/>
                  </a:moveTo>
                  <a:lnTo>
                    <a:pt x="183" y="92"/>
                  </a:lnTo>
                  <a:lnTo>
                    <a:pt x="183" y="86"/>
                  </a:lnTo>
                  <a:lnTo>
                    <a:pt x="177" y="86"/>
                  </a:lnTo>
                  <a:lnTo>
                    <a:pt x="183" y="92"/>
                  </a:lnTo>
                  <a:lnTo>
                    <a:pt x="177" y="98"/>
                  </a:lnTo>
                  <a:lnTo>
                    <a:pt x="177" y="101"/>
                  </a:lnTo>
                  <a:lnTo>
                    <a:pt x="177" y="110"/>
                  </a:lnTo>
                  <a:lnTo>
                    <a:pt x="171" y="116"/>
                  </a:lnTo>
                  <a:lnTo>
                    <a:pt x="171" y="123"/>
                  </a:lnTo>
                  <a:lnTo>
                    <a:pt x="171" y="126"/>
                  </a:lnTo>
                  <a:lnTo>
                    <a:pt x="168" y="132"/>
                  </a:lnTo>
                  <a:lnTo>
                    <a:pt x="168" y="138"/>
                  </a:lnTo>
                  <a:lnTo>
                    <a:pt x="168" y="141"/>
                  </a:lnTo>
                  <a:lnTo>
                    <a:pt x="168" y="147"/>
                  </a:lnTo>
                  <a:lnTo>
                    <a:pt x="162" y="147"/>
                  </a:lnTo>
                  <a:lnTo>
                    <a:pt x="162" y="150"/>
                  </a:lnTo>
                  <a:lnTo>
                    <a:pt x="155" y="156"/>
                  </a:lnTo>
                  <a:lnTo>
                    <a:pt x="152" y="156"/>
                  </a:lnTo>
                  <a:lnTo>
                    <a:pt x="152" y="162"/>
                  </a:lnTo>
                  <a:lnTo>
                    <a:pt x="146" y="165"/>
                  </a:lnTo>
                  <a:lnTo>
                    <a:pt x="137" y="172"/>
                  </a:lnTo>
                  <a:lnTo>
                    <a:pt x="131" y="165"/>
                  </a:lnTo>
                  <a:lnTo>
                    <a:pt x="122" y="165"/>
                  </a:lnTo>
                  <a:lnTo>
                    <a:pt x="113" y="165"/>
                  </a:lnTo>
                  <a:lnTo>
                    <a:pt x="100" y="165"/>
                  </a:lnTo>
                  <a:lnTo>
                    <a:pt x="97" y="165"/>
                  </a:lnTo>
                  <a:lnTo>
                    <a:pt x="91" y="172"/>
                  </a:lnTo>
                  <a:lnTo>
                    <a:pt x="85" y="172"/>
                  </a:lnTo>
                  <a:lnTo>
                    <a:pt x="85" y="165"/>
                  </a:lnTo>
                  <a:lnTo>
                    <a:pt x="82" y="172"/>
                  </a:lnTo>
                  <a:lnTo>
                    <a:pt x="76" y="172"/>
                  </a:lnTo>
                  <a:lnTo>
                    <a:pt x="76" y="178"/>
                  </a:lnTo>
                  <a:lnTo>
                    <a:pt x="67" y="178"/>
                  </a:lnTo>
                  <a:lnTo>
                    <a:pt x="61" y="172"/>
                  </a:lnTo>
                  <a:lnTo>
                    <a:pt x="58" y="178"/>
                  </a:lnTo>
                  <a:lnTo>
                    <a:pt x="45" y="178"/>
                  </a:lnTo>
                  <a:lnTo>
                    <a:pt x="39" y="172"/>
                  </a:lnTo>
                  <a:lnTo>
                    <a:pt x="36" y="172"/>
                  </a:lnTo>
                  <a:lnTo>
                    <a:pt x="27" y="178"/>
                  </a:lnTo>
                  <a:lnTo>
                    <a:pt x="27" y="172"/>
                  </a:lnTo>
                  <a:lnTo>
                    <a:pt x="27" y="165"/>
                  </a:lnTo>
                  <a:lnTo>
                    <a:pt x="12" y="172"/>
                  </a:lnTo>
                  <a:lnTo>
                    <a:pt x="15" y="172"/>
                  </a:lnTo>
                  <a:lnTo>
                    <a:pt x="27" y="165"/>
                  </a:lnTo>
                  <a:lnTo>
                    <a:pt x="12" y="165"/>
                  </a:lnTo>
                  <a:lnTo>
                    <a:pt x="21" y="162"/>
                  </a:lnTo>
                  <a:lnTo>
                    <a:pt x="15" y="162"/>
                  </a:lnTo>
                  <a:lnTo>
                    <a:pt x="12" y="162"/>
                  </a:lnTo>
                  <a:lnTo>
                    <a:pt x="12" y="156"/>
                  </a:lnTo>
                  <a:lnTo>
                    <a:pt x="15" y="150"/>
                  </a:lnTo>
                  <a:lnTo>
                    <a:pt x="21" y="150"/>
                  </a:lnTo>
                  <a:lnTo>
                    <a:pt x="27" y="150"/>
                  </a:lnTo>
                  <a:lnTo>
                    <a:pt x="21" y="150"/>
                  </a:lnTo>
                  <a:lnTo>
                    <a:pt x="15" y="150"/>
                  </a:lnTo>
                  <a:lnTo>
                    <a:pt x="12" y="147"/>
                  </a:lnTo>
                  <a:lnTo>
                    <a:pt x="6" y="150"/>
                  </a:lnTo>
                  <a:lnTo>
                    <a:pt x="0" y="147"/>
                  </a:lnTo>
                  <a:lnTo>
                    <a:pt x="6" y="141"/>
                  </a:lnTo>
                  <a:lnTo>
                    <a:pt x="12" y="138"/>
                  </a:lnTo>
                  <a:lnTo>
                    <a:pt x="15" y="138"/>
                  </a:lnTo>
                  <a:lnTo>
                    <a:pt x="21" y="138"/>
                  </a:lnTo>
                  <a:lnTo>
                    <a:pt x="27" y="138"/>
                  </a:lnTo>
                  <a:lnTo>
                    <a:pt x="21" y="132"/>
                  </a:lnTo>
                  <a:lnTo>
                    <a:pt x="12" y="132"/>
                  </a:lnTo>
                  <a:lnTo>
                    <a:pt x="6" y="132"/>
                  </a:lnTo>
                  <a:lnTo>
                    <a:pt x="6" y="126"/>
                  </a:lnTo>
                  <a:lnTo>
                    <a:pt x="12" y="123"/>
                  </a:lnTo>
                  <a:lnTo>
                    <a:pt x="15" y="123"/>
                  </a:lnTo>
                  <a:lnTo>
                    <a:pt x="30" y="123"/>
                  </a:lnTo>
                  <a:lnTo>
                    <a:pt x="30" y="116"/>
                  </a:lnTo>
                  <a:lnTo>
                    <a:pt x="39" y="116"/>
                  </a:lnTo>
                  <a:lnTo>
                    <a:pt x="45" y="116"/>
                  </a:lnTo>
                  <a:lnTo>
                    <a:pt x="52" y="123"/>
                  </a:lnTo>
                  <a:lnTo>
                    <a:pt x="61" y="123"/>
                  </a:lnTo>
                  <a:lnTo>
                    <a:pt x="67" y="123"/>
                  </a:lnTo>
                  <a:lnTo>
                    <a:pt x="61" y="116"/>
                  </a:lnTo>
                  <a:lnTo>
                    <a:pt x="58" y="116"/>
                  </a:lnTo>
                  <a:lnTo>
                    <a:pt x="52" y="116"/>
                  </a:lnTo>
                  <a:lnTo>
                    <a:pt x="45" y="110"/>
                  </a:lnTo>
                  <a:lnTo>
                    <a:pt x="36" y="116"/>
                  </a:lnTo>
                  <a:lnTo>
                    <a:pt x="30" y="110"/>
                  </a:lnTo>
                  <a:lnTo>
                    <a:pt x="39" y="110"/>
                  </a:lnTo>
                  <a:lnTo>
                    <a:pt x="52" y="101"/>
                  </a:lnTo>
                  <a:lnTo>
                    <a:pt x="67" y="98"/>
                  </a:lnTo>
                  <a:lnTo>
                    <a:pt x="70" y="98"/>
                  </a:lnTo>
                  <a:lnTo>
                    <a:pt x="76" y="92"/>
                  </a:lnTo>
                  <a:lnTo>
                    <a:pt x="76" y="86"/>
                  </a:lnTo>
                  <a:lnTo>
                    <a:pt x="70" y="86"/>
                  </a:lnTo>
                  <a:lnTo>
                    <a:pt x="61" y="86"/>
                  </a:lnTo>
                  <a:lnTo>
                    <a:pt x="58" y="92"/>
                  </a:lnTo>
                  <a:lnTo>
                    <a:pt x="58" y="83"/>
                  </a:lnTo>
                  <a:lnTo>
                    <a:pt x="52" y="83"/>
                  </a:lnTo>
                  <a:lnTo>
                    <a:pt x="52" y="77"/>
                  </a:lnTo>
                  <a:lnTo>
                    <a:pt x="45" y="68"/>
                  </a:lnTo>
                  <a:lnTo>
                    <a:pt x="52" y="61"/>
                  </a:lnTo>
                  <a:lnTo>
                    <a:pt x="58" y="61"/>
                  </a:lnTo>
                  <a:lnTo>
                    <a:pt x="61" y="55"/>
                  </a:lnTo>
                  <a:lnTo>
                    <a:pt x="67" y="52"/>
                  </a:lnTo>
                  <a:lnTo>
                    <a:pt x="70" y="52"/>
                  </a:lnTo>
                  <a:lnTo>
                    <a:pt x="67" y="52"/>
                  </a:lnTo>
                  <a:lnTo>
                    <a:pt x="67" y="46"/>
                  </a:lnTo>
                  <a:lnTo>
                    <a:pt x="67" y="40"/>
                  </a:lnTo>
                  <a:lnTo>
                    <a:pt x="61" y="37"/>
                  </a:lnTo>
                  <a:lnTo>
                    <a:pt x="67" y="37"/>
                  </a:lnTo>
                  <a:lnTo>
                    <a:pt x="70" y="25"/>
                  </a:lnTo>
                  <a:lnTo>
                    <a:pt x="82" y="25"/>
                  </a:lnTo>
                  <a:lnTo>
                    <a:pt x="85" y="31"/>
                  </a:lnTo>
                  <a:lnTo>
                    <a:pt x="91" y="37"/>
                  </a:lnTo>
                  <a:lnTo>
                    <a:pt x="91" y="40"/>
                  </a:lnTo>
                  <a:lnTo>
                    <a:pt x="100" y="46"/>
                  </a:lnTo>
                  <a:lnTo>
                    <a:pt x="107" y="52"/>
                  </a:lnTo>
                  <a:lnTo>
                    <a:pt x="116" y="46"/>
                  </a:lnTo>
                  <a:lnTo>
                    <a:pt x="116" y="40"/>
                  </a:lnTo>
                  <a:lnTo>
                    <a:pt x="116" y="37"/>
                  </a:lnTo>
                  <a:lnTo>
                    <a:pt x="128" y="37"/>
                  </a:lnTo>
                  <a:lnTo>
                    <a:pt x="131" y="31"/>
                  </a:lnTo>
                  <a:lnTo>
                    <a:pt x="128" y="31"/>
                  </a:lnTo>
                  <a:lnTo>
                    <a:pt x="116" y="25"/>
                  </a:lnTo>
                  <a:lnTo>
                    <a:pt x="113" y="22"/>
                  </a:lnTo>
                  <a:lnTo>
                    <a:pt x="128" y="16"/>
                  </a:lnTo>
                  <a:lnTo>
                    <a:pt x="131" y="13"/>
                  </a:lnTo>
                  <a:lnTo>
                    <a:pt x="137" y="13"/>
                  </a:lnTo>
                  <a:lnTo>
                    <a:pt x="131" y="13"/>
                  </a:lnTo>
                  <a:lnTo>
                    <a:pt x="137" y="6"/>
                  </a:lnTo>
                  <a:lnTo>
                    <a:pt x="146" y="6"/>
                  </a:lnTo>
                  <a:lnTo>
                    <a:pt x="152" y="0"/>
                  </a:lnTo>
                  <a:lnTo>
                    <a:pt x="162" y="6"/>
                  </a:lnTo>
                  <a:lnTo>
                    <a:pt x="168" y="6"/>
                  </a:lnTo>
                  <a:lnTo>
                    <a:pt x="171" y="6"/>
                  </a:lnTo>
                  <a:lnTo>
                    <a:pt x="177" y="6"/>
                  </a:lnTo>
                  <a:lnTo>
                    <a:pt x="177" y="0"/>
                  </a:lnTo>
                  <a:lnTo>
                    <a:pt x="183" y="6"/>
                  </a:lnTo>
                  <a:lnTo>
                    <a:pt x="186" y="13"/>
                  </a:lnTo>
                  <a:lnTo>
                    <a:pt x="183" y="16"/>
                  </a:lnTo>
                  <a:lnTo>
                    <a:pt x="177" y="16"/>
                  </a:lnTo>
                  <a:lnTo>
                    <a:pt x="171" y="16"/>
                  </a:lnTo>
                  <a:lnTo>
                    <a:pt x="177" y="22"/>
                  </a:lnTo>
                  <a:lnTo>
                    <a:pt x="171" y="22"/>
                  </a:lnTo>
                  <a:lnTo>
                    <a:pt x="162" y="22"/>
                  </a:lnTo>
                  <a:lnTo>
                    <a:pt x="155" y="25"/>
                  </a:lnTo>
                  <a:lnTo>
                    <a:pt x="152" y="31"/>
                  </a:lnTo>
                  <a:lnTo>
                    <a:pt x="152" y="37"/>
                  </a:lnTo>
                  <a:lnTo>
                    <a:pt x="146" y="40"/>
                  </a:lnTo>
                  <a:lnTo>
                    <a:pt x="140" y="37"/>
                  </a:lnTo>
                  <a:lnTo>
                    <a:pt x="137" y="37"/>
                  </a:lnTo>
                  <a:lnTo>
                    <a:pt x="137" y="40"/>
                  </a:lnTo>
                  <a:lnTo>
                    <a:pt x="131" y="46"/>
                  </a:lnTo>
                  <a:lnTo>
                    <a:pt x="137" y="52"/>
                  </a:lnTo>
                  <a:lnTo>
                    <a:pt x="140" y="55"/>
                  </a:lnTo>
                  <a:lnTo>
                    <a:pt x="146" y="61"/>
                  </a:lnTo>
                  <a:lnTo>
                    <a:pt x="152" y="68"/>
                  </a:lnTo>
                  <a:lnTo>
                    <a:pt x="155" y="61"/>
                  </a:lnTo>
                  <a:lnTo>
                    <a:pt x="162" y="61"/>
                  </a:lnTo>
                  <a:lnTo>
                    <a:pt x="168" y="61"/>
                  </a:lnTo>
                  <a:lnTo>
                    <a:pt x="177" y="68"/>
                  </a:lnTo>
                  <a:lnTo>
                    <a:pt x="177" y="71"/>
                  </a:lnTo>
                  <a:lnTo>
                    <a:pt x="183" y="77"/>
                  </a:lnTo>
                  <a:lnTo>
                    <a:pt x="186" y="8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2">
              <a:extLst>
                <a:ext uri="{FF2B5EF4-FFF2-40B4-BE49-F238E27FC236}">
                  <a16:creationId xmlns:a16="http://schemas.microsoft.com/office/drawing/2014/main" id="{D4B5FBCB-F1DD-4123-9BE8-C99AEDB8C2E9}"/>
                </a:ext>
              </a:extLst>
            </p:cNvPr>
            <p:cNvSpPr>
              <a:spLocks/>
            </p:cNvSpPr>
            <p:nvPr/>
          </p:nvSpPr>
          <p:spPr bwMode="auto">
            <a:xfrm>
              <a:off x="6065838" y="3469943"/>
              <a:ext cx="295275" cy="282575"/>
            </a:xfrm>
            <a:custGeom>
              <a:avLst/>
              <a:gdLst>
                <a:gd name="T0" fmla="*/ 183 w 186"/>
                <a:gd name="T1" fmla="*/ 86 h 178"/>
                <a:gd name="T2" fmla="*/ 177 w 186"/>
                <a:gd name="T3" fmla="*/ 98 h 178"/>
                <a:gd name="T4" fmla="*/ 171 w 186"/>
                <a:gd name="T5" fmla="*/ 116 h 178"/>
                <a:gd name="T6" fmla="*/ 168 w 186"/>
                <a:gd name="T7" fmla="*/ 132 h 178"/>
                <a:gd name="T8" fmla="*/ 168 w 186"/>
                <a:gd name="T9" fmla="*/ 147 h 178"/>
                <a:gd name="T10" fmla="*/ 155 w 186"/>
                <a:gd name="T11" fmla="*/ 156 h 178"/>
                <a:gd name="T12" fmla="*/ 146 w 186"/>
                <a:gd name="T13" fmla="*/ 165 h 178"/>
                <a:gd name="T14" fmla="*/ 122 w 186"/>
                <a:gd name="T15" fmla="*/ 165 h 178"/>
                <a:gd name="T16" fmla="*/ 97 w 186"/>
                <a:gd name="T17" fmla="*/ 165 h 178"/>
                <a:gd name="T18" fmla="*/ 85 w 186"/>
                <a:gd name="T19" fmla="*/ 165 h 178"/>
                <a:gd name="T20" fmla="*/ 76 w 186"/>
                <a:gd name="T21" fmla="*/ 178 h 178"/>
                <a:gd name="T22" fmla="*/ 58 w 186"/>
                <a:gd name="T23" fmla="*/ 178 h 178"/>
                <a:gd name="T24" fmla="*/ 36 w 186"/>
                <a:gd name="T25" fmla="*/ 172 h 178"/>
                <a:gd name="T26" fmla="*/ 27 w 186"/>
                <a:gd name="T27" fmla="*/ 165 h 178"/>
                <a:gd name="T28" fmla="*/ 27 w 186"/>
                <a:gd name="T29" fmla="*/ 165 h 178"/>
                <a:gd name="T30" fmla="*/ 15 w 186"/>
                <a:gd name="T31" fmla="*/ 162 h 178"/>
                <a:gd name="T32" fmla="*/ 15 w 186"/>
                <a:gd name="T33" fmla="*/ 150 h 178"/>
                <a:gd name="T34" fmla="*/ 21 w 186"/>
                <a:gd name="T35" fmla="*/ 150 h 178"/>
                <a:gd name="T36" fmla="*/ 6 w 186"/>
                <a:gd name="T37" fmla="*/ 150 h 178"/>
                <a:gd name="T38" fmla="*/ 12 w 186"/>
                <a:gd name="T39" fmla="*/ 138 h 178"/>
                <a:gd name="T40" fmla="*/ 27 w 186"/>
                <a:gd name="T41" fmla="*/ 138 h 178"/>
                <a:gd name="T42" fmla="*/ 6 w 186"/>
                <a:gd name="T43" fmla="*/ 132 h 178"/>
                <a:gd name="T44" fmla="*/ 15 w 186"/>
                <a:gd name="T45" fmla="*/ 123 h 178"/>
                <a:gd name="T46" fmla="*/ 39 w 186"/>
                <a:gd name="T47" fmla="*/ 116 h 178"/>
                <a:gd name="T48" fmla="*/ 61 w 186"/>
                <a:gd name="T49" fmla="*/ 123 h 178"/>
                <a:gd name="T50" fmla="*/ 58 w 186"/>
                <a:gd name="T51" fmla="*/ 116 h 178"/>
                <a:gd name="T52" fmla="*/ 36 w 186"/>
                <a:gd name="T53" fmla="*/ 116 h 178"/>
                <a:gd name="T54" fmla="*/ 52 w 186"/>
                <a:gd name="T55" fmla="*/ 101 h 178"/>
                <a:gd name="T56" fmla="*/ 76 w 186"/>
                <a:gd name="T57" fmla="*/ 92 h 178"/>
                <a:gd name="T58" fmla="*/ 61 w 186"/>
                <a:gd name="T59" fmla="*/ 86 h 178"/>
                <a:gd name="T60" fmla="*/ 52 w 186"/>
                <a:gd name="T61" fmla="*/ 83 h 178"/>
                <a:gd name="T62" fmla="*/ 52 w 186"/>
                <a:gd name="T63" fmla="*/ 61 h 178"/>
                <a:gd name="T64" fmla="*/ 67 w 186"/>
                <a:gd name="T65" fmla="*/ 52 h 178"/>
                <a:gd name="T66" fmla="*/ 67 w 186"/>
                <a:gd name="T67" fmla="*/ 46 h 178"/>
                <a:gd name="T68" fmla="*/ 67 w 186"/>
                <a:gd name="T69" fmla="*/ 37 h 178"/>
                <a:gd name="T70" fmla="*/ 85 w 186"/>
                <a:gd name="T71" fmla="*/ 31 h 178"/>
                <a:gd name="T72" fmla="*/ 100 w 186"/>
                <a:gd name="T73" fmla="*/ 46 h 178"/>
                <a:gd name="T74" fmla="*/ 116 w 186"/>
                <a:gd name="T75" fmla="*/ 40 h 178"/>
                <a:gd name="T76" fmla="*/ 131 w 186"/>
                <a:gd name="T77" fmla="*/ 31 h 178"/>
                <a:gd name="T78" fmla="*/ 113 w 186"/>
                <a:gd name="T79" fmla="*/ 22 h 178"/>
                <a:gd name="T80" fmla="*/ 137 w 186"/>
                <a:gd name="T81" fmla="*/ 13 h 178"/>
                <a:gd name="T82" fmla="*/ 146 w 186"/>
                <a:gd name="T83" fmla="*/ 6 h 178"/>
                <a:gd name="T84" fmla="*/ 168 w 186"/>
                <a:gd name="T85" fmla="*/ 6 h 178"/>
                <a:gd name="T86" fmla="*/ 177 w 186"/>
                <a:gd name="T87" fmla="*/ 0 h 178"/>
                <a:gd name="T88" fmla="*/ 183 w 186"/>
                <a:gd name="T89" fmla="*/ 16 h 178"/>
                <a:gd name="T90" fmla="*/ 177 w 186"/>
                <a:gd name="T91" fmla="*/ 22 h 178"/>
                <a:gd name="T92" fmla="*/ 155 w 186"/>
                <a:gd name="T93" fmla="*/ 25 h 178"/>
                <a:gd name="T94" fmla="*/ 146 w 186"/>
                <a:gd name="T95" fmla="*/ 40 h 178"/>
                <a:gd name="T96" fmla="*/ 137 w 186"/>
                <a:gd name="T97" fmla="*/ 40 h 178"/>
                <a:gd name="T98" fmla="*/ 140 w 186"/>
                <a:gd name="T99" fmla="*/ 55 h 178"/>
                <a:gd name="T100" fmla="*/ 155 w 186"/>
                <a:gd name="T101" fmla="*/ 61 h 178"/>
                <a:gd name="T102" fmla="*/ 177 w 186"/>
                <a:gd name="T103" fmla="*/ 68 h 178"/>
                <a:gd name="T104" fmla="*/ 186 w 186"/>
                <a:gd name="T105" fmla="*/ 8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78">
                  <a:moveTo>
                    <a:pt x="186" y="86"/>
                  </a:moveTo>
                  <a:lnTo>
                    <a:pt x="183" y="92"/>
                  </a:lnTo>
                  <a:lnTo>
                    <a:pt x="183" y="86"/>
                  </a:lnTo>
                  <a:lnTo>
                    <a:pt x="177" y="86"/>
                  </a:lnTo>
                  <a:lnTo>
                    <a:pt x="183" y="92"/>
                  </a:lnTo>
                  <a:lnTo>
                    <a:pt x="177" y="98"/>
                  </a:lnTo>
                  <a:lnTo>
                    <a:pt x="177" y="101"/>
                  </a:lnTo>
                  <a:lnTo>
                    <a:pt x="177" y="110"/>
                  </a:lnTo>
                  <a:lnTo>
                    <a:pt x="171" y="116"/>
                  </a:lnTo>
                  <a:lnTo>
                    <a:pt x="171" y="123"/>
                  </a:lnTo>
                  <a:lnTo>
                    <a:pt x="171" y="126"/>
                  </a:lnTo>
                  <a:lnTo>
                    <a:pt x="168" y="132"/>
                  </a:lnTo>
                  <a:lnTo>
                    <a:pt x="168" y="138"/>
                  </a:lnTo>
                  <a:lnTo>
                    <a:pt x="168" y="141"/>
                  </a:lnTo>
                  <a:lnTo>
                    <a:pt x="168" y="147"/>
                  </a:lnTo>
                  <a:lnTo>
                    <a:pt x="162" y="147"/>
                  </a:lnTo>
                  <a:lnTo>
                    <a:pt x="162" y="150"/>
                  </a:lnTo>
                  <a:lnTo>
                    <a:pt x="155" y="156"/>
                  </a:lnTo>
                  <a:lnTo>
                    <a:pt x="152" y="156"/>
                  </a:lnTo>
                  <a:lnTo>
                    <a:pt x="152" y="162"/>
                  </a:lnTo>
                  <a:lnTo>
                    <a:pt x="146" y="165"/>
                  </a:lnTo>
                  <a:lnTo>
                    <a:pt x="137" y="172"/>
                  </a:lnTo>
                  <a:lnTo>
                    <a:pt x="131" y="165"/>
                  </a:lnTo>
                  <a:lnTo>
                    <a:pt x="122" y="165"/>
                  </a:lnTo>
                  <a:lnTo>
                    <a:pt x="113" y="165"/>
                  </a:lnTo>
                  <a:lnTo>
                    <a:pt x="100" y="165"/>
                  </a:lnTo>
                  <a:lnTo>
                    <a:pt x="97" y="165"/>
                  </a:lnTo>
                  <a:lnTo>
                    <a:pt x="91" y="172"/>
                  </a:lnTo>
                  <a:lnTo>
                    <a:pt x="85" y="172"/>
                  </a:lnTo>
                  <a:lnTo>
                    <a:pt x="85" y="165"/>
                  </a:lnTo>
                  <a:lnTo>
                    <a:pt x="82" y="172"/>
                  </a:lnTo>
                  <a:lnTo>
                    <a:pt x="76" y="172"/>
                  </a:lnTo>
                  <a:lnTo>
                    <a:pt x="76" y="178"/>
                  </a:lnTo>
                  <a:lnTo>
                    <a:pt x="67" y="178"/>
                  </a:lnTo>
                  <a:lnTo>
                    <a:pt x="61" y="172"/>
                  </a:lnTo>
                  <a:lnTo>
                    <a:pt x="58" y="178"/>
                  </a:lnTo>
                  <a:lnTo>
                    <a:pt x="45" y="178"/>
                  </a:lnTo>
                  <a:lnTo>
                    <a:pt x="39" y="172"/>
                  </a:lnTo>
                  <a:lnTo>
                    <a:pt x="36" y="172"/>
                  </a:lnTo>
                  <a:lnTo>
                    <a:pt x="27" y="178"/>
                  </a:lnTo>
                  <a:lnTo>
                    <a:pt x="27" y="172"/>
                  </a:lnTo>
                  <a:lnTo>
                    <a:pt x="27" y="165"/>
                  </a:lnTo>
                  <a:lnTo>
                    <a:pt x="12" y="172"/>
                  </a:lnTo>
                  <a:lnTo>
                    <a:pt x="15" y="172"/>
                  </a:lnTo>
                  <a:lnTo>
                    <a:pt x="27" y="165"/>
                  </a:lnTo>
                  <a:lnTo>
                    <a:pt x="12" y="165"/>
                  </a:lnTo>
                  <a:lnTo>
                    <a:pt x="21" y="162"/>
                  </a:lnTo>
                  <a:lnTo>
                    <a:pt x="15" y="162"/>
                  </a:lnTo>
                  <a:lnTo>
                    <a:pt x="12" y="162"/>
                  </a:lnTo>
                  <a:lnTo>
                    <a:pt x="12" y="156"/>
                  </a:lnTo>
                  <a:lnTo>
                    <a:pt x="15" y="150"/>
                  </a:lnTo>
                  <a:lnTo>
                    <a:pt x="21" y="150"/>
                  </a:lnTo>
                  <a:lnTo>
                    <a:pt x="27" y="150"/>
                  </a:lnTo>
                  <a:lnTo>
                    <a:pt x="21" y="150"/>
                  </a:lnTo>
                  <a:lnTo>
                    <a:pt x="15" y="150"/>
                  </a:lnTo>
                  <a:lnTo>
                    <a:pt x="12" y="147"/>
                  </a:lnTo>
                  <a:lnTo>
                    <a:pt x="6" y="150"/>
                  </a:lnTo>
                  <a:lnTo>
                    <a:pt x="0" y="147"/>
                  </a:lnTo>
                  <a:lnTo>
                    <a:pt x="6" y="141"/>
                  </a:lnTo>
                  <a:lnTo>
                    <a:pt x="12" y="138"/>
                  </a:lnTo>
                  <a:lnTo>
                    <a:pt x="15" y="138"/>
                  </a:lnTo>
                  <a:lnTo>
                    <a:pt x="21" y="138"/>
                  </a:lnTo>
                  <a:lnTo>
                    <a:pt x="27" y="138"/>
                  </a:lnTo>
                  <a:lnTo>
                    <a:pt x="21" y="132"/>
                  </a:lnTo>
                  <a:lnTo>
                    <a:pt x="12" y="132"/>
                  </a:lnTo>
                  <a:lnTo>
                    <a:pt x="6" y="132"/>
                  </a:lnTo>
                  <a:lnTo>
                    <a:pt x="6" y="126"/>
                  </a:lnTo>
                  <a:lnTo>
                    <a:pt x="12" y="123"/>
                  </a:lnTo>
                  <a:lnTo>
                    <a:pt x="15" y="123"/>
                  </a:lnTo>
                  <a:lnTo>
                    <a:pt x="30" y="123"/>
                  </a:lnTo>
                  <a:lnTo>
                    <a:pt x="30" y="116"/>
                  </a:lnTo>
                  <a:lnTo>
                    <a:pt x="39" y="116"/>
                  </a:lnTo>
                  <a:lnTo>
                    <a:pt x="45" y="116"/>
                  </a:lnTo>
                  <a:lnTo>
                    <a:pt x="52" y="123"/>
                  </a:lnTo>
                  <a:lnTo>
                    <a:pt x="61" y="123"/>
                  </a:lnTo>
                  <a:lnTo>
                    <a:pt x="67" y="123"/>
                  </a:lnTo>
                  <a:lnTo>
                    <a:pt x="61" y="116"/>
                  </a:lnTo>
                  <a:lnTo>
                    <a:pt x="58" y="116"/>
                  </a:lnTo>
                  <a:lnTo>
                    <a:pt x="52" y="116"/>
                  </a:lnTo>
                  <a:lnTo>
                    <a:pt x="45" y="110"/>
                  </a:lnTo>
                  <a:lnTo>
                    <a:pt x="36" y="116"/>
                  </a:lnTo>
                  <a:lnTo>
                    <a:pt x="30" y="110"/>
                  </a:lnTo>
                  <a:lnTo>
                    <a:pt x="39" y="110"/>
                  </a:lnTo>
                  <a:lnTo>
                    <a:pt x="52" y="101"/>
                  </a:lnTo>
                  <a:lnTo>
                    <a:pt x="67" y="98"/>
                  </a:lnTo>
                  <a:lnTo>
                    <a:pt x="70" y="98"/>
                  </a:lnTo>
                  <a:lnTo>
                    <a:pt x="76" y="92"/>
                  </a:lnTo>
                  <a:lnTo>
                    <a:pt x="76" y="86"/>
                  </a:lnTo>
                  <a:lnTo>
                    <a:pt x="70" y="86"/>
                  </a:lnTo>
                  <a:lnTo>
                    <a:pt x="61" y="86"/>
                  </a:lnTo>
                  <a:lnTo>
                    <a:pt x="58" y="92"/>
                  </a:lnTo>
                  <a:lnTo>
                    <a:pt x="58" y="83"/>
                  </a:lnTo>
                  <a:lnTo>
                    <a:pt x="52" y="83"/>
                  </a:lnTo>
                  <a:lnTo>
                    <a:pt x="52" y="77"/>
                  </a:lnTo>
                  <a:lnTo>
                    <a:pt x="45" y="68"/>
                  </a:lnTo>
                  <a:lnTo>
                    <a:pt x="52" y="61"/>
                  </a:lnTo>
                  <a:lnTo>
                    <a:pt x="58" y="61"/>
                  </a:lnTo>
                  <a:lnTo>
                    <a:pt x="61" y="55"/>
                  </a:lnTo>
                  <a:lnTo>
                    <a:pt x="67" y="52"/>
                  </a:lnTo>
                  <a:lnTo>
                    <a:pt x="70" y="52"/>
                  </a:lnTo>
                  <a:lnTo>
                    <a:pt x="67" y="52"/>
                  </a:lnTo>
                  <a:lnTo>
                    <a:pt x="67" y="46"/>
                  </a:lnTo>
                  <a:lnTo>
                    <a:pt x="67" y="40"/>
                  </a:lnTo>
                  <a:lnTo>
                    <a:pt x="61" y="37"/>
                  </a:lnTo>
                  <a:lnTo>
                    <a:pt x="67" y="37"/>
                  </a:lnTo>
                  <a:lnTo>
                    <a:pt x="70" y="25"/>
                  </a:lnTo>
                  <a:lnTo>
                    <a:pt x="82" y="25"/>
                  </a:lnTo>
                  <a:lnTo>
                    <a:pt x="85" y="31"/>
                  </a:lnTo>
                  <a:lnTo>
                    <a:pt x="91" y="37"/>
                  </a:lnTo>
                  <a:lnTo>
                    <a:pt x="91" y="40"/>
                  </a:lnTo>
                  <a:lnTo>
                    <a:pt x="100" y="46"/>
                  </a:lnTo>
                  <a:lnTo>
                    <a:pt x="107" y="52"/>
                  </a:lnTo>
                  <a:lnTo>
                    <a:pt x="116" y="46"/>
                  </a:lnTo>
                  <a:lnTo>
                    <a:pt x="116" y="40"/>
                  </a:lnTo>
                  <a:lnTo>
                    <a:pt x="116" y="37"/>
                  </a:lnTo>
                  <a:lnTo>
                    <a:pt x="128" y="37"/>
                  </a:lnTo>
                  <a:lnTo>
                    <a:pt x="131" y="31"/>
                  </a:lnTo>
                  <a:lnTo>
                    <a:pt x="128" y="31"/>
                  </a:lnTo>
                  <a:lnTo>
                    <a:pt x="116" y="25"/>
                  </a:lnTo>
                  <a:lnTo>
                    <a:pt x="113" y="22"/>
                  </a:lnTo>
                  <a:lnTo>
                    <a:pt x="128" y="16"/>
                  </a:lnTo>
                  <a:lnTo>
                    <a:pt x="131" y="13"/>
                  </a:lnTo>
                  <a:lnTo>
                    <a:pt x="137" y="13"/>
                  </a:lnTo>
                  <a:lnTo>
                    <a:pt x="131" y="13"/>
                  </a:lnTo>
                  <a:lnTo>
                    <a:pt x="137" y="6"/>
                  </a:lnTo>
                  <a:lnTo>
                    <a:pt x="146" y="6"/>
                  </a:lnTo>
                  <a:lnTo>
                    <a:pt x="152" y="0"/>
                  </a:lnTo>
                  <a:lnTo>
                    <a:pt x="162" y="6"/>
                  </a:lnTo>
                  <a:lnTo>
                    <a:pt x="168" y="6"/>
                  </a:lnTo>
                  <a:lnTo>
                    <a:pt x="171" y="6"/>
                  </a:lnTo>
                  <a:lnTo>
                    <a:pt x="177" y="6"/>
                  </a:lnTo>
                  <a:lnTo>
                    <a:pt x="177" y="0"/>
                  </a:lnTo>
                  <a:lnTo>
                    <a:pt x="183" y="6"/>
                  </a:lnTo>
                  <a:lnTo>
                    <a:pt x="186" y="13"/>
                  </a:lnTo>
                  <a:lnTo>
                    <a:pt x="183" y="16"/>
                  </a:lnTo>
                  <a:lnTo>
                    <a:pt x="177" y="16"/>
                  </a:lnTo>
                  <a:lnTo>
                    <a:pt x="171" y="16"/>
                  </a:lnTo>
                  <a:lnTo>
                    <a:pt x="177" y="22"/>
                  </a:lnTo>
                  <a:lnTo>
                    <a:pt x="171" y="22"/>
                  </a:lnTo>
                  <a:lnTo>
                    <a:pt x="162" y="22"/>
                  </a:lnTo>
                  <a:lnTo>
                    <a:pt x="155" y="25"/>
                  </a:lnTo>
                  <a:lnTo>
                    <a:pt x="152" y="31"/>
                  </a:lnTo>
                  <a:lnTo>
                    <a:pt x="152" y="37"/>
                  </a:lnTo>
                  <a:lnTo>
                    <a:pt x="146" y="40"/>
                  </a:lnTo>
                  <a:lnTo>
                    <a:pt x="140" y="37"/>
                  </a:lnTo>
                  <a:lnTo>
                    <a:pt x="137" y="37"/>
                  </a:lnTo>
                  <a:lnTo>
                    <a:pt x="137" y="40"/>
                  </a:lnTo>
                  <a:lnTo>
                    <a:pt x="131" y="46"/>
                  </a:lnTo>
                  <a:lnTo>
                    <a:pt x="137" y="52"/>
                  </a:lnTo>
                  <a:lnTo>
                    <a:pt x="140" y="55"/>
                  </a:lnTo>
                  <a:lnTo>
                    <a:pt x="146" y="61"/>
                  </a:lnTo>
                  <a:lnTo>
                    <a:pt x="152" y="68"/>
                  </a:lnTo>
                  <a:lnTo>
                    <a:pt x="155" y="61"/>
                  </a:lnTo>
                  <a:lnTo>
                    <a:pt x="162" y="61"/>
                  </a:lnTo>
                  <a:lnTo>
                    <a:pt x="168" y="61"/>
                  </a:lnTo>
                  <a:lnTo>
                    <a:pt x="177" y="68"/>
                  </a:lnTo>
                  <a:lnTo>
                    <a:pt x="177" y="71"/>
                  </a:lnTo>
                  <a:lnTo>
                    <a:pt x="183" y="77"/>
                  </a:lnTo>
                  <a:lnTo>
                    <a:pt x="186" y="8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3">
              <a:extLst>
                <a:ext uri="{FF2B5EF4-FFF2-40B4-BE49-F238E27FC236}">
                  <a16:creationId xmlns:a16="http://schemas.microsoft.com/office/drawing/2014/main" id="{8972B53E-080F-4E42-94CA-520B9352DC76}"/>
                </a:ext>
              </a:extLst>
            </p:cNvPr>
            <p:cNvSpPr>
              <a:spLocks/>
            </p:cNvSpPr>
            <p:nvPr/>
          </p:nvSpPr>
          <p:spPr bwMode="auto">
            <a:xfrm>
              <a:off x="6273800" y="3495343"/>
              <a:ext cx="134938" cy="111125"/>
            </a:xfrm>
            <a:custGeom>
              <a:avLst/>
              <a:gdLst>
                <a:gd name="T0" fmla="*/ 46 w 85"/>
                <a:gd name="T1" fmla="*/ 6 h 70"/>
                <a:gd name="T2" fmla="*/ 40 w 85"/>
                <a:gd name="T3" fmla="*/ 6 h 70"/>
                <a:gd name="T4" fmla="*/ 31 w 85"/>
                <a:gd name="T5" fmla="*/ 6 h 70"/>
                <a:gd name="T6" fmla="*/ 24 w 85"/>
                <a:gd name="T7" fmla="*/ 12 h 70"/>
                <a:gd name="T8" fmla="*/ 18 w 85"/>
                <a:gd name="T9" fmla="*/ 15 h 70"/>
                <a:gd name="T10" fmla="*/ 18 w 85"/>
                <a:gd name="T11" fmla="*/ 21 h 70"/>
                <a:gd name="T12" fmla="*/ 15 w 85"/>
                <a:gd name="T13" fmla="*/ 24 h 70"/>
                <a:gd name="T14" fmla="*/ 9 w 85"/>
                <a:gd name="T15" fmla="*/ 21 h 70"/>
                <a:gd name="T16" fmla="*/ 3 w 85"/>
                <a:gd name="T17" fmla="*/ 21 h 70"/>
                <a:gd name="T18" fmla="*/ 3 w 85"/>
                <a:gd name="T19" fmla="*/ 24 h 70"/>
                <a:gd name="T20" fmla="*/ 0 w 85"/>
                <a:gd name="T21" fmla="*/ 30 h 70"/>
                <a:gd name="T22" fmla="*/ 3 w 85"/>
                <a:gd name="T23" fmla="*/ 36 h 70"/>
                <a:gd name="T24" fmla="*/ 9 w 85"/>
                <a:gd name="T25" fmla="*/ 39 h 70"/>
                <a:gd name="T26" fmla="*/ 15 w 85"/>
                <a:gd name="T27" fmla="*/ 45 h 70"/>
                <a:gd name="T28" fmla="*/ 18 w 85"/>
                <a:gd name="T29" fmla="*/ 52 h 70"/>
                <a:gd name="T30" fmla="*/ 24 w 85"/>
                <a:gd name="T31" fmla="*/ 45 h 70"/>
                <a:gd name="T32" fmla="*/ 31 w 85"/>
                <a:gd name="T33" fmla="*/ 45 h 70"/>
                <a:gd name="T34" fmla="*/ 34 w 85"/>
                <a:gd name="T35" fmla="*/ 45 h 70"/>
                <a:gd name="T36" fmla="*/ 46 w 85"/>
                <a:gd name="T37" fmla="*/ 52 h 70"/>
                <a:gd name="T38" fmla="*/ 46 w 85"/>
                <a:gd name="T39" fmla="*/ 55 h 70"/>
                <a:gd name="T40" fmla="*/ 49 w 85"/>
                <a:gd name="T41" fmla="*/ 61 h 70"/>
                <a:gd name="T42" fmla="*/ 55 w 85"/>
                <a:gd name="T43" fmla="*/ 70 h 70"/>
                <a:gd name="T44" fmla="*/ 61 w 85"/>
                <a:gd name="T45" fmla="*/ 67 h 70"/>
                <a:gd name="T46" fmla="*/ 64 w 85"/>
                <a:gd name="T47" fmla="*/ 61 h 70"/>
                <a:gd name="T48" fmla="*/ 70 w 85"/>
                <a:gd name="T49" fmla="*/ 61 h 70"/>
                <a:gd name="T50" fmla="*/ 73 w 85"/>
                <a:gd name="T51" fmla="*/ 61 h 70"/>
                <a:gd name="T52" fmla="*/ 73 w 85"/>
                <a:gd name="T53" fmla="*/ 52 h 70"/>
                <a:gd name="T54" fmla="*/ 79 w 85"/>
                <a:gd name="T55" fmla="*/ 45 h 70"/>
                <a:gd name="T56" fmla="*/ 79 w 85"/>
                <a:gd name="T57" fmla="*/ 52 h 70"/>
                <a:gd name="T58" fmla="*/ 79 w 85"/>
                <a:gd name="T59" fmla="*/ 55 h 70"/>
                <a:gd name="T60" fmla="*/ 85 w 85"/>
                <a:gd name="T61" fmla="*/ 55 h 70"/>
                <a:gd name="T62" fmla="*/ 85 w 85"/>
                <a:gd name="T63" fmla="*/ 52 h 70"/>
                <a:gd name="T64" fmla="*/ 85 w 85"/>
                <a:gd name="T65" fmla="*/ 45 h 70"/>
                <a:gd name="T66" fmla="*/ 79 w 85"/>
                <a:gd name="T67" fmla="*/ 39 h 70"/>
                <a:gd name="T68" fmla="*/ 73 w 85"/>
                <a:gd name="T69" fmla="*/ 45 h 70"/>
                <a:gd name="T70" fmla="*/ 70 w 85"/>
                <a:gd name="T71" fmla="*/ 39 h 70"/>
                <a:gd name="T72" fmla="*/ 73 w 85"/>
                <a:gd name="T73" fmla="*/ 36 h 70"/>
                <a:gd name="T74" fmla="*/ 79 w 85"/>
                <a:gd name="T75" fmla="*/ 36 h 70"/>
                <a:gd name="T76" fmla="*/ 79 w 85"/>
                <a:gd name="T77" fmla="*/ 30 h 70"/>
                <a:gd name="T78" fmla="*/ 79 w 85"/>
                <a:gd name="T79" fmla="*/ 24 h 70"/>
                <a:gd name="T80" fmla="*/ 73 w 85"/>
                <a:gd name="T81" fmla="*/ 15 h 70"/>
                <a:gd name="T82" fmla="*/ 73 w 85"/>
                <a:gd name="T83" fmla="*/ 12 h 70"/>
                <a:gd name="T84" fmla="*/ 73 w 85"/>
                <a:gd name="T85" fmla="*/ 6 h 70"/>
                <a:gd name="T86" fmla="*/ 70 w 85"/>
                <a:gd name="T87" fmla="*/ 6 h 70"/>
                <a:gd name="T88" fmla="*/ 64 w 85"/>
                <a:gd name="T89" fmla="*/ 6 h 70"/>
                <a:gd name="T90" fmla="*/ 61 w 85"/>
                <a:gd name="T91" fmla="*/ 6 h 70"/>
                <a:gd name="T92" fmla="*/ 61 w 85"/>
                <a:gd name="T93" fmla="*/ 0 h 70"/>
                <a:gd name="T94" fmla="*/ 55 w 85"/>
                <a:gd name="T95" fmla="*/ 0 h 70"/>
                <a:gd name="T96" fmla="*/ 49 w 85"/>
                <a:gd name="T97" fmla="*/ 6 h 70"/>
                <a:gd name="T98" fmla="*/ 46 w 85"/>
                <a:gd name="T9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 h="70">
                  <a:moveTo>
                    <a:pt x="46" y="6"/>
                  </a:moveTo>
                  <a:lnTo>
                    <a:pt x="40" y="6"/>
                  </a:lnTo>
                  <a:lnTo>
                    <a:pt x="31" y="6"/>
                  </a:lnTo>
                  <a:lnTo>
                    <a:pt x="24" y="12"/>
                  </a:lnTo>
                  <a:lnTo>
                    <a:pt x="18" y="15"/>
                  </a:lnTo>
                  <a:lnTo>
                    <a:pt x="18" y="21"/>
                  </a:lnTo>
                  <a:lnTo>
                    <a:pt x="15" y="24"/>
                  </a:lnTo>
                  <a:lnTo>
                    <a:pt x="9" y="21"/>
                  </a:lnTo>
                  <a:lnTo>
                    <a:pt x="3" y="21"/>
                  </a:lnTo>
                  <a:lnTo>
                    <a:pt x="3" y="24"/>
                  </a:lnTo>
                  <a:lnTo>
                    <a:pt x="0" y="30"/>
                  </a:lnTo>
                  <a:lnTo>
                    <a:pt x="3" y="36"/>
                  </a:lnTo>
                  <a:lnTo>
                    <a:pt x="9" y="39"/>
                  </a:lnTo>
                  <a:lnTo>
                    <a:pt x="15" y="45"/>
                  </a:lnTo>
                  <a:lnTo>
                    <a:pt x="18" y="52"/>
                  </a:lnTo>
                  <a:lnTo>
                    <a:pt x="24" y="45"/>
                  </a:lnTo>
                  <a:lnTo>
                    <a:pt x="31" y="45"/>
                  </a:lnTo>
                  <a:lnTo>
                    <a:pt x="34" y="45"/>
                  </a:lnTo>
                  <a:lnTo>
                    <a:pt x="46" y="52"/>
                  </a:lnTo>
                  <a:lnTo>
                    <a:pt x="46" y="55"/>
                  </a:lnTo>
                  <a:lnTo>
                    <a:pt x="49" y="61"/>
                  </a:lnTo>
                  <a:lnTo>
                    <a:pt x="55" y="70"/>
                  </a:lnTo>
                  <a:lnTo>
                    <a:pt x="61" y="67"/>
                  </a:lnTo>
                  <a:lnTo>
                    <a:pt x="64" y="61"/>
                  </a:lnTo>
                  <a:lnTo>
                    <a:pt x="70" y="61"/>
                  </a:lnTo>
                  <a:lnTo>
                    <a:pt x="73" y="61"/>
                  </a:lnTo>
                  <a:lnTo>
                    <a:pt x="73" y="52"/>
                  </a:lnTo>
                  <a:lnTo>
                    <a:pt x="79" y="45"/>
                  </a:lnTo>
                  <a:lnTo>
                    <a:pt x="79" y="52"/>
                  </a:lnTo>
                  <a:lnTo>
                    <a:pt x="79" y="55"/>
                  </a:lnTo>
                  <a:lnTo>
                    <a:pt x="85" y="55"/>
                  </a:lnTo>
                  <a:lnTo>
                    <a:pt x="85" y="52"/>
                  </a:lnTo>
                  <a:lnTo>
                    <a:pt x="85" y="45"/>
                  </a:lnTo>
                  <a:lnTo>
                    <a:pt x="79" y="39"/>
                  </a:lnTo>
                  <a:lnTo>
                    <a:pt x="73" y="45"/>
                  </a:lnTo>
                  <a:lnTo>
                    <a:pt x="70" y="39"/>
                  </a:lnTo>
                  <a:lnTo>
                    <a:pt x="73" y="36"/>
                  </a:lnTo>
                  <a:lnTo>
                    <a:pt x="79" y="36"/>
                  </a:lnTo>
                  <a:lnTo>
                    <a:pt x="79" y="30"/>
                  </a:lnTo>
                  <a:lnTo>
                    <a:pt x="79" y="24"/>
                  </a:lnTo>
                  <a:lnTo>
                    <a:pt x="73" y="15"/>
                  </a:lnTo>
                  <a:lnTo>
                    <a:pt x="73" y="12"/>
                  </a:lnTo>
                  <a:lnTo>
                    <a:pt x="73" y="6"/>
                  </a:lnTo>
                  <a:lnTo>
                    <a:pt x="70" y="6"/>
                  </a:lnTo>
                  <a:lnTo>
                    <a:pt x="64" y="6"/>
                  </a:lnTo>
                  <a:lnTo>
                    <a:pt x="61" y="6"/>
                  </a:lnTo>
                  <a:lnTo>
                    <a:pt x="61" y="0"/>
                  </a:lnTo>
                  <a:lnTo>
                    <a:pt x="55" y="0"/>
                  </a:lnTo>
                  <a:lnTo>
                    <a:pt x="49" y="6"/>
                  </a:lnTo>
                  <a:lnTo>
                    <a:pt x="46" y="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4">
              <a:extLst>
                <a:ext uri="{FF2B5EF4-FFF2-40B4-BE49-F238E27FC236}">
                  <a16:creationId xmlns:a16="http://schemas.microsoft.com/office/drawing/2014/main" id="{70E89559-BEC7-4DA6-8C2B-9BCB2EA12C4E}"/>
                </a:ext>
              </a:extLst>
            </p:cNvPr>
            <p:cNvSpPr>
              <a:spLocks/>
            </p:cNvSpPr>
            <p:nvPr/>
          </p:nvSpPr>
          <p:spPr bwMode="auto">
            <a:xfrm>
              <a:off x="6273800" y="3495343"/>
              <a:ext cx="134938" cy="111125"/>
            </a:xfrm>
            <a:custGeom>
              <a:avLst/>
              <a:gdLst>
                <a:gd name="T0" fmla="*/ 46 w 85"/>
                <a:gd name="T1" fmla="*/ 6 h 70"/>
                <a:gd name="T2" fmla="*/ 40 w 85"/>
                <a:gd name="T3" fmla="*/ 6 h 70"/>
                <a:gd name="T4" fmla="*/ 31 w 85"/>
                <a:gd name="T5" fmla="*/ 6 h 70"/>
                <a:gd name="T6" fmla="*/ 24 w 85"/>
                <a:gd name="T7" fmla="*/ 12 h 70"/>
                <a:gd name="T8" fmla="*/ 18 w 85"/>
                <a:gd name="T9" fmla="*/ 15 h 70"/>
                <a:gd name="T10" fmla="*/ 18 w 85"/>
                <a:gd name="T11" fmla="*/ 21 h 70"/>
                <a:gd name="T12" fmla="*/ 15 w 85"/>
                <a:gd name="T13" fmla="*/ 24 h 70"/>
                <a:gd name="T14" fmla="*/ 9 w 85"/>
                <a:gd name="T15" fmla="*/ 21 h 70"/>
                <a:gd name="T16" fmla="*/ 3 w 85"/>
                <a:gd name="T17" fmla="*/ 21 h 70"/>
                <a:gd name="T18" fmla="*/ 3 w 85"/>
                <a:gd name="T19" fmla="*/ 24 h 70"/>
                <a:gd name="T20" fmla="*/ 0 w 85"/>
                <a:gd name="T21" fmla="*/ 30 h 70"/>
                <a:gd name="T22" fmla="*/ 3 w 85"/>
                <a:gd name="T23" fmla="*/ 36 h 70"/>
                <a:gd name="T24" fmla="*/ 9 w 85"/>
                <a:gd name="T25" fmla="*/ 39 h 70"/>
                <a:gd name="T26" fmla="*/ 15 w 85"/>
                <a:gd name="T27" fmla="*/ 45 h 70"/>
                <a:gd name="T28" fmla="*/ 18 w 85"/>
                <a:gd name="T29" fmla="*/ 52 h 70"/>
                <a:gd name="T30" fmla="*/ 24 w 85"/>
                <a:gd name="T31" fmla="*/ 45 h 70"/>
                <a:gd name="T32" fmla="*/ 31 w 85"/>
                <a:gd name="T33" fmla="*/ 45 h 70"/>
                <a:gd name="T34" fmla="*/ 34 w 85"/>
                <a:gd name="T35" fmla="*/ 45 h 70"/>
                <a:gd name="T36" fmla="*/ 46 w 85"/>
                <a:gd name="T37" fmla="*/ 52 h 70"/>
                <a:gd name="T38" fmla="*/ 46 w 85"/>
                <a:gd name="T39" fmla="*/ 55 h 70"/>
                <a:gd name="T40" fmla="*/ 49 w 85"/>
                <a:gd name="T41" fmla="*/ 61 h 70"/>
                <a:gd name="T42" fmla="*/ 55 w 85"/>
                <a:gd name="T43" fmla="*/ 70 h 70"/>
                <a:gd name="T44" fmla="*/ 61 w 85"/>
                <a:gd name="T45" fmla="*/ 67 h 70"/>
                <a:gd name="T46" fmla="*/ 64 w 85"/>
                <a:gd name="T47" fmla="*/ 61 h 70"/>
                <a:gd name="T48" fmla="*/ 70 w 85"/>
                <a:gd name="T49" fmla="*/ 61 h 70"/>
                <a:gd name="T50" fmla="*/ 73 w 85"/>
                <a:gd name="T51" fmla="*/ 61 h 70"/>
                <a:gd name="T52" fmla="*/ 73 w 85"/>
                <a:gd name="T53" fmla="*/ 52 h 70"/>
                <a:gd name="T54" fmla="*/ 79 w 85"/>
                <a:gd name="T55" fmla="*/ 45 h 70"/>
                <a:gd name="T56" fmla="*/ 79 w 85"/>
                <a:gd name="T57" fmla="*/ 52 h 70"/>
                <a:gd name="T58" fmla="*/ 79 w 85"/>
                <a:gd name="T59" fmla="*/ 55 h 70"/>
                <a:gd name="T60" fmla="*/ 85 w 85"/>
                <a:gd name="T61" fmla="*/ 55 h 70"/>
                <a:gd name="T62" fmla="*/ 85 w 85"/>
                <a:gd name="T63" fmla="*/ 52 h 70"/>
                <a:gd name="T64" fmla="*/ 85 w 85"/>
                <a:gd name="T65" fmla="*/ 45 h 70"/>
                <a:gd name="T66" fmla="*/ 79 w 85"/>
                <a:gd name="T67" fmla="*/ 39 h 70"/>
                <a:gd name="T68" fmla="*/ 73 w 85"/>
                <a:gd name="T69" fmla="*/ 45 h 70"/>
                <a:gd name="T70" fmla="*/ 70 w 85"/>
                <a:gd name="T71" fmla="*/ 39 h 70"/>
                <a:gd name="T72" fmla="*/ 73 w 85"/>
                <a:gd name="T73" fmla="*/ 36 h 70"/>
                <a:gd name="T74" fmla="*/ 79 w 85"/>
                <a:gd name="T75" fmla="*/ 36 h 70"/>
                <a:gd name="T76" fmla="*/ 79 w 85"/>
                <a:gd name="T77" fmla="*/ 30 h 70"/>
                <a:gd name="T78" fmla="*/ 79 w 85"/>
                <a:gd name="T79" fmla="*/ 24 h 70"/>
                <a:gd name="T80" fmla="*/ 73 w 85"/>
                <a:gd name="T81" fmla="*/ 15 h 70"/>
                <a:gd name="T82" fmla="*/ 73 w 85"/>
                <a:gd name="T83" fmla="*/ 12 h 70"/>
                <a:gd name="T84" fmla="*/ 73 w 85"/>
                <a:gd name="T85" fmla="*/ 6 h 70"/>
                <a:gd name="T86" fmla="*/ 70 w 85"/>
                <a:gd name="T87" fmla="*/ 6 h 70"/>
                <a:gd name="T88" fmla="*/ 64 w 85"/>
                <a:gd name="T89" fmla="*/ 6 h 70"/>
                <a:gd name="T90" fmla="*/ 61 w 85"/>
                <a:gd name="T91" fmla="*/ 6 h 70"/>
                <a:gd name="T92" fmla="*/ 61 w 85"/>
                <a:gd name="T93" fmla="*/ 0 h 70"/>
                <a:gd name="T94" fmla="*/ 55 w 85"/>
                <a:gd name="T95" fmla="*/ 0 h 70"/>
                <a:gd name="T96" fmla="*/ 49 w 85"/>
                <a:gd name="T97" fmla="*/ 6 h 70"/>
                <a:gd name="T98" fmla="*/ 46 w 85"/>
                <a:gd name="T9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 h="70">
                  <a:moveTo>
                    <a:pt x="46" y="6"/>
                  </a:moveTo>
                  <a:lnTo>
                    <a:pt x="40" y="6"/>
                  </a:lnTo>
                  <a:lnTo>
                    <a:pt x="31" y="6"/>
                  </a:lnTo>
                  <a:lnTo>
                    <a:pt x="24" y="12"/>
                  </a:lnTo>
                  <a:lnTo>
                    <a:pt x="18" y="15"/>
                  </a:lnTo>
                  <a:lnTo>
                    <a:pt x="18" y="21"/>
                  </a:lnTo>
                  <a:lnTo>
                    <a:pt x="15" y="24"/>
                  </a:lnTo>
                  <a:lnTo>
                    <a:pt x="9" y="21"/>
                  </a:lnTo>
                  <a:lnTo>
                    <a:pt x="3" y="21"/>
                  </a:lnTo>
                  <a:lnTo>
                    <a:pt x="3" y="24"/>
                  </a:lnTo>
                  <a:lnTo>
                    <a:pt x="0" y="30"/>
                  </a:lnTo>
                  <a:lnTo>
                    <a:pt x="3" y="36"/>
                  </a:lnTo>
                  <a:lnTo>
                    <a:pt x="9" y="39"/>
                  </a:lnTo>
                  <a:lnTo>
                    <a:pt x="15" y="45"/>
                  </a:lnTo>
                  <a:lnTo>
                    <a:pt x="18" y="52"/>
                  </a:lnTo>
                  <a:lnTo>
                    <a:pt x="24" y="45"/>
                  </a:lnTo>
                  <a:lnTo>
                    <a:pt x="31" y="45"/>
                  </a:lnTo>
                  <a:lnTo>
                    <a:pt x="34" y="45"/>
                  </a:lnTo>
                  <a:lnTo>
                    <a:pt x="46" y="52"/>
                  </a:lnTo>
                  <a:lnTo>
                    <a:pt x="46" y="55"/>
                  </a:lnTo>
                  <a:lnTo>
                    <a:pt x="49" y="61"/>
                  </a:lnTo>
                  <a:lnTo>
                    <a:pt x="55" y="70"/>
                  </a:lnTo>
                  <a:lnTo>
                    <a:pt x="61" y="67"/>
                  </a:lnTo>
                  <a:lnTo>
                    <a:pt x="64" y="61"/>
                  </a:lnTo>
                  <a:lnTo>
                    <a:pt x="70" y="61"/>
                  </a:lnTo>
                  <a:lnTo>
                    <a:pt x="73" y="61"/>
                  </a:lnTo>
                  <a:lnTo>
                    <a:pt x="73" y="52"/>
                  </a:lnTo>
                  <a:lnTo>
                    <a:pt x="79" y="45"/>
                  </a:lnTo>
                  <a:lnTo>
                    <a:pt x="79" y="52"/>
                  </a:lnTo>
                  <a:lnTo>
                    <a:pt x="79" y="55"/>
                  </a:lnTo>
                  <a:lnTo>
                    <a:pt x="85" y="55"/>
                  </a:lnTo>
                  <a:lnTo>
                    <a:pt x="85" y="52"/>
                  </a:lnTo>
                  <a:lnTo>
                    <a:pt x="85" y="45"/>
                  </a:lnTo>
                  <a:lnTo>
                    <a:pt x="79" y="39"/>
                  </a:lnTo>
                  <a:lnTo>
                    <a:pt x="73" y="45"/>
                  </a:lnTo>
                  <a:lnTo>
                    <a:pt x="70" y="39"/>
                  </a:lnTo>
                  <a:lnTo>
                    <a:pt x="73" y="36"/>
                  </a:lnTo>
                  <a:lnTo>
                    <a:pt x="79" y="36"/>
                  </a:lnTo>
                  <a:lnTo>
                    <a:pt x="79" y="30"/>
                  </a:lnTo>
                  <a:lnTo>
                    <a:pt x="79" y="24"/>
                  </a:lnTo>
                  <a:lnTo>
                    <a:pt x="73" y="15"/>
                  </a:lnTo>
                  <a:lnTo>
                    <a:pt x="73" y="12"/>
                  </a:lnTo>
                  <a:lnTo>
                    <a:pt x="73" y="6"/>
                  </a:lnTo>
                  <a:lnTo>
                    <a:pt x="70" y="6"/>
                  </a:lnTo>
                  <a:lnTo>
                    <a:pt x="64" y="6"/>
                  </a:lnTo>
                  <a:lnTo>
                    <a:pt x="61" y="6"/>
                  </a:lnTo>
                  <a:lnTo>
                    <a:pt x="61" y="0"/>
                  </a:lnTo>
                  <a:lnTo>
                    <a:pt x="55" y="0"/>
                  </a:lnTo>
                  <a:lnTo>
                    <a:pt x="49" y="6"/>
                  </a:lnTo>
                  <a:lnTo>
                    <a:pt x="46" y="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5">
              <a:extLst>
                <a:ext uri="{FF2B5EF4-FFF2-40B4-BE49-F238E27FC236}">
                  <a16:creationId xmlns:a16="http://schemas.microsoft.com/office/drawing/2014/main" id="{5148F71C-CEE7-4AAF-973D-70FDD67F1A0A}"/>
                </a:ext>
              </a:extLst>
            </p:cNvPr>
            <p:cNvSpPr>
              <a:spLocks/>
            </p:cNvSpPr>
            <p:nvPr/>
          </p:nvSpPr>
          <p:spPr bwMode="auto">
            <a:xfrm>
              <a:off x="6948488" y="4751055"/>
              <a:ext cx="57150" cy="112713"/>
            </a:xfrm>
            <a:custGeom>
              <a:avLst/>
              <a:gdLst>
                <a:gd name="T0" fmla="*/ 12 w 36"/>
                <a:gd name="T1" fmla="*/ 68 h 71"/>
                <a:gd name="T2" fmla="*/ 9 w 36"/>
                <a:gd name="T3" fmla="*/ 68 h 71"/>
                <a:gd name="T4" fmla="*/ 6 w 36"/>
                <a:gd name="T5" fmla="*/ 62 h 71"/>
                <a:gd name="T6" fmla="*/ 6 w 36"/>
                <a:gd name="T7" fmla="*/ 55 h 71"/>
                <a:gd name="T8" fmla="*/ 3 w 36"/>
                <a:gd name="T9" fmla="*/ 52 h 71"/>
                <a:gd name="T10" fmla="*/ 0 w 36"/>
                <a:gd name="T11" fmla="*/ 46 h 71"/>
                <a:gd name="T12" fmla="*/ 3 w 36"/>
                <a:gd name="T13" fmla="*/ 43 h 71"/>
                <a:gd name="T14" fmla="*/ 3 w 36"/>
                <a:gd name="T15" fmla="*/ 43 h 71"/>
                <a:gd name="T16" fmla="*/ 3 w 36"/>
                <a:gd name="T17" fmla="*/ 37 h 71"/>
                <a:gd name="T18" fmla="*/ 0 w 36"/>
                <a:gd name="T19" fmla="*/ 31 h 71"/>
                <a:gd name="T20" fmla="*/ 0 w 36"/>
                <a:gd name="T21" fmla="*/ 28 h 71"/>
                <a:gd name="T22" fmla="*/ 0 w 36"/>
                <a:gd name="T23" fmla="*/ 22 h 71"/>
                <a:gd name="T24" fmla="*/ 0 w 36"/>
                <a:gd name="T25" fmla="*/ 16 h 71"/>
                <a:gd name="T26" fmla="*/ 3 w 36"/>
                <a:gd name="T27" fmla="*/ 13 h 71"/>
                <a:gd name="T28" fmla="*/ 9 w 36"/>
                <a:gd name="T29" fmla="*/ 10 h 71"/>
                <a:gd name="T30" fmla="*/ 12 w 36"/>
                <a:gd name="T31" fmla="*/ 6 h 71"/>
                <a:gd name="T32" fmla="*/ 15 w 36"/>
                <a:gd name="T33" fmla="*/ 3 h 71"/>
                <a:gd name="T34" fmla="*/ 18 w 36"/>
                <a:gd name="T35" fmla="*/ 3 h 71"/>
                <a:gd name="T36" fmla="*/ 24 w 36"/>
                <a:gd name="T37" fmla="*/ 3 h 71"/>
                <a:gd name="T38" fmla="*/ 27 w 36"/>
                <a:gd name="T39" fmla="*/ 0 h 71"/>
                <a:gd name="T40" fmla="*/ 33 w 36"/>
                <a:gd name="T41" fmla="*/ 0 h 71"/>
                <a:gd name="T42" fmla="*/ 33 w 36"/>
                <a:gd name="T43" fmla="*/ 0 h 71"/>
                <a:gd name="T44" fmla="*/ 36 w 36"/>
                <a:gd name="T45" fmla="*/ 3 h 71"/>
                <a:gd name="T46" fmla="*/ 36 w 36"/>
                <a:gd name="T47" fmla="*/ 6 h 71"/>
                <a:gd name="T48" fmla="*/ 36 w 36"/>
                <a:gd name="T49" fmla="*/ 13 h 71"/>
                <a:gd name="T50" fmla="*/ 36 w 36"/>
                <a:gd name="T51" fmla="*/ 16 h 71"/>
                <a:gd name="T52" fmla="*/ 36 w 36"/>
                <a:gd name="T53" fmla="*/ 28 h 71"/>
                <a:gd name="T54" fmla="*/ 33 w 36"/>
                <a:gd name="T55" fmla="*/ 31 h 71"/>
                <a:gd name="T56" fmla="*/ 27 w 36"/>
                <a:gd name="T57" fmla="*/ 37 h 71"/>
                <a:gd name="T58" fmla="*/ 27 w 36"/>
                <a:gd name="T59" fmla="*/ 43 h 71"/>
                <a:gd name="T60" fmla="*/ 27 w 36"/>
                <a:gd name="T61" fmla="*/ 46 h 71"/>
                <a:gd name="T62" fmla="*/ 24 w 36"/>
                <a:gd name="T63" fmla="*/ 58 h 71"/>
                <a:gd name="T64" fmla="*/ 24 w 36"/>
                <a:gd name="T65" fmla="*/ 62 h 71"/>
                <a:gd name="T66" fmla="*/ 18 w 36"/>
                <a:gd name="T67" fmla="*/ 68 h 71"/>
                <a:gd name="T68" fmla="*/ 18 w 36"/>
                <a:gd name="T69" fmla="*/ 71 h 71"/>
                <a:gd name="T70" fmla="*/ 12 w 36"/>
                <a:gd name="T71"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71">
                  <a:moveTo>
                    <a:pt x="12" y="68"/>
                  </a:moveTo>
                  <a:lnTo>
                    <a:pt x="9" y="68"/>
                  </a:lnTo>
                  <a:lnTo>
                    <a:pt x="6" y="62"/>
                  </a:lnTo>
                  <a:lnTo>
                    <a:pt x="6" y="55"/>
                  </a:lnTo>
                  <a:lnTo>
                    <a:pt x="3" y="52"/>
                  </a:lnTo>
                  <a:lnTo>
                    <a:pt x="0" y="46"/>
                  </a:lnTo>
                  <a:lnTo>
                    <a:pt x="3" y="43"/>
                  </a:lnTo>
                  <a:lnTo>
                    <a:pt x="3" y="43"/>
                  </a:lnTo>
                  <a:lnTo>
                    <a:pt x="3" y="37"/>
                  </a:lnTo>
                  <a:lnTo>
                    <a:pt x="0" y="31"/>
                  </a:lnTo>
                  <a:lnTo>
                    <a:pt x="0" y="28"/>
                  </a:lnTo>
                  <a:lnTo>
                    <a:pt x="0" y="22"/>
                  </a:lnTo>
                  <a:lnTo>
                    <a:pt x="0" y="16"/>
                  </a:lnTo>
                  <a:lnTo>
                    <a:pt x="3" y="13"/>
                  </a:lnTo>
                  <a:lnTo>
                    <a:pt x="9" y="10"/>
                  </a:lnTo>
                  <a:lnTo>
                    <a:pt x="12" y="6"/>
                  </a:lnTo>
                  <a:lnTo>
                    <a:pt x="15" y="3"/>
                  </a:lnTo>
                  <a:lnTo>
                    <a:pt x="18" y="3"/>
                  </a:lnTo>
                  <a:lnTo>
                    <a:pt x="24" y="3"/>
                  </a:lnTo>
                  <a:lnTo>
                    <a:pt x="27" y="0"/>
                  </a:lnTo>
                  <a:lnTo>
                    <a:pt x="33" y="0"/>
                  </a:lnTo>
                  <a:lnTo>
                    <a:pt x="33" y="0"/>
                  </a:lnTo>
                  <a:lnTo>
                    <a:pt x="36" y="3"/>
                  </a:lnTo>
                  <a:lnTo>
                    <a:pt x="36" y="6"/>
                  </a:lnTo>
                  <a:lnTo>
                    <a:pt x="36" y="13"/>
                  </a:lnTo>
                  <a:lnTo>
                    <a:pt x="36" y="16"/>
                  </a:lnTo>
                  <a:lnTo>
                    <a:pt x="36" y="28"/>
                  </a:lnTo>
                  <a:lnTo>
                    <a:pt x="33" y="31"/>
                  </a:lnTo>
                  <a:lnTo>
                    <a:pt x="27" y="37"/>
                  </a:lnTo>
                  <a:lnTo>
                    <a:pt x="27" y="43"/>
                  </a:lnTo>
                  <a:lnTo>
                    <a:pt x="27" y="46"/>
                  </a:lnTo>
                  <a:lnTo>
                    <a:pt x="24" y="58"/>
                  </a:lnTo>
                  <a:lnTo>
                    <a:pt x="24" y="62"/>
                  </a:lnTo>
                  <a:lnTo>
                    <a:pt x="18" y="68"/>
                  </a:lnTo>
                  <a:lnTo>
                    <a:pt x="18" y="71"/>
                  </a:lnTo>
                  <a:lnTo>
                    <a:pt x="12" y="68"/>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6">
              <a:extLst>
                <a:ext uri="{FF2B5EF4-FFF2-40B4-BE49-F238E27FC236}">
                  <a16:creationId xmlns:a16="http://schemas.microsoft.com/office/drawing/2014/main" id="{88CA9491-B542-4710-86CA-04BF78FF37D1}"/>
                </a:ext>
              </a:extLst>
            </p:cNvPr>
            <p:cNvSpPr>
              <a:spLocks/>
            </p:cNvSpPr>
            <p:nvPr/>
          </p:nvSpPr>
          <p:spPr bwMode="auto">
            <a:xfrm>
              <a:off x="6948488" y="4751055"/>
              <a:ext cx="57150" cy="112713"/>
            </a:xfrm>
            <a:custGeom>
              <a:avLst/>
              <a:gdLst>
                <a:gd name="T0" fmla="*/ 12 w 36"/>
                <a:gd name="T1" fmla="*/ 68 h 71"/>
                <a:gd name="T2" fmla="*/ 9 w 36"/>
                <a:gd name="T3" fmla="*/ 68 h 71"/>
                <a:gd name="T4" fmla="*/ 6 w 36"/>
                <a:gd name="T5" fmla="*/ 62 h 71"/>
                <a:gd name="T6" fmla="*/ 6 w 36"/>
                <a:gd name="T7" fmla="*/ 55 h 71"/>
                <a:gd name="T8" fmla="*/ 3 w 36"/>
                <a:gd name="T9" fmla="*/ 52 h 71"/>
                <a:gd name="T10" fmla="*/ 0 w 36"/>
                <a:gd name="T11" fmla="*/ 46 h 71"/>
                <a:gd name="T12" fmla="*/ 3 w 36"/>
                <a:gd name="T13" fmla="*/ 43 h 71"/>
                <a:gd name="T14" fmla="*/ 3 w 36"/>
                <a:gd name="T15" fmla="*/ 43 h 71"/>
                <a:gd name="T16" fmla="*/ 3 w 36"/>
                <a:gd name="T17" fmla="*/ 37 h 71"/>
                <a:gd name="T18" fmla="*/ 0 w 36"/>
                <a:gd name="T19" fmla="*/ 31 h 71"/>
                <a:gd name="T20" fmla="*/ 0 w 36"/>
                <a:gd name="T21" fmla="*/ 28 h 71"/>
                <a:gd name="T22" fmla="*/ 0 w 36"/>
                <a:gd name="T23" fmla="*/ 22 h 71"/>
                <a:gd name="T24" fmla="*/ 0 w 36"/>
                <a:gd name="T25" fmla="*/ 16 h 71"/>
                <a:gd name="T26" fmla="*/ 3 w 36"/>
                <a:gd name="T27" fmla="*/ 13 h 71"/>
                <a:gd name="T28" fmla="*/ 9 w 36"/>
                <a:gd name="T29" fmla="*/ 10 h 71"/>
                <a:gd name="T30" fmla="*/ 12 w 36"/>
                <a:gd name="T31" fmla="*/ 6 h 71"/>
                <a:gd name="T32" fmla="*/ 15 w 36"/>
                <a:gd name="T33" fmla="*/ 3 h 71"/>
                <a:gd name="T34" fmla="*/ 18 w 36"/>
                <a:gd name="T35" fmla="*/ 3 h 71"/>
                <a:gd name="T36" fmla="*/ 24 w 36"/>
                <a:gd name="T37" fmla="*/ 3 h 71"/>
                <a:gd name="T38" fmla="*/ 27 w 36"/>
                <a:gd name="T39" fmla="*/ 0 h 71"/>
                <a:gd name="T40" fmla="*/ 33 w 36"/>
                <a:gd name="T41" fmla="*/ 0 h 71"/>
                <a:gd name="T42" fmla="*/ 33 w 36"/>
                <a:gd name="T43" fmla="*/ 0 h 71"/>
                <a:gd name="T44" fmla="*/ 36 w 36"/>
                <a:gd name="T45" fmla="*/ 3 h 71"/>
                <a:gd name="T46" fmla="*/ 36 w 36"/>
                <a:gd name="T47" fmla="*/ 6 h 71"/>
                <a:gd name="T48" fmla="*/ 36 w 36"/>
                <a:gd name="T49" fmla="*/ 13 h 71"/>
                <a:gd name="T50" fmla="*/ 36 w 36"/>
                <a:gd name="T51" fmla="*/ 16 h 71"/>
                <a:gd name="T52" fmla="*/ 36 w 36"/>
                <a:gd name="T53" fmla="*/ 28 h 71"/>
                <a:gd name="T54" fmla="*/ 33 w 36"/>
                <a:gd name="T55" fmla="*/ 31 h 71"/>
                <a:gd name="T56" fmla="*/ 27 w 36"/>
                <a:gd name="T57" fmla="*/ 37 h 71"/>
                <a:gd name="T58" fmla="*/ 27 w 36"/>
                <a:gd name="T59" fmla="*/ 43 h 71"/>
                <a:gd name="T60" fmla="*/ 27 w 36"/>
                <a:gd name="T61" fmla="*/ 46 h 71"/>
                <a:gd name="T62" fmla="*/ 24 w 36"/>
                <a:gd name="T63" fmla="*/ 58 h 71"/>
                <a:gd name="T64" fmla="*/ 24 w 36"/>
                <a:gd name="T65" fmla="*/ 62 h 71"/>
                <a:gd name="T66" fmla="*/ 18 w 36"/>
                <a:gd name="T67" fmla="*/ 68 h 71"/>
                <a:gd name="T68" fmla="*/ 18 w 36"/>
                <a:gd name="T69" fmla="*/ 71 h 71"/>
                <a:gd name="T70" fmla="*/ 12 w 36"/>
                <a:gd name="T71"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71">
                  <a:moveTo>
                    <a:pt x="12" y="68"/>
                  </a:moveTo>
                  <a:lnTo>
                    <a:pt x="9" y="68"/>
                  </a:lnTo>
                  <a:lnTo>
                    <a:pt x="6" y="62"/>
                  </a:lnTo>
                  <a:lnTo>
                    <a:pt x="6" y="55"/>
                  </a:lnTo>
                  <a:lnTo>
                    <a:pt x="3" y="52"/>
                  </a:lnTo>
                  <a:lnTo>
                    <a:pt x="0" y="46"/>
                  </a:lnTo>
                  <a:lnTo>
                    <a:pt x="3" y="43"/>
                  </a:lnTo>
                  <a:lnTo>
                    <a:pt x="3" y="43"/>
                  </a:lnTo>
                  <a:lnTo>
                    <a:pt x="3" y="37"/>
                  </a:lnTo>
                  <a:lnTo>
                    <a:pt x="0" y="31"/>
                  </a:lnTo>
                  <a:lnTo>
                    <a:pt x="0" y="28"/>
                  </a:lnTo>
                  <a:lnTo>
                    <a:pt x="0" y="22"/>
                  </a:lnTo>
                  <a:lnTo>
                    <a:pt x="0" y="16"/>
                  </a:lnTo>
                  <a:lnTo>
                    <a:pt x="3" y="13"/>
                  </a:lnTo>
                  <a:lnTo>
                    <a:pt x="9" y="10"/>
                  </a:lnTo>
                  <a:lnTo>
                    <a:pt x="12" y="6"/>
                  </a:lnTo>
                  <a:lnTo>
                    <a:pt x="15" y="3"/>
                  </a:lnTo>
                  <a:lnTo>
                    <a:pt x="18" y="3"/>
                  </a:lnTo>
                  <a:lnTo>
                    <a:pt x="24" y="3"/>
                  </a:lnTo>
                  <a:lnTo>
                    <a:pt x="27" y="0"/>
                  </a:lnTo>
                  <a:lnTo>
                    <a:pt x="33" y="0"/>
                  </a:lnTo>
                  <a:lnTo>
                    <a:pt x="33" y="0"/>
                  </a:lnTo>
                  <a:lnTo>
                    <a:pt x="36" y="3"/>
                  </a:lnTo>
                  <a:lnTo>
                    <a:pt x="36" y="6"/>
                  </a:lnTo>
                  <a:lnTo>
                    <a:pt x="36" y="13"/>
                  </a:lnTo>
                  <a:lnTo>
                    <a:pt x="36" y="16"/>
                  </a:lnTo>
                  <a:lnTo>
                    <a:pt x="36" y="28"/>
                  </a:lnTo>
                  <a:lnTo>
                    <a:pt x="33" y="31"/>
                  </a:lnTo>
                  <a:lnTo>
                    <a:pt x="27" y="37"/>
                  </a:lnTo>
                  <a:lnTo>
                    <a:pt x="27" y="43"/>
                  </a:lnTo>
                  <a:lnTo>
                    <a:pt x="27" y="46"/>
                  </a:lnTo>
                  <a:lnTo>
                    <a:pt x="24" y="58"/>
                  </a:lnTo>
                  <a:lnTo>
                    <a:pt x="24" y="62"/>
                  </a:lnTo>
                  <a:lnTo>
                    <a:pt x="18" y="68"/>
                  </a:lnTo>
                  <a:lnTo>
                    <a:pt x="18" y="71"/>
                  </a:lnTo>
                  <a:lnTo>
                    <a:pt x="12" y="68"/>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7">
              <a:extLst>
                <a:ext uri="{FF2B5EF4-FFF2-40B4-BE49-F238E27FC236}">
                  <a16:creationId xmlns:a16="http://schemas.microsoft.com/office/drawing/2014/main" id="{C3E22822-1D04-4371-BD8C-915A6EB3FC6D}"/>
                </a:ext>
              </a:extLst>
            </p:cNvPr>
            <p:cNvSpPr>
              <a:spLocks/>
            </p:cNvSpPr>
            <p:nvPr/>
          </p:nvSpPr>
          <p:spPr bwMode="auto">
            <a:xfrm>
              <a:off x="6889750" y="4873293"/>
              <a:ext cx="111125" cy="188913"/>
            </a:xfrm>
            <a:custGeom>
              <a:avLst/>
              <a:gdLst>
                <a:gd name="T0" fmla="*/ 3 w 70"/>
                <a:gd name="T1" fmla="*/ 15 h 119"/>
                <a:gd name="T2" fmla="*/ 9 w 70"/>
                <a:gd name="T3" fmla="*/ 21 h 119"/>
                <a:gd name="T4" fmla="*/ 15 w 70"/>
                <a:gd name="T5" fmla="*/ 15 h 119"/>
                <a:gd name="T6" fmla="*/ 24 w 70"/>
                <a:gd name="T7" fmla="*/ 15 h 119"/>
                <a:gd name="T8" fmla="*/ 30 w 70"/>
                <a:gd name="T9" fmla="*/ 15 h 119"/>
                <a:gd name="T10" fmla="*/ 34 w 70"/>
                <a:gd name="T11" fmla="*/ 9 h 119"/>
                <a:gd name="T12" fmla="*/ 40 w 70"/>
                <a:gd name="T13" fmla="*/ 9 h 119"/>
                <a:gd name="T14" fmla="*/ 46 w 70"/>
                <a:gd name="T15" fmla="*/ 9 h 119"/>
                <a:gd name="T16" fmla="*/ 46 w 70"/>
                <a:gd name="T17" fmla="*/ 6 h 119"/>
                <a:gd name="T18" fmla="*/ 49 w 70"/>
                <a:gd name="T19" fmla="*/ 6 h 119"/>
                <a:gd name="T20" fmla="*/ 55 w 70"/>
                <a:gd name="T21" fmla="*/ 0 h 119"/>
                <a:gd name="T22" fmla="*/ 55 w 70"/>
                <a:gd name="T23" fmla="*/ 6 h 119"/>
                <a:gd name="T24" fmla="*/ 61 w 70"/>
                <a:gd name="T25" fmla="*/ 9 h 119"/>
                <a:gd name="T26" fmla="*/ 64 w 70"/>
                <a:gd name="T27" fmla="*/ 15 h 119"/>
                <a:gd name="T28" fmla="*/ 61 w 70"/>
                <a:gd name="T29" fmla="*/ 15 h 119"/>
                <a:gd name="T30" fmla="*/ 64 w 70"/>
                <a:gd name="T31" fmla="*/ 21 h 119"/>
                <a:gd name="T32" fmla="*/ 64 w 70"/>
                <a:gd name="T33" fmla="*/ 24 h 119"/>
                <a:gd name="T34" fmla="*/ 70 w 70"/>
                <a:gd name="T35" fmla="*/ 24 h 119"/>
                <a:gd name="T36" fmla="*/ 70 w 70"/>
                <a:gd name="T37" fmla="*/ 30 h 119"/>
                <a:gd name="T38" fmla="*/ 64 w 70"/>
                <a:gd name="T39" fmla="*/ 40 h 119"/>
                <a:gd name="T40" fmla="*/ 70 w 70"/>
                <a:gd name="T41" fmla="*/ 40 h 119"/>
                <a:gd name="T42" fmla="*/ 70 w 70"/>
                <a:gd name="T43" fmla="*/ 46 h 119"/>
                <a:gd name="T44" fmla="*/ 64 w 70"/>
                <a:gd name="T45" fmla="*/ 49 h 119"/>
                <a:gd name="T46" fmla="*/ 61 w 70"/>
                <a:gd name="T47" fmla="*/ 49 h 119"/>
                <a:gd name="T48" fmla="*/ 61 w 70"/>
                <a:gd name="T49" fmla="*/ 55 h 119"/>
                <a:gd name="T50" fmla="*/ 61 w 70"/>
                <a:gd name="T51" fmla="*/ 61 h 119"/>
                <a:gd name="T52" fmla="*/ 61 w 70"/>
                <a:gd name="T53" fmla="*/ 64 h 119"/>
                <a:gd name="T54" fmla="*/ 61 w 70"/>
                <a:gd name="T55" fmla="*/ 70 h 119"/>
                <a:gd name="T56" fmla="*/ 61 w 70"/>
                <a:gd name="T57" fmla="*/ 76 h 119"/>
                <a:gd name="T58" fmla="*/ 55 w 70"/>
                <a:gd name="T59" fmla="*/ 85 h 119"/>
                <a:gd name="T60" fmla="*/ 55 w 70"/>
                <a:gd name="T61" fmla="*/ 95 h 119"/>
                <a:gd name="T62" fmla="*/ 55 w 70"/>
                <a:gd name="T63" fmla="*/ 107 h 119"/>
                <a:gd name="T64" fmla="*/ 55 w 70"/>
                <a:gd name="T65" fmla="*/ 110 h 119"/>
                <a:gd name="T66" fmla="*/ 49 w 70"/>
                <a:gd name="T67" fmla="*/ 116 h 119"/>
                <a:gd name="T68" fmla="*/ 46 w 70"/>
                <a:gd name="T69" fmla="*/ 110 h 119"/>
                <a:gd name="T70" fmla="*/ 40 w 70"/>
                <a:gd name="T71" fmla="*/ 110 h 119"/>
                <a:gd name="T72" fmla="*/ 30 w 70"/>
                <a:gd name="T73" fmla="*/ 107 h 119"/>
                <a:gd name="T74" fmla="*/ 24 w 70"/>
                <a:gd name="T75" fmla="*/ 110 h 119"/>
                <a:gd name="T76" fmla="*/ 24 w 70"/>
                <a:gd name="T77" fmla="*/ 116 h 119"/>
                <a:gd name="T78" fmla="*/ 24 w 70"/>
                <a:gd name="T79" fmla="*/ 119 h 119"/>
                <a:gd name="T80" fmla="*/ 18 w 70"/>
                <a:gd name="T81" fmla="*/ 119 h 119"/>
                <a:gd name="T82" fmla="*/ 15 w 70"/>
                <a:gd name="T83" fmla="*/ 119 h 119"/>
                <a:gd name="T84" fmla="*/ 3 w 70"/>
                <a:gd name="T85" fmla="*/ 116 h 119"/>
                <a:gd name="T86" fmla="*/ 3 w 70"/>
                <a:gd name="T87" fmla="*/ 110 h 119"/>
                <a:gd name="T88" fmla="*/ 3 w 70"/>
                <a:gd name="T89" fmla="*/ 107 h 119"/>
                <a:gd name="T90" fmla="*/ 0 w 70"/>
                <a:gd name="T91" fmla="*/ 101 h 119"/>
                <a:gd name="T92" fmla="*/ 3 w 70"/>
                <a:gd name="T93" fmla="*/ 91 h 119"/>
                <a:gd name="T94" fmla="*/ 0 w 70"/>
                <a:gd name="T95" fmla="*/ 85 h 119"/>
                <a:gd name="T96" fmla="*/ 3 w 70"/>
                <a:gd name="T97" fmla="*/ 85 h 119"/>
                <a:gd name="T98" fmla="*/ 9 w 70"/>
                <a:gd name="T99" fmla="*/ 79 h 119"/>
                <a:gd name="T100" fmla="*/ 9 w 70"/>
                <a:gd name="T101" fmla="*/ 76 h 119"/>
                <a:gd name="T102" fmla="*/ 9 w 70"/>
                <a:gd name="T103" fmla="*/ 70 h 119"/>
                <a:gd name="T104" fmla="*/ 15 w 70"/>
                <a:gd name="T105" fmla="*/ 64 h 119"/>
                <a:gd name="T106" fmla="*/ 18 w 70"/>
                <a:gd name="T107" fmla="*/ 61 h 119"/>
                <a:gd name="T108" fmla="*/ 9 w 70"/>
                <a:gd name="T109" fmla="*/ 61 h 119"/>
                <a:gd name="T110" fmla="*/ 3 w 70"/>
                <a:gd name="T111" fmla="*/ 61 h 119"/>
                <a:gd name="T112" fmla="*/ 3 w 70"/>
                <a:gd name="T113" fmla="*/ 49 h 119"/>
                <a:gd name="T114" fmla="*/ 3 w 70"/>
                <a:gd name="T115" fmla="*/ 46 h 119"/>
                <a:gd name="T116" fmla="*/ 0 w 70"/>
                <a:gd name="T117" fmla="*/ 33 h 119"/>
                <a:gd name="T118" fmla="*/ 0 w 70"/>
                <a:gd name="T119" fmla="*/ 30 h 119"/>
                <a:gd name="T120" fmla="*/ 0 w 70"/>
                <a:gd name="T121" fmla="*/ 24 h 119"/>
                <a:gd name="T122" fmla="*/ 3 w 70"/>
                <a:gd name="T123" fmla="*/ 21 h 119"/>
                <a:gd name="T124" fmla="*/ 3 w 70"/>
                <a:gd name="T125" fmla="*/ 1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119">
                  <a:moveTo>
                    <a:pt x="3" y="15"/>
                  </a:moveTo>
                  <a:lnTo>
                    <a:pt x="9" y="21"/>
                  </a:lnTo>
                  <a:lnTo>
                    <a:pt x="15" y="15"/>
                  </a:lnTo>
                  <a:lnTo>
                    <a:pt x="24" y="15"/>
                  </a:lnTo>
                  <a:lnTo>
                    <a:pt x="30" y="15"/>
                  </a:lnTo>
                  <a:lnTo>
                    <a:pt x="34" y="9"/>
                  </a:lnTo>
                  <a:lnTo>
                    <a:pt x="40" y="9"/>
                  </a:lnTo>
                  <a:lnTo>
                    <a:pt x="46" y="9"/>
                  </a:lnTo>
                  <a:lnTo>
                    <a:pt x="46" y="6"/>
                  </a:lnTo>
                  <a:lnTo>
                    <a:pt x="49" y="6"/>
                  </a:lnTo>
                  <a:lnTo>
                    <a:pt x="55" y="0"/>
                  </a:lnTo>
                  <a:lnTo>
                    <a:pt x="55" y="6"/>
                  </a:lnTo>
                  <a:lnTo>
                    <a:pt x="61" y="9"/>
                  </a:lnTo>
                  <a:lnTo>
                    <a:pt x="64" y="15"/>
                  </a:lnTo>
                  <a:lnTo>
                    <a:pt x="61" y="15"/>
                  </a:lnTo>
                  <a:lnTo>
                    <a:pt x="64" y="21"/>
                  </a:lnTo>
                  <a:lnTo>
                    <a:pt x="64" y="24"/>
                  </a:lnTo>
                  <a:lnTo>
                    <a:pt x="70" y="24"/>
                  </a:lnTo>
                  <a:lnTo>
                    <a:pt x="70" y="30"/>
                  </a:lnTo>
                  <a:lnTo>
                    <a:pt x="64" y="40"/>
                  </a:lnTo>
                  <a:lnTo>
                    <a:pt x="70" y="40"/>
                  </a:lnTo>
                  <a:lnTo>
                    <a:pt x="70" y="46"/>
                  </a:lnTo>
                  <a:lnTo>
                    <a:pt x="64" y="49"/>
                  </a:lnTo>
                  <a:lnTo>
                    <a:pt x="61" y="49"/>
                  </a:lnTo>
                  <a:lnTo>
                    <a:pt x="61" y="55"/>
                  </a:lnTo>
                  <a:lnTo>
                    <a:pt x="61" y="61"/>
                  </a:lnTo>
                  <a:lnTo>
                    <a:pt x="61" y="64"/>
                  </a:lnTo>
                  <a:lnTo>
                    <a:pt x="61" y="70"/>
                  </a:lnTo>
                  <a:lnTo>
                    <a:pt x="61" y="76"/>
                  </a:lnTo>
                  <a:lnTo>
                    <a:pt x="55" y="85"/>
                  </a:lnTo>
                  <a:lnTo>
                    <a:pt x="55" y="95"/>
                  </a:lnTo>
                  <a:lnTo>
                    <a:pt x="55" y="107"/>
                  </a:lnTo>
                  <a:lnTo>
                    <a:pt x="55" y="110"/>
                  </a:lnTo>
                  <a:lnTo>
                    <a:pt x="49" y="116"/>
                  </a:lnTo>
                  <a:lnTo>
                    <a:pt x="46" y="110"/>
                  </a:lnTo>
                  <a:lnTo>
                    <a:pt x="40" y="110"/>
                  </a:lnTo>
                  <a:lnTo>
                    <a:pt x="30" y="107"/>
                  </a:lnTo>
                  <a:lnTo>
                    <a:pt x="24" y="110"/>
                  </a:lnTo>
                  <a:lnTo>
                    <a:pt x="24" y="116"/>
                  </a:lnTo>
                  <a:lnTo>
                    <a:pt x="24" y="119"/>
                  </a:lnTo>
                  <a:lnTo>
                    <a:pt x="18" y="119"/>
                  </a:lnTo>
                  <a:lnTo>
                    <a:pt x="15" y="119"/>
                  </a:lnTo>
                  <a:lnTo>
                    <a:pt x="3" y="116"/>
                  </a:lnTo>
                  <a:lnTo>
                    <a:pt x="3" y="110"/>
                  </a:lnTo>
                  <a:lnTo>
                    <a:pt x="3" y="107"/>
                  </a:lnTo>
                  <a:lnTo>
                    <a:pt x="0" y="101"/>
                  </a:lnTo>
                  <a:lnTo>
                    <a:pt x="3" y="91"/>
                  </a:lnTo>
                  <a:lnTo>
                    <a:pt x="0" y="85"/>
                  </a:lnTo>
                  <a:lnTo>
                    <a:pt x="3" y="85"/>
                  </a:lnTo>
                  <a:lnTo>
                    <a:pt x="9" y="79"/>
                  </a:lnTo>
                  <a:lnTo>
                    <a:pt x="9" y="76"/>
                  </a:lnTo>
                  <a:lnTo>
                    <a:pt x="9" y="70"/>
                  </a:lnTo>
                  <a:lnTo>
                    <a:pt x="15" y="64"/>
                  </a:lnTo>
                  <a:lnTo>
                    <a:pt x="18" y="61"/>
                  </a:lnTo>
                  <a:lnTo>
                    <a:pt x="9" y="61"/>
                  </a:lnTo>
                  <a:lnTo>
                    <a:pt x="3" y="61"/>
                  </a:lnTo>
                  <a:lnTo>
                    <a:pt x="3" y="49"/>
                  </a:lnTo>
                  <a:lnTo>
                    <a:pt x="3" y="46"/>
                  </a:lnTo>
                  <a:lnTo>
                    <a:pt x="0" y="33"/>
                  </a:lnTo>
                  <a:lnTo>
                    <a:pt x="0" y="30"/>
                  </a:lnTo>
                  <a:lnTo>
                    <a:pt x="0" y="24"/>
                  </a:lnTo>
                  <a:lnTo>
                    <a:pt x="3" y="21"/>
                  </a:lnTo>
                  <a:lnTo>
                    <a:pt x="3" y="15"/>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8">
              <a:extLst>
                <a:ext uri="{FF2B5EF4-FFF2-40B4-BE49-F238E27FC236}">
                  <a16:creationId xmlns:a16="http://schemas.microsoft.com/office/drawing/2014/main" id="{4F5847B0-1E58-4F4D-9B0A-DC72C3865F27}"/>
                </a:ext>
              </a:extLst>
            </p:cNvPr>
            <p:cNvSpPr>
              <a:spLocks/>
            </p:cNvSpPr>
            <p:nvPr/>
          </p:nvSpPr>
          <p:spPr bwMode="auto">
            <a:xfrm>
              <a:off x="6889750" y="4873293"/>
              <a:ext cx="111125" cy="188913"/>
            </a:xfrm>
            <a:custGeom>
              <a:avLst/>
              <a:gdLst>
                <a:gd name="T0" fmla="*/ 3 w 70"/>
                <a:gd name="T1" fmla="*/ 15 h 119"/>
                <a:gd name="T2" fmla="*/ 9 w 70"/>
                <a:gd name="T3" fmla="*/ 21 h 119"/>
                <a:gd name="T4" fmla="*/ 15 w 70"/>
                <a:gd name="T5" fmla="*/ 15 h 119"/>
                <a:gd name="T6" fmla="*/ 24 w 70"/>
                <a:gd name="T7" fmla="*/ 15 h 119"/>
                <a:gd name="T8" fmla="*/ 30 w 70"/>
                <a:gd name="T9" fmla="*/ 15 h 119"/>
                <a:gd name="T10" fmla="*/ 34 w 70"/>
                <a:gd name="T11" fmla="*/ 9 h 119"/>
                <a:gd name="T12" fmla="*/ 40 w 70"/>
                <a:gd name="T13" fmla="*/ 9 h 119"/>
                <a:gd name="T14" fmla="*/ 46 w 70"/>
                <a:gd name="T15" fmla="*/ 9 h 119"/>
                <a:gd name="T16" fmla="*/ 46 w 70"/>
                <a:gd name="T17" fmla="*/ 6 h 119"/>
                <a:gd name="T18" fmla="*/ 49 w 70"/>
                <a:gd name="T19" fmla="*/ 6 h 119"/>
                <a:gd name="T20" fmla="*/ 55 w 70"/>
                <a:gd name="T21" fmla="*/ 0 h 119"/>
                <a:gd name="T22" fmla="*/ 55 w 70"/>
                <a:gd name="T23" fmla="*/ 6 h 119"/>
                <a:gd name="T24" fmla="*/ 61 w 70"/>
                <a:gd name="T25" fmla="*/ 9 h 119"/>
                <a:gd name="T26" fmla="*/ 64 w 70"/>
                <a:gd name="T27" fmla="*/ 15 h 119"/>
                <a:gd name="T28" fmla="*/ 61 w 70"/>
                <a:gd name="T29" fmla="*/ 15 h 119"/>
                <a:gd name="T30" fmla="*/ 64 w 70"/>
                <a:gd name="T31" fmla="*/ 21 h 119"/>
                <a:gd name="T32" fmla="*/ 64 w 70"/>
                <a:gd name="T33" fmla="*/ 24 h 119"/>
                <a:gd name="T34" fmla="*/ 70 w 70"/>
                <a:gd name="T35" fmla="*/ 24 h 119"/>
                <a:gd name="T36" fmla="*/ 70 w 70"/>
                <a:gd name="T37" fmla="*/ 30 h 119"/>
                <a:gd name="T38" fmla="*/ 64 w 70"/>
                <a:gd name="T39" fmla="*/ 40 h 119"/>
                <a:gd name="T40" fmla="*/ 70 w 70"/>
                <a:gd name="T41" fmla="*/ 40 h 119"/>
                <a:gd name="T42" fmla="*/ 70 w 70"/>
                <a:gd name="T43" fmla="*/ 46 h 119"/>
                <a:gd name="T44" fmla="*/ 64 w 70"/>
                <a:gd name="T45" fmla="*/ 49 h 119"/>
                <a:gd name="T46" fmla="*/ 61 w 70"/>
                <a:gd name="T47" fmla="*/ 49 h 119"/>
                <a:gd name="T48" fmla="*/ 61 w 70"/>
                <a:gd name="T49" fmla="*/ 55 h 119"/>
                <a:gd name="T50" fmla="*/ 61 w 70"/>
                <a:gd name="T51" fmla="*/ 61 h 119"/>
                <a:gd name="T52" fmla="*/ 61 w 70"/>
                <a:gd name="T53" fmla="*/ 64 h 119"/>
                <a:gd name="T54" fmla="*/ 61 w 70"/>
                <a:gd name="T55" fmla="*/ 70 h 119"/>
                <a:gd name="T56" fmla="*/ 61 w 70"/>
                <a:gd name="T57" fmla="*/ 76 h 119"/>
                <a:gd name="T58" fmla="*/ 55 w 70"/>
                <a:gd name="T59" fmla="*/ 85 h 119"/>
                <a:gd name="T60" fmla="*/ 55 w 70"/>
                <a:gd name="T61" fmla="*/ 95 h 119"/>
                <a:gd name="T62" fmla="*/ 55 w 70"/>
                <a:gd name="T63" fmla="*/ 107 h 119"/>
                <a:gd name="T64" fmla="*/ 55 w 70"/>
                <a:gd name="T65" fmla="*/ 110 h 119"/>
                <a:gd name="T66" fmla="*/ 49 w 70"/>
                <a:gd name="T67" fmla="*/ 116 h 119"/>
                <a:gd name="T68" fmla="*/ 46 w 70"/>
                <a:gd name="T69" fmla="*/ 110 h 119"/>
                <a:gd name="T70" fmla="*/ 40 w 70"/>
                <a:gd name="T71" fmla="*/ 110 h 119"/>
                <a:gd name="T72" fmla="*/ 30 w 70"/>
                <a:gd name="T73" fmla="*/ 107 h 119"/>
                <a:gd name="T74" fmla="*/ 24 w 70"/>
                <a:gd name="T75" fmla="*/ 110 h 119"/>
                <a:gd name="T76" fmla="*/ 24 w 70"/>
                <a:gd name="T77" fmla="*/ 116 h 119"/>
                <a:gd name="T78" fmla="*/ 24 w 70"/>
                <a:gd name="T79" fmla="*/ 119 h 119"/>
                <a:gd name="T80" fmla="*/ 18 w 70"/>
                <a:gd name="T81" fmla="*/ 119 h 119"/>
                <a:gd name="T82" fmla="*/ 15 w 70"/>
                <a:gd name="T83" fmla="*/ 119 h 119"/>
                <a:gd name="T84" fmla="*/ 3 w 70"/>
                <a:gd name="T85" fmla="*/ 116 h 119"/>
                <a:gd name="T86" fmla="*/ 3 w 70"/>
                <a:gd name="T87" fmla="*/ 110 h 119"/>
                <a:gd name="T88" fmla="*/ 3 w 70"/>
                <a:gd name="T89" fmla="*/ 107 h 119"/>
                <a:gd name="T90" fmla="*/ 0 w 70"/>
                <a:gd name="T91" fmla="*/ 101 h 119"/>
                <a:gd name="T92" fmla="*/ 3 w 70"/>
                <a:gd name="T93" fmla="*/ 91 h 119"/>
                <a:gd name="T94" fmla="*/ 0 w 70"/>
                <a:gd name="T95" fmla="*/ 85 h 119"/>
                <a:gd name="T96" fmla="*/ 3 w 70"/>
                <a:gd name="T97" fmla="*/ 85 h 119"/>
                <a:gd name="T98" fmla="*/ 9 w 70"/>
                <a:gd name="T99" fmla="*/ 79 h 119"/>
                <a:gd name="T100" fmla="*/ 9 w 70"/>
                <a:gd name="T101" fmla="*/ 76 h 119"/>
                <a:gd name="T102" fmla="*/ 9 w 70"/>
                <a:gd name="T103" fmla="*/ 70 h 119"/>
                <a:gd name="T104" fmla="*/ 15 w 70"/>
                <a:gd name="T105" fmla="*/ 64 h 119"/>
                <a:gd name="T106" fmla="*/ 18 w 70"/>
                <a:gd name="T107" fmla="*/ 61 h 119"/>
                <a:gd name="T108" fmla="*/ 9 w 70"/>
                <a:gd name="T109" fmla="*/ 61 h 119"/>
                <a:gd name="T110" fmla="*/ 3 w 70"/>
                <a:gd name="T111" fmla="*/ 61 h 119"/>
                <a:gd name="T112" fmla="*/ 3 w 70"/>
                <a:gd name="T113" fmla="*/ 49 h 119"/>
                <a:gd name="T114" fmla="*/ 3 w 70"/>
                <a:gd name="T115" fmla="*/ 46 h 119"/>
                <a:gd name="T116" fmla="*/ 0 w 70"/>
                <a:gd name="T117" fmla="*/ 33 h 119"/>
                <a:gd name="T118" fmla="*/ 0 w 70"/>
                <a:gd name="T119" fmla="*/ 30 h 119"/>
                <a:gd name="T120" fmla="*/ 0 w 70"/>
                <a:gd name="T121" fmla="*/ 24 h 119"/>
                <a:gd name="T122" fmla="*/ 3 w 70"/>
                <a:gd name="T123" fmla="*/ 21 h 119"/>
                <a:gd name="T124" fmla="*/ 3 w 70"/>
                <a:gd name="T125" fmla="*/ 1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119">
                  <a:moveTo>
                    <a:pt x="3" y="15"/>
                  </a:moveTo>
                  <a:lnTo>
                    <a:pt x="9" y="21"/>
                  </a:lnTo>
                  <a:lnTo>
                    <a:pt x="15" y="15"/>
                  </a:lnTo>
                  <a:lnTo>
                    <a:pt x="24" y="15"/>
                  </a:lnTo>
                  <a:lnTo>
                    <a:pt x="30" y="15"/>
                  </a:lnTo>
                  <a:lnTo>
                    <a:pt x="34" y="9"/>
                  </a:lnTo>
                  <a:lnTo>
                    <a:pt x="40" y="9"/>
                  </a:lnTo>
                  <a:lnTo>
                    <a:pt x="46" y="9"/>
                  </a:lnTo>
                  <a:lnTo>
                    <a:pt x="46" y="6"/>
                  </a:lnTo>
                  <a:lnTo>
                    <a:pt x="49" y="6"/>
                  </a:lnTo>
                  <a:lnTo>
                    <a:pt x="55" y="0"/>
                  </a:lnTo>
                  <a:lnTo>
                    <a:pt x="55" y="6"/>
                  </a:lnTo>
                  <a:lnTo>
                    <a:pt x="61" y="9"/>
                  </a:lnTo>
                  <a:lnTo>
                    <a:pt x="64" y="15"/>
                  </a:lnTo>
                  <a:lnTo>
                    <a:pt x="61" y="15"/>
                  </a:lnTo>
                  <a:lnTo>
                    <a:pt x="64" y="21"/>
                  </a:lnTo>
                  <a:lnTo>
                    <a:pt x="64" y="24"/>
                  </a:lnTo>
                  <a:lnTo>
                    <a:pt x="70" y="24"/>
                  </a:lnTo>
                  <a:lnTo>
                    <a:pt x="70" y="30"/>
                  </a:lnTo>
                  <a:lnTo>
                    <a:pt x="64" y="40"/>
                  </a:lnTo>
                  <a:lnTo>
                    <a:pt x="70" y="40"/>
                  </a:lnTo>
                  <a:lnTo>
                    <a:pt x="70" y="46"/>
                  </a:lnTo>
                  <a:lnTo>
                    <a:pt x="64" y="49"/>
                  </a:lnTo>
                  <a:lnTo>
                    <a:pt x="61" y="49"/>
                  </a:lnTo>
                  <a:lnTo>
                    <a:pt x="61" y="55"/>
                  </a:lnTo>
                  <a:lnTo>
                    <a:pt x="61" y="61"/>
                  </a:lnTo>
                  <a:lnTo>
                    <a:pt x="61" y="64"/>
                  </a:lnTo>
                  <a:lnTo>
                    <a:pt x="61" y="70"/>
                  </a:lnTo>
                  <a:lnTo>
                    <a:pt x="61" y="76"/>
                  </a:lnTo>
                  <a:lnTo>
                    <a:pt x="55" y="85"/>
                  </a:lnTo>
                  <a:lnTo>
                    <a:pt x="55" y="95"/>
                  </a:lnTo>
                  <a:lnTo>
                    <a:pt x="55" y="107"/>
                  </a:lnTo>
                  <a:lnTo>
                    <a:pt x="55" y="110"/>
                  </a:lnTo>
                  <a:lnTo>
                    <a:pt x="49" y="116"/>
                  </a:lnTo>
                  <a:lnTo>
                    <a:pt x="46" y="110"/>
                  </a:lnTo>
                  <a:lnTo>
                    <a:pt x="40" y="110"/>
                  </a:lnTo>
                  <a:lnTo>
                    <a:pt x="30" y="107"/>
                  </a:lnTo>
                  <a:lnTo>
                    <a:pt x="24" y="110"/>
                  </a:lnTo>
                  <a:lnTo>
                    <a:pt x="24" y="116"/>
                  </a:lnTo>
                  <a:lnTo>
                    <a:pt x="24" y="119"/>
                  </a:lnTo>
                  <a:lnTo>
                    <a:pt x="18" y="119"/>
                  </a:lnTo>
                  <a:lnTo>
                    <a:pt x="15" y="119"/>
                  </a:lnTo>
                  <a:lnTo>
                    <a:pt x="3" y="116"/>
                  </a:lnTo>
                  <a:lnTo>
                    <a:pt x="3" y="110"/>
                  </a:lnTo>
                  <a:lnTo>
                    <a:pt x="3" y="107"/>
                  </a:lnTo>
                  <a:lnTo>
                    <a:pt x="0" y="101"/>
                  </a:lnTo>
                  <a:lnTo>
                    <a:pt x="3" y="91"/>
                  </a:lnTo>
                  <a:lnTo>
                    <a:pt x="0" y="85"/>
                  </a:lnTo>
                  <a:lnTo>
                    <a:pt x="3" y="85"/>
                  </a:lnTo>
                  <a:lnTo>
                    <a:pt x="9" y="79"/>
                  </a:lnTo>
                  <a:lnTo>
                    <a:pt x="9" y="76"/>
                  </a:lnTo>
                  <a:lnTo>
                    <a:pt x="9" y="70"/>
                  </a:lnTo>
                  <a:lnTo>
                    <a:pt x="15" y="64"/>
                  </a:lnTo>
                  <a:lnTo>
                    <a:pt x="18" y="61"/>
                  </a:lnTo>
                  <a:lnTo>
                    <a:pt x="9" y="61"/>
                  </a:lnTo>
                  <a:lnTo>
                    <a:pt x="3" y="61"/>
                  </a:lnTo>
                  <a:lnTo>
                    <a:pt x="3" y="49"/>
                  </a:lnTo>
                  <a:lnTo>
                    <a:pt x="3" y="46"/>
                  </a:lnTo>
                  <a:lnTo>
                    <a:pt x="0" y="33"/>
                  </a:lnTo>
                  <a:lnTo>
                    <a:pt x="0" y="30"/>
                  </a:lnTo>
                  <a:lnTo>
                    <a:pt x="0" y="24"/>
                  </a:lnTo>
                  <a:lnTo>
                    <a:pt x="3" y="21"/>
                  </a:lnTo>
                  <a:lnTo>
                    <a:pt x="3" y="15"/>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9">
              <a:extLst>
                <a:ext uri="{FF2B5EF4-FFF2-40B4-BE49-F238E27FC236}">
                  <a16:creationId xmlns:a16="http://schemas.microsoft.com/office/drawing/2014/main" id="{FFE34CE1-5F1D-4C18-B7AB-D1269B36BC9F}"/>
                </a:ext>
              </a:extLst>
            </p:cNvPr>
            <p:cNvSpPr>
              <a:spLocks/>
            </p:cNvSpPr>
            <p:nvPr/>
          </p:nvSpPr>
          <p:spPr bwMode="auto">
            <a:xfrm>
              <a:off x="7161213" y="5149518"/>
              <a:ext cx="222250" cy="146050"/>
            </a:xfrm>
            <a:custGeom>
              <a:avLst/>
              <a:gdLst>
                <a:gd name="T0" fmla="*/ 140 w 140"/>
                <a:gd name="T1" fmla="*/ 6 h 92"/>
                <a:gd name="T2" fmla="*/ 140 w 140"/>
                <a:gd name="T3" fmla="*/ 12 h 92"/>
                <a:gd name="T4" fmla="*/ 140 w 140"/>
                <a:gd name="T5" fmla="*/ 15 h 92"/>
                <a:gd name="T6" fmla="*/ 134 w 140"/>
                <a:gd name="T7" fmla="*/ 28 h 92"/>
                <a:gd name="T8" fmla="*/ 131 w 140"/>
                <a:gd name="T9" fmla="*/ 28 h 92"/>
                <a:gd name="T10" fmla="*/ 125 w 140"/>
                <a:gd name="T11" fmla="*/ 31 h 92"/>
                <a:gd name="T12" fmla="*/ 125 w 140"/>
                <a:gd name="T13" fmla="*/ 37 h 92"/>
                <a:gd name="T14" fmla="*/ 125 w 140"/>
                <a:gd name="T15" fmla="*/ 43 h 92"/>
                <a:gd name="T16" fmla="*/ 125 w 140"/>
                <a:gd name="T17" fmla="*/ 46 h 92"/>
                <a:gd name="T18" fmla="*/ 119 w 140"/>
                <a:gd name="T19" fmla="*/ 52 h 92"/>
                <a:gd name="T20" fmla="*/ 119 w 140"/>
                <a:gd name="T21" fmla="*/ 55 h 92"/>
                <a:gd name="T22" fmla="*/ 119 w 140"/>
                <a:gd name="T23" fmla="*/ 61 h 92"/>
                <a:gd name="T24" fmla="*/ 125 w 140"/>
                <a:gd name="T25" fmla="*/ 61 h 92"/>
                <a:gd name="T26" fmla="*/ 119 w 140"/>
                <a:gd name="T27" fmla="*/ 67 h 92"/>
                <a:gd name="T28" fmla="*/ 125 w 140"/>
                <a:gd name="T29" fmla="*/ 67 h 92"/>
                <a:gd name="T30" fmla="*/ 125 w 140"/>
                <a:gd name="T31" fmla="*/ 76 h 92"/>
                <a:gd name="T32" fmla="*/ 116 w 140"/>
                <a:gd name="T33" fmla="*/ 83 h 92"/>
                <a:gd name="T34" fmla="*/ 116 w 140"/>
                <a:gd name="T35" fmla="*/ 92 h 92"/>
                <a:gd name="T36" fmla="*/ 104 w 140"/>
                <a:gd name="T37" fmla="*/ 86 h 92"/>
                <a:gd name="T38" fmla="*/ 98 w 140"/>
                <a:gd name="T39" fmla="*/ 92 h 92"/>
                <a:gd name="T40" fmla="*/ 89 w 140"/>
                <a:gd name="T41" fmla="*/ 86 h 92"/>
                <a:gd name="T42" fmla="*/ 86 w 140"/>
                <a:gd name="T43" fmla="*/ 76 h 92"/>
                <a:gd name="T44" fmla="*/ 86 w 140"/>
                <a:gd name="T45" fmla="*/ 70 h 92"/>
                <a:gd name="T46" fmla="*/ 73 w 140"/>
                <a:gd name="T47" fmla="*/ 67 h 92"/>
                <a:gd name="T48" fmla="*/ 64 w 140"/>
                <a:gd name="T49" fmla="*/ 67 h 92"/>
                <a:gd name="T50" fmla="*/ 61 w 140"/>
                <a:gd name="T51" fmla="*/ 61 h 92"/>
                <a:gd name="T52" fmla="*/ 49 w 140"/>
                <a:gd name="T53" fmla="*/ 61 h 92"/>
                <a:gd name="T54" fmla="*/ 46 w 140"/>
                <a:gd name="T55" fmla="*/ 52 h 92"/>
                <a:gd name="T56" fmla="*/ 40 w 140"/>
                <a:gd name="T57" fmla="*/ 46 h 92"/>
                <a:gd name="T58" fmla="*/ 24 w 140"/>
                <a:gd name="T59" fmla="*/ 43 h 92"/>
                <a:gd name="T60" fmla="*/ 18 w 140"/>
                <a:gd name="T61" fmla="*/ 37 h 92"/>
                <a:gd name="T62" fmla="*/ 15 w 140"/>
                <a:gd name="T63" fmla="*/ 37 h 92"/>
                <a:gd name="T64" fmla="*/ 3 w 140"/>
                <a:gd name="T65" fmla="*/ 31 h 92"/>
                <a:gd name="T66" fmla="*/ 0 w 140"/>
                <a:gd name="T67" fmla="*/ 28 h 92"/>
                <a:gd name="T68" fmla="*/ 0 w 140"/>
                <a:gd name="T69" fmla="*/ 21 h 92"/>
                <a:gd name="T70" fmla="*/ 3 w 140"/>
                <a:gd name="T71" fmla="*/ 15 h 92"/>
                <a:gd name="T72" fmla="*/ 3 w 140"/>
                <a:gd name="T73" fmla="*/ 6 h 92"/>
                <a:gd name="T74" fmla="*/ 9 w 140"/>
                <a:gd name="T75" fmla="*/ 6 h 92"/>
                <a:gd name="T76" fmla="*/ 15 w 140"/>
                <a:gd name="T77" fmla="*/ 0 h 92"/>
                <a:gd name="T78" fmla="*/ 18 w 140"/>
                <a:gd name="T79" fmla="*/ 6 h 92"/>
                <a:gd name="T80" fmla="*/ 18 w 140"/>
                <a:gd name="T81" fmla="*/ 12 h 92"/>
                <a:gd name="T82" fmla="*/ 31 w 140"/>
                <a:gd name="T83" fmla="*/ 6 h 92"/>
                <a:gd name="T84" fmla="*/ 40 w 140"/>
                <a:gd name="T85" fmla="*/ 6 h 92"/>
                <a:gd name="T86" fmla="*/ 46 w 140"/>
                <a:gd name="T87" fmla="*/ 12 h 92"/>
                <a:gd name="T88" fmla="*/ 55 w 140"/>
                <a:gd name="T89" fmla="*/ 15 h 92"/>
                <a:gd name="T90" fmla="*/ 64 w 140"/>
                <a:gd name="T91" fmla="*/ 21 h 92"/>
                <a:gd name="T92" fmla="*/ 73 w 140"/>
                <a:gd name="T93" fmla="*/ 21 h 92"/>
                <a:gd name="T94" fmla="*/ 86 w 140"/>
                <a:gd name="T95" fmla="*/ 15 h 92"/>
                <a:gd name="T96" fmla="*/ 89 w 140"/>
                <a:gd name="T97" fmla="*/ 15 h 92"/>
                <a:gd name="T98" fmla="*/ 95 w 140"/>
                <a:gd name="T99" fmla="*/ 15 h 92"/>
                <a:gd name="T100" fmla="*/ 98 w 140"/>
                <a:gd name="T101" fmla="*/ 15 h 92"/>
                <a:gd name="T102" fmla="*/ 104 w 140"/>
                <a:gd name="T103" fmla="*/ 12 h 92"/>
                <a:gd name="T104" fmla="*/ 110 w 140"/>
                <a:gd name="T105" fmla="*/ 12 h 92"/>
                <a:gd name="T106" fmla="*/ 116 w 140"/>
                <a:gd name="T107" fmla="*/ 15 h 92"/>
                <a:gd name="T108" fmla="*/ 119 w 140"/>
                <a:gd name="T109" fmla="*/ 12 h 92"/>
                <a:gd name="T110" fmla="*/ 131 w 140"/>
                <a:gd name="T111" fmla="*/ 12 h 92"/>
                <a:gd name="T112" fmla="*/ 140 w 140"/>
                <a:gd name="T113"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92">
                  <a:moveTo>
                    <a:pt x="140" y="6"/>
                  </a:moveTo>
                  <a:lnTo>
                    <a:pt x="140" y="12"/>
                  </a:lnTo>
                  <a:lnTo>
                    <a:pt x="140" y="15"/>
                  </a:lnTo>
                  <a:lnTo>
                    <a:pt x="134" y="28"/>
                  </a:lnTo>
                  <a:lnTo>
                    <a:pt x="131" y="28"/>
                  </a:lnTo>
                  <a:lnTo>
                    <a:pt x="125" y="31"/>
                  </a:lnTo>
                  <a:lnTo>
                    <a:pt x="125" y="37"/>
                  </a:lnTo>
                  <a:lnTo>
                    <a:pt x="125" y="43"/>
                  </a:lnTo>
                  <a:lnTo>
                    <a:pt x="125" y="46"/>
                  </a:lnTo>
                  <a:lnTo>
                    <a:pt x="119" y="52"/>
                  </a:lnTo>
                  <a:lnTo>
                    <a:pt x="119" y="55"/>
                  </a:lnTo>
                  <a:lnTo>
                    <a:pt x="119" y="61"/>
                  </a:lnTo>
                  <a:lnTo>
                    <a:pt x="125" y="61"/>
                  </a:lnTo>
                  <a:lnTo>
                    <a:pt x="119" y="67"/>
                  </a:lnTo>
                  <a:lnTo>
                    <a:pt x="125" y="67"/>
                  </a:lnTo>
                  <a:lnTo>
                    <a:pt x="125" y="76"/>
                  </a:lnTo>
                  <a:lnTo>
                    <a:pt x="116" y="83"/>
                  </a:lnTo>
                  <a:lnTo>
                    <a:pt x="116" y="92"/>
                  </a:lnTo>
                  <a:lnTo>
                    <a:pt x="104" y="86"/>
                  </a:lnTo>
                  <a:lnTo>
                    <a:pt x="98" y="92"/>
                  </a:lnTo>
                  <a:lnTo>
                    <a:pt x="89" y="86"/>
                  </a:lnTo>
                  <a:lnTo>
                    <a:pt x="86" y="76"/>
                  </a:lnTo>
                  <a:lnTo>
                    <a:pt x="86" y="70"/>
                  </a:lnTo>
                  <a:lnTo>
                    <a:pt x="73" y="67"/>
                  </a:lnTo>
                  <a:lnTo>
                    <a:pt x="64" y="67"/>
                  </a:lnTo>
                  <a:lnTo>
                    <a:pt x="61" y="61"/>
                  </a:lnTo>
                  <a:lnTo>
                    <a:pt x="49" y="61"/>
                  </a:lnTo>
                  <a:lnTo>
                    <a:pt x="46" y="52"/>
                  </a:lnTo>
                  <a:lnTo>
                    <a:pt x="40" y="46"/>
                  </a:lnTo>
                  <a:lnTo>
                    <a:pt x="24" y="43"/>
                  </a:lnTo>
                  <a:lnTo>
                    <a:pt x="18" y="37"/>
                  </a:lnTo>
                  <a:lnTo>
                    <a:pt x="15" y="37"/>
                  </a:lnTo>
                  <a:lnTo>
                    <a:pt x="3" y="31"/>
                  </a:lnTo>
                  <a:lnTo>
                    <a:pt x="0" y="28"/>
                  </a:lnTo>
                  <a:lnTo>
                    <a:pt x="0" y="21"/>
                  </a:lnTo>
                  <a:lnTo>
                    <a:pt x="3" y="15"/>
                  </a:lnTo>
                  <a:lnTo>
                    <a:pt x="3" y="6"/>
                  </a:lnTo>
                  <a:lnTo>
                    <a:pt x="9" y="6"/>
                  </a:lnTo>
                  <a:lnTo>
                    <a:pt x="15" y="0"/>
                  </a:lnTo>
                  <a:lnTo>
                    <a:pt x="18" y="6"/>
                  </a:lnTo>
                  <a:lnTo>
                    <a:pt x="18" y="12"/>
                  </a:lnTo>
                  <a:lnTo>
                    <a:pt x="31" y="6"/>
                  </a:lnTo>
                  <a:lnTo>
                    <a:pt x="40" y="6"/>
                  </a:lnTo>
                  <a:lnTo>
                    <a:pt x="46" y="12"/>
                  </a:lnTo>
                  <a:lnTo>
                    <a:pt x="55" y="15"/>
                  </a:lnTo>
                  <a:lnTo>
                    <a:pt x="64" y="21"/>
                  </a:lnTo>
                  <a:lnTo>
                    <a:pt x="73" y="21"/>
                  </a:lnTo>
                  <a:lnTo>
                    <a:pt x="86" y="15"/>
                  </a:lnTo>
                  <a:lnTo>
                    <a:pt x="89" y="15"/>
                  </a:lnTo>
                  <a:lnTo>
                    <a:pt x="95" y="15"/>
                  </a:lnTo>
                  <a:lnTo>
                    <a:pt x="98" y="15"/>
                  </a:lnTo>
                  <a:lnTo>
                    <a:pt x="104" y="12"/>
                  </a:lnTo>
                  <a:lnTo>
                    <a:pt x="110" y="12"/>
                  </a:lnTo>
                  <a:lnTo>
                    <a:pt x="116" y="15"/>
                  </a:lnTo>
                  <a:lnTo>
                    <a:pt x="119" y="12"/>
                  </a:lnTo>
                  <a:lnTo>
                    <a:pt x="131" y="12"/>
                  </a:lnTo>
                  <a:lnTo>
                    <a:pt x="140" y="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0">
              <a:extLst>
                <a:ext uri="{FF2B5EF4-FFF2-40B4-BE49-F238E27FC236}">
                  <a16:creationId xmlns:a16="http://schemas.microsoft.com/office/drawing/2014/main" id="{DFEF3F1C-FFFB-403D-9FAC-925D1AEF701C}"/>
                </a:ext>
              </a:extLst>
            </p:cNvPr>
            <p:cNvSpPr>
              <a:spLocks/>
            </p:cNvSpPr>
            <p:nvPr/>
          </p:nvSpPr>
          <p:spPr bwMode="auto">
            <a:xfrm>
              <a:off x="7161213" y="5149518"/>
              <a:ext cx="222250" cy="146050"/>
            </a:xfrm>
            <a:custGeom>
              <a:avLst/>
              <a:gdLst>
                <a:gd name="T0" fmla="*/ 140 w 140"/>
                <a:gd name="T1" fmla="*/ 6 h 92"/>
                <a:gd name="T2" fmla="*/ 140 w 140"/>
                <a:gd name="T3" fmla="*/ 12 h 92"/>
                <a:gd name="T4" fmla="*/ 140 w 140"/>
                <a:gd name="T5" fmla="*/ 15 h 92"/>
                <a:gd name="T6" fmla="*/ 134 w 140"/>
                <a:gd name="T7" fmla="*/ 28 h 92"/>
                <a:gd name="T8" fmla="*/ 131 w 140"/>
                <a:gd name="T9" fmla="*/ 28 h 92"/>
                <a:gd name="T10" fmla="*/ 125 w 140"/>
                <a:gd name="T11" fmla="*/ 31 h 92"/>
                <a:gd name="T12" fmla="*/ 125 w 140"/>
                <a:gd name="T13" fmla="*/ 37 h 92"/>
                <a:gd name="T14" fmla="*/ 125 w 140"/>
                <a:gd name="T15" fmla="*/ 43 h 92"/>
                <a:gd name="T16" fmla="*/ 125 w 140"/>
                <a:gd name="T17" fmla="*/ 46 h 92"/>
                <a:gd name="T18" fmla="*/ 119 w 140"/>
                <a:gd name="T19" fmla="*/ 52 h 92"/>
                <a:gd name="T20" fmla="*/ 119 w 140"/>
                <a:gd name="T21" fmla="*/ 55 h 92"/>
                <a:gd name="T22" fmla="*/ 119 w 140"/>
                <a:gd name="T23" fmla="*/ 61 h 92"/>
                <a:gd name="T24" fmla="*/ 125 w 140"/>
                <a:gd name="T25" fmla="*/ 61 h 92"/>
                <a:gd name="T26" fmla="*/ 119 w 140"/>
                <a:gd name="T27" fmla="*/ 67 h 92"/>
                <a:gd name="T28" fmla="*/ 125 w 140"/>
                <a:gd name="T29" fmla="*/ 67 h 92"/>
                <a:gd name="T30" fmla="*/ 125 w 140"/>
                <a:gd name="T31" fmla="*/ 76 h 92"/>
                <a:gd name="T32" fmla="*/ 116 w 140"/>
                <a:gd name="T33" fmla="*/ 83 h 92"/>
                <a:gd name="T34" fmla="*/ 116 w 140"/>
                <a:gd name="T35" fmla="*/ 92 h 92"/>
                <a:gd name="T36" fmla="*/ 104 w 140"/>
                <a:gd name="T37" fmla="*/ 86 h 92"/>
                <a:gd name="T38" fmla="*/ 98 w 140"/>
                <a:gd name="T39" fmla="*/ 92 h 92"/>
                <a:gd name="T40" fmla="*/ 89 w 140"/>
                <a:gd name="T41" fmla="*/ 86 h 92"/>
                <a:gd name="T42" fmla="*/ 86 w 140"/>
                <a:gd name="T43" fmla="*/ 76 h 92"/>
                <a:gd name="T44" fmla="*/ 86 w 140"/>
                <a:gd name="T45" fmla="*/ 70 h 92"/>
                <a:gd name="T46" fmla="*/ 73 w 140"/>
                <a:gd name="T47" fmla="*/ 67 h 92"/>
                <a:gd name="T48" fmla="*/ 64 w 140"/>
                <a:gd name="T49" fmla="*/ 67 h 92"/>
                <a:gd name="T50" fmla="*/ 61 w 140"/>
                <a:gd name="T51" fmla="*/ 61 h 92"/>
                <a:gd name="T52" fmla="*/ 49 w 140"/>
                <a:gd name="T53" fmla="*/ 61 h 92"/>
                <a:gd name="T54" fmla="*/ 46 w 140"/>
                <a:gd name="T55" fmla="*/ 52 h 92"/>
                <a:gd name="T56" fmla="*/ 40 w 140"/>
                <a:gd name="T57" fmla="*/ 46 h 92"/>
                <a:gd name="T58" fmla="*/ 24 w 140"/>
                <a:gd name="T59" fmla="*/ 43 h 92"/>
                <a:gd name="T60" fmla="*/ 18 w 140"/>
                <a:gd name="T61" fmla="*/ 37 h 92"/>
                <a:gd name="T62" fmla="*/ 15 w 140"/>
                <a:gd name="T63" fmla="*/ 37 h 92"/>
                <a:gd name="T64" fmla="*/ 3 w 140"/>
                <a:gd name="T65" fmla="*/ 31 h 92"/>
                <a:gd name="T66" fmla="*/ 0 w 140"/>
                <a:gd name="T67" fmla="*/ 28 h 92"/>
                <a:gd name="T68" fmla="*/ 0 w 140"/>
                <a:gd name="T69" fmla="*/ 21 h 92"/>
                <a:gd name="T70" fmla="*/ 3 w 140"/>
                <a:gd name="T71" fmla="*/ 15 h 92"/>
                <a:gd name="T72" fmla="*/ 3 w 140"/>
                <a:gd name="T73" fmla="*/ 6 h 92"/>
                <a:gd name="T74" fmla="*/ 9 w 140"/>
                <a:gd name="T75" fmla="*/ 6 h 92"/>
                <a:gd name="T76" fmla="*/ 15 w 140"/>
                <a:gd name="T77" fmla="*/ 0 h 92"/>
                <a:gd name="T78" fmla="*/ 18 w 140"/>
                <a:gd name="T79" fmla="*/ 6 h 92"/>
                <a:gd name="T80" fmla="*/ 18 w 140"/>
                <a:gd name="T81" fmla="*/ 12 h 92"/>
                <a:gd name="T82" fmla="*/ 31 w 140"/>
                <a:gd name="T83" fmla="*/ 6 h 92"/>
                <a:gd name="T84" fmla="*/ 40 w 140"/>
                <a:gd name="T85" fmla="*/ 6 h 92"/>
                <a:gd name="T86" fmla="*/ 46 w 140"/>
                <a:gd name="T87" fmla="*/ 12 h 92"/>
                <a:gd name="T88" fmla="*/ 55 w 140"/>
                <a:gd name="T89" fmla="*/ 15 h 92"/>
                <a:gd name="T90" fmla="*/ 64 w 140"/>
                <a:gd name="T91" fmla="*/ 21 h 92"/>
                <a:gd name="T92" fmla="*/ 73 w 140"/>
                <a:gd name="T93" fmla="*/ 21 h 92"/>
                <a:gd name="T94" fmla="*/ 86 w 140"/>
                <a:gd name="T95" fmla="*/ 15 h 92"/>
                <a:gd name="T96" fmla="*/ 89 w 140"/>
                <a:gd name="T97" fmla="*/ 15 h 92"/>
                <a:gd name="T98" fmla="*/ 95 w 140"/>
                <a:gd name="T99" fmla="*/ 15 h 92"/>
                <a:gd name="T100" fmla="*/ 98 w 140"/>
                <a:gd name="T101" fmla="*/ 15 h 92"/>
                <a:gd name="T102" fmla="*/ 104 w 140"/>
                <a:gd name="T103" fmla="*/ 12 h 92"/>
                <a:gd name="T104" fmla="*/ 110 w 140"/>
                <a:gd name="T105" fmla="*/ 12 h 92"/>
                <a:gd name="T106" fmla="*/ 116 w 140"/>
                <a:gd name="T107" fmla="*/ 15 h 92"/>
                <a:gd name="T108" fmla="*/ 119 w 140"/>
                <a:gd name="T109" fmla="*/ 12 h 92"/>
                <a:gd name="T110" fmla="*/ 131 w 140"/>
                <a:gd name="T111" fmla="*/ 12 h 92"/>
                <a:gd name="T112" fmla="*/ 140 w 140"/>
                <a:gd name="T113"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92">
                  <a:moveTo>
                    <a:pt x="140" y="6"/>
                  </a:moveTo>
                  <a:lnTo>
                    <a:pt x="140" y="12"/>
                  </a:lnTo>
                  <a:lnTo>
                    <a:pt x="140" y="15"/>
                  </a:lnTo>
                  <a:lnTo>
                    <a:pt x="134" y="28"/>
                  </a:lnTo>
                  <a:lnTo>
                    <a:pt x="131" y="28"/>
                  </a:lnTo>
                  <a:lnTo>
                    <a:pt x="125" y="31"/>
                  </a:lnTo>
                  <a:lnTo>
                    <a:pt x="125" y="37"/>
                  </a:lnTo>
                  <a:lnTo>
                    <a:pt x="125" y="43"/>
                  </a:lnTo>
                  <a:lnTo>
                    <a:pt x="125" y="46"/>
                  </a:lnTo>
                  <a:lnTo>
                    <a:pt x="119" y="52"/>
                  </a:lnTo>
                  <a:lnTo>
                    <a:pt x="119" y="55"/>
                  </a:lnTo>
                  <a:lnTo>
                    <a:pt x="119" y="61"/>
                  </a:lnTo>
                  <a:lnTo>
                    <a:pt x="125" y="61"/>
                  </a:lnTo>
                  <a:lnTo>
                    <a:pt x="119" y="67"/>
                  </a:lnTo>
                  <a:lnTo>
                    <a:pt x="125" y="67"/>
                  </a:lnTo>
                  <a:lnTo>
                    <a:pt x="125" y="76"/>
                  </a:lnTo>
                  <a:lnTo>
                    <a:pt x="116" y="83"/>
                  </a:lnTo>
                  <a:lnTo>
                    <a:pt x="116" y="92"/>
                  </a:lnTo>
                  <a:lnTo>
                    <a:pt x="104" y="86"/>
                  </a:lnTo>
                  <a:lnTo>
                    <a:pt x="98" y="92"/>
                  </a:lnTo>
                  <a:lnTo>
                    <a:pt x="89" y="86"/>
                  </a:lnTo>
                  <a:lnTo>
                    <a:pt x="86" y="76"/>
                  </a:lnTo>
                  <a:lnTo>
                    <a:pt x="86" y="70"/>
                  </a:lnTo>
                  <a:lnTo>
                    <a:pt x="73" y="67"/>
                  </a:lnTo>
                  <a:lnTo>
                    <a:pt x="64" y="67"/>
                  </a:lnTo>
                  <a:lnTo>
                    <a:pt x="61" y="61"/>
                  </a:lnTo>
                  <a:lnTo>
                    <a:pt x="49" y="61"/>
                  </a:lnTo>
                  <a:lnTo>
                    <a:pt x="46" y="52"/>
                  </a:lnTo>
                  <a:lnTo>
                    <a:pt x="40" y="46"/>
                  </a:lnTo>
                  <a:lnTo>
                    <a:pt x="24" y="43"/>
                  </a:lnTo>
                  <a:lnTo>
                    <a:pt x="18" y="37"/>
                  </a:lnTo>
                  <a:lnTo>
                    <a:pt x="15" y="37"/>
                  </a:lnTo>
                  <a:lnTo>
                    <a:pt x="3" y="31"/>
                  </a:lnTo>
                  <a:lnTo>
                    <a:pt x="0" y="28"/>
                  </a:lnTo>
                  <a:lnTo>
                    <a:pt x="0" y="21"/>
                  </a:lnTo>
                  <a:lnTo>
                    <a:pt x="3" y="15"/>
                  </a:lnTo>
                  <a:lnTo>
                    <a:pt x="3" y="6"/>
                  </a:lnTo>
                  <a:lnTo>
                    <a:pt x="9" y="6"/>
                  </a:lnTo>
                  <a:lnTo>
                    <a:pt x="15" y="0"/>
                  </a:lnTo>
                  <a:lnTo>
                    <a:pt x="18" y="6"/>
                  </a:lnTo>
                  <a:lnTo>
                    <a:pt x="18" y="12"/>
                  </a:lnTo>
                  <a:lnTo>
                    <a:pt x="31" y="6"/>
                  </a:lnTo>
                  <a:lnTo>
                    <a:pt x="40" y="6"/>
                  </a:lnTo>
                  <a:lnTo>
                    <a:pt x="46" y="12"/>
                  </a:lnTo>
                  <a:lnTo>
                    <a:pt x="55" y="15"/>
                  </a:lnTo>
                  <a:lnTo>
                    <a:pt x="64" y="21"/>
                  </a:lnTo>
                  <a:lnTo>
                    <a:pt x="73" y="21"/>
                  </a:lnTo>
                  <a:lnTo>
                    <a:pt x="86" y="15"/>
                  </a:lnTo>
                  <a:lnTo>
                    <a:pt x="89" y="15"/>
                  </a:lnTo>
                  <a:lnTo>
                    <a:pt x="95" y="15"/>
                  </a:lnTo>
                  <a:lnTo>
                    <a:pt x="98" y="15"/>
                  </a:lnTo>
                  <a:lnTo>
                    <a:pt x="104" y="12"/>
                  </a:lnTo>
                  <a:lnTo>
                    <a:pt x="110" y="12"/>
                  </a:lnTo>
                  <a:lnTo>
                    <a:pt x="116" y="15"/>
                  </a:lnTo>
                  <a:lnTo>
                    <a:pt x="119" y="12"/>
                  </a:lnTo>
                  <a:lnTo>
                    <a:pt x="131" y="12"/>
                  </a:lnTo>
                  <a:lnTo>
                    <a:pt x="140" y="6"/>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1">
              <a:extLst>
                <a:ext uri="{FF2B5EF4-FFF2-40B4-BE49-F238E27FC236}">
                  <a16:creationId xmlns:a16="http://schemas.microsoft.com/office/drawing/2014/main" id="{22217C3A-F33A-4ED3-9729-944E60655CDD}"/>
                </a:ext>
              </a:extLst>
            </p:cNvPr>
            <p:cNvSpPr>
              <a:spLocks/>
            </p:cNvSpPr>
            <p:nvPr/>
          </p:nvSpPr>
          <p:spPr bwMode="auto">
            <a:xfrm>
              <a:off x="6419850" y="3679493"/>
              <a:ext cx="23813" cy="19050"/>
            </a:xfrm>
            <a:custGeom>
              <a:avLst/>
              <a:gdLst>
                <a:gd name="T0" fmla="*/ 9 w 15"/>
                <a:gd name="T1" fmla="*/ 12 h 12"/>
                <a:gd name="T2" fmla="*/ 3 w 15"/>
                <a:gd name="T3" fmla="*/ 12 h 12"/>
                <a:gd name="T4" fmla="*/ 0 w 15"/>
                <a:gd name="T5" fmla="*/ 12 h 12"/>
                <a:gd name="T6" fmla="*/ 0 w 15"/>
                <a:gd name="T7" fmla="*/ 0 h 12"/>
                <a:gd name="T8" fmla="*/ 3 w 15"/>
                <a:gd name="T9" fmla="*/ 0 h 12"/>
                <a:gd name="T10" fmla="*/ 9 w 15"/>
                <a:gd name="T11" fmla="*/ 0 h 12"/>
                <a:gd name="T12" fmla="*/ 15 w 15"/>
                <a:gd name="T13" fmla="*/ 6 h 12"/>
                <a:gd name="T14" fmla="*/ 9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9" y="12"/>
                  </a:moveTo>
                  <a:lnTo>
                    <a:pt x="3" y="12"/>
                  </a:lnTo>
                  <a:lnTo>
                    <a:pt x="0" y="12"/>
                  </a:lnTo>
                  <a:lnTo>
                    <a:pt x="0" y="0"/>
                  </a:lnTo>
                  <a:lnTo>
                    <a:pt x="3" y="0"/>
                  </a:lnTo>
                  <a:lnTo>
                    <a:pt x="9" y="0"/>
                  </a:lnTo>
                  <a:lnTo>
                    <a:pt x="15" y="6"/>
                  </a:lnTo>
                  <a:lnTo>
                    <a:pt x="9" y="1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2">
              <a:extLst>
                <a:ext uri="{FF2B5EF4-FFF2-40B4-BE49-F238E27FC236}">
                  <a16:creationId xmlns:a16="http://schemas.microsoft.com/office/drawing/2014/main" id="{9DCDA687-0C69-48AB-A8B9-B15EA9FD75E0}"/>
                </a:ext>
              </a:extLst>
            </p:cNvPr>
            <p:cNvSpPr>
              <a:spLocks/>
            </p:cNvSpPr>
            <p:nvPr/>
          </p:nvSpPr>
          <p:spPr bwMode="auto">
            <a:xfrm>
              <a:off x="6419850" y="3679493"/>
              <a:ext cx="23813" cy="19050"/>
            </a:xfrm>
            <a:custGeom>
              <a:avLst/>
              <a:gdLst>
                <a:gd name="T0" fmla="*/ 9 w 15"/>
                <a:gd name="T1" fmla="*/ 12 h 12"/>
                <a:gd name="T2" fmla="*/ 3 w 15"/>
                <a:gd name="T3" fmla="*/ 12 h 12"/>
                <a:gd name="T4" fmla="*/ 0 w 15"/>
                <a:gd name="T5" fmla="*/ 12 h 12"/>
                <a:gd name="T6" fmla="*/ 0 w 15"/>
                <a:gd name="T7" fmla="*/ 0 h 12"/>
                <a:gd name="T8" fmla="*/ 3 w 15"/>
                <a:gd name="T9" fmla="*/ 0 h 12"/>
                <a:gd name="T10" fmla="*/ 9 w 15"/>
                <a:gd name="T11" fmla="*/ 0 h 12"/>
                <a:gd name="T12" fmla="*/ 15 w 15"/>
                <a:gd name="T13" fmla="*/ 6 h 12"/>
                <a:gd name="T14" fmla="*/ 9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9" y="12"/>
                  </a:moveTo>
                  <a:lnTo>
                    <a:pt x="3" y="12"/>
                  </a:lnTo>
                  <a:lnTo>
                    <a:pt x="0" y="12"/>
                  </a:lnTo>
                  <a:lnTo>
                    <a:pt x="0" y="0"/>
                  </a:lnTo>
                  <a:lnTo>
                    <a:pt x="3" y="0"/>
                  </a:lnTo>
                  <a:lnTo>
                    <a:pt x="9" y="0"/>
                  </a:lnTo>
                  <a:lnTo>
                    <a:pt x="15" y="6"/>
                  </a:lnTo>
                  <a:lnTo>
                    <a:pt x="9" y="1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3">
              <a:extLst>
                <a:ext uri="{FF2B5EF4-FFF2-40B4-BE49-F238E27FC236}">
                  <a16:creationId xmlns:a16="http://schemas.microsoft.com/office/drawing/2014/main" id="{BC2B76ED-8F38-40F1-A5DE-46819540B967}"/>
                </a:ext>
              </a:extLst>
            </p:cNvPr>
            <p:cNvSpPr>
              <a:spLocks/>
            </p:cNvSpPr>
            <p:nvPr/>
          </p:nvSpPr>
          <p:spPr bwMode="auto">
            <a:xfrm>
              <a:off x="6502400" y="3950955"/>
              <a:ext cx="23813" cy="9525"/>
            </a:xfrm>
            <a:custGeom>
              <a:avLst/>
              <a:gdLst>
                <a:gd name="T0" fmla="*/ 0 w 15"/>
                <a:gd name="T1" fmla="*/ 0 h 6"/>
                <a:gd name="T2" fmla="*/ 9 w 15"/>
                <a:gd name="T3" fmla="*/ 0 h 6"/>
                <a:gd name="T4" fmla="*/ 15 w 15"/>
                <a:gd name="T5" fmla="*/ 0 h 6"/>
                <a:gd name="T6" fmla="*/ 15 w 15"/>
                <a:gd name="T7" fmla="*/ 6 h 6"/>
                <a:gd name="T8" fmla="*/ 9 w 15"/>
                <a:gd name="T9" fmla="*/ 6 h 6"/>
                <a:gd name="T10" fmla="*/ 6 w 15"/>
                <a:gd name="T11" fmla="*/ 6 h 6"/>
                <a:gd name="T12" fmla="*/ 0 w 1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5" h="6">
                  <a:moveTo>
                    <a:pt x="0" y="0"/>
                  </a:moveTo>
                  <a:lnTo>
                    <a:pt x="9" y="0"/>
                  </a:lnTo>
                  <a:lnTo>
                    <a:pt x="15" y="0"/>
                  </a:lnTo>
                  <a:lnTo>
                    <a:pt x="15" y="6"/>
                  </a:lnTo>
                  <a:lnTo>
                    <a:pt x="9" y="6"/>
                  </a:lnTo>
                  <a:lnTo>
                    <a:pt x="6" y="6"/>
                  </a:lnTo>
                  <a:lnTo>
                    <a:pt x="0" y="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4">
              <a:extLst>
                <a:ext uri="{FF2B5EF4-FFF2-40B4-BE49-F238E27FC236}">
                  <a16:creationId xmlns:a16="http://schemas.microsoft.com/office/drawing/2014/main" id="{0F9078ED-289D-4757-8332-FBF788BD5AC9}"/>
                </a:ext>
              </a:extLst>
            </p:cNvPr>
            <p:cNvSpPr>
              <a:spLocks/>
            </p:cNvSpPr>
            <p:nvPr/>
          </p:nvSpPr>
          <p:spPr bwMode="auto">
            <a:xfrm>
              <a:off x="6502400" y="3950955"/>
              <a:ext cx="23813" cy="9525"/>
            </a:xfrm>
            <a:custGeom>
              <a:avLst/>
              <a:gdLst>
                <a:gd name="T0" fmla="*/ 0 w 15"/>
                <a:gd name="T1" fmla="*/ 0 h 6"/>
                <a:gd name="T2" fmla="*/ 9 w 15"/>
                <a:gd name="T3" fmla="*/ 0 h 6"/>
                <a:gd name="T4" fmla="*/ 15 w 15"/>
                <a:gd name="T5" fmla="*/ 0 h 6"/>
                <a:gd name="T6" fmla="*/ 15 w 15"/>
                <a:gd name="T7" fmla="*/ 6 h 6"/>
                <a:gd name="T8" fmla="*/ 9 w 15"/>
                <a:gd name="T9" fmla="*/ 6 h 6"/>
                <a:gd name="T10" fmla="*/ 6 w 15"/>
                <a:gd name="T11" fmla="*/ 6 h 6"/>
                <a:gd name="T12" fmla="*/ 0 w 1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5" h="6">
                  <a:moveTo>
                    <a:pt x="0" y="0"/>
                  </a:moveTo>
                  <a:lnTo>
                    <a:pt x="9" y="0"/>
                  </a:lnTo>
                  <a:lnTo>
                    <a:pt x="15" y="0"/>
                  </a:lnTo>
                  <a:lnTo>
                    <a:pt x="15" y="6"/>
                  </a:lnTo>
                  <a:lnTo>
                    <a:pt x="9" y="6"/>
                  </a:lnTo>
                  <a:lnTo>
                    <a:pt x="6" y="6"/>
                  </a:lnTo>
                  <a:lnTo>
                    <a:pt x="0" y="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5">
              <a:extLst>
                <a:ext uri="{FF2B5EF4-FFF2-40B4-BE49-F238E27FC236}">
                  <a16:creationId xmlns:a16="http://schemas.microsoft.com/office/drawing/2014/main" id="{308C46C0-ECB3-4562-ACF5-7D6C56DB1A49}"/>
                </a:ext>
              </a:extLst>
            </p:cNvPr>
            <p:cNvSpPr>
              <a:spLocks/>
            </p:cNvSpPr>
            <p:nvPr/>
          </p:nvSpPr>
          <p:spPr bwMode="auto">
            <a:xfrm>
              <a:off x="6646863" y="3227055"/>
              <a:ext cx="19050" cy="25400"/>
            </a:xfrm>
            <a:custGeom>
              <a:avLst/>
              <a:gdLst>
                <a:gd name="T0" fmla="*/ 12 w 12"/>
                <a:gd name="T1" fmla="*/ 16 h 16"/>
                <a:gd name="T2" fmla="*/ 6 w 12"/>
                <a:gd name="T3" fmla="*/ 10 h 16"/>
                <a:gd name="T4" fmla="*/ 0 w 12"/>
                <a:gd name="T5" fmla="*/ 7 h 16"/>
                <a:gd name="T6" fmla="*/ 6 w 12"/>
                <a:gd name="T7" fmla="*/ 7 h 16"/>
                <a:gd name="T8" fmla="*/ 12 w 12"/>
                <a:gd name="T9" fmla="*/ 0 h 16"/>
                <a:gd name="T10" fmla="*/ 12 w 12"/>
                <a:gd name="T11" fmla="*/ 7 h 16"/>
                <a:gd name="T12" fmla="*/ 12 w 12"/>
                <a:gd name="T13" fmla="*/ 10 h 16"/>
                <a:gd name="T14" fmla="*/ 12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12" y="16"/>
                  </a:moveTo>
                  <a:lnTo>
                    <a:pt x="6" y="10"/>
                  </a:lnTo>
                  <a:lnTo>
                    <a:pt x="0" y="7"/>
                  </a:lnTo>
                  <a:lnTo>
                    <a:pt x="6" y="7"/>
                  </a:lnTo>
                  <a:lnTo>
                    <a:pt x="12" y="0"/>
                  </a:lnTo>
                  <a:lnTo>
                    <a:pt x="12" y="7"/>
                  </a:lnTo>
                  <a:lnTo>
                    <a:pt x="12" y="10"/>
                  </a:lnTo>
                  <a:lnTo>
                    <a:pt x="12" y="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6">
              <a:extLst>
                <a:ext uri="{FF2B5EF4-FFF2-40B4-BE49-F238E27FC236}">
                  <a16:creationId xmlns:a16="http://schemas.microsoft.com/office/drawing/2014/main" id="{66B4DB50-59F6-41DC-A75D-CA94AD780A80}"/>
                </a:ext>
              </a:extLst>
            </p:cNvPr>
            <p:cNvSpPr>
              <a:spLocks/>
            </p:cNvSpPr>
            <p:nvPr/>
          </p:nvSpPr>
          <p:spPr bwMode="auto">
            <a:xfrm>
              <a:off x="6646863" y="3227055"/>
              <a:ext cx="19050" cy="25400"/>
            </a:xfrm>
            <a:custGeom>
              <a:avLst/>
              <a:gdLst>
                <a:gd name="T0" fmla="*/ 12 w 12"/>
                <a:gd name="T1" fmla="*/ 16 h 16"/>
                <a:gd name="T2" fmla="*/ 6 w 12"/>
                <a:gd name="T3" fmla="*/ 10 h 16"/>
                <a:gd name="T4" fmla="*/ 0 w 12"/>
                <a:gd name="T5" fmla="*/ 7 h 16"/>
                <a:gd name="T6" fmla="*/ 6 w 12"/>
                <a:gd name="T7" fmla="*/ 7 h 16"/>
                <a:gd name="T8" fmla="*/ 12 w 12"/>
                <a:gd name="T9" fmla="*/ 0 h 16"/>
                <a:gd name="T10" fmla="*/ 12 w 12"/>
                <a:gd name="T11" fmla="*/ 7 h 16"/>
                <a:gd name="T12" fmla="*/ 12 w 12"/>
                <a:gd name="T13" fmla="*/ 10 h 16"/>
                <a:gd name="T14" fmla="*/ 12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12" y="16"/>
                  </a:moveTo>
                  <a:lnTo>
                    <a:pt x="6" y="10"/>
                  </a:lnTo>
                  <a:lnTo>
                    <a:pt x="0" y="7"/>
                  </a:lnTo>
                  <a:lnTo>
                    <a:pt x="6" y="7"/>
                  </a:lnTo>
                  <a:lnTo>
                    <a:pt x="12" y="0"/>
                  </a:lnTo>
                  <a:lnTo>
                    <a:pt x="12" y="7"/>
                  </a:lnTo>
                  <a:lnTo>
                    <a:pt x="12" y="10"/>
                  </a:lnTo>
                  <a:lnTo>
                    <a:pt x="12" y="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7">
              <a:extLst>
                <a:ext uri="{FF2B5EF4-FFF2-40B4-BE49-F238E27FC236}">
                  <a16:creationId xmlns:a16="http://schemas.microsoft.com/office/drawing/2014/main" id="{5ACEA7AC-9076-4FC7-AA35-9CECEEECFDB2}"/>
                </a:ext>
              </a:extLst>
            </p:cNvPr>
            <p:cNvSpPr>
              <a:spLocks/>
            </p:cNvSpPr>
            <p:nvPr/>
          </p:nvSpPr>
          <p:spPr bwMode="auto">
            <a:xfrm>
              <a:off x="6757988" y="3130218"/>
              <a:ext cx="25400" cy="63500"/>
            </a:xfrm>
            <a:custGeom>
              <a:avLst/>
              <a:gdLst>
                <a:gd name="T0" fmla="*/ 0 w 16"/>
                <a:gd name="T1" fmla="*/ 40 h 40"/>
                <a:gd name="T2" fmla="*/ 7 w 16"/>
                <a:gd name="T3" fmla="*/ 37 h 40"/>
                <a:gd name="T4" fmla="*/ 7 w 16"/>
                <a:gd name="T5" fmla="*/ 31 h 40"/>
                <a:gd name="T6" fmla="*/ 0 w 16"/>
                <a:gd name="T7" fmla="*/ 28 h 40"/>
                <a:gd name="T8" fmla="*/ 0 w 16"/>
                <a:gd name="T9" fmla="*/ 22 h 40"/>
                <a:gd name="T10" fmla="*/ 13 w 16"/>
                <a:gd name="T11" fmla="*/ 22 h 40"/>
                <a:gd name="T12" fmla="*/ 13 w 16"/>
                <a:gd name="T13" fmla="*/ 16 h 40"/>
                <a:gd name="T14" fmla="*/ 16 w 16"/>
                <a:gd name="T15" fmla="*/ 0 h 40"/>
                <a:gd name="T16" fmla="*/ 16 w 16"/>
                <a:gd name="T17" fmla="*/ 13 h 40"/>
                <a:gd name="T18" fmla="*/ 16 w 16"/>
                <a:gd name="T19" fmla="*/ 16 h 40"/>
                <a:gd name="T20" fmla="*/ 16 w 16"/>
                <a:gd name="T21" fmla="*/ 22 h 40"/>
                <a:gd name="T22" fmla="*/ 16 w 16"/>
                <a:gd name="T23" fmla="*/ 28 h 40"/>
                <a:gd name="T24" fmla="*/ 13 w 16"/>
                <a:gd name="T25" fmla="*/ 31 h 40"/>
                <a:gd name="T26" fmla="*/ 13 w 16"/>
                <a:gd name="T27" fmla="*/ 37 h 40"/>
                <a:gd name="T28" fmla="*/ 0 w 16"/>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40">
                  <a:moveTo>
                    <a:pt x="0" y="40"/>
                  </a:moveTo>
                  <a:lnTo>
                    <a:pt x="7" y="37"/>
                  </a:lnTo>
                  <a:lnTo>
                    <a:pt x="7" y="31"/>
                  </a:lnTo>
                  <a:lnTo>
                    <a:pt x="0" y="28"/>
                  </a:lnTo>
                  <a:lnTo>
                    <a:pt x="0" y="22"/>
                  </a:lnTo>
                  <a:lnTo>
                    <a:pt x="13" y="22"/>
                  </a:lnTo>
                  <a:lnTo>
                    <a:pt x="13" y="16"/>
                  </a:lnTo>
                  <a:lnTo>
                    <a:pt x="16" y="0"/>
                  </a:lnTo>
                  <a:lnTo>
                    <a:pt x="16" y="13"/>
                  </a:lnTo>
                  <a:lnTo>
                    <a:pt x="16" y="16"/>
                  </a:lnTo>
                  <a:lnTo>
                    <a:pt x="16" y="22"/>
                  </a:lnTo>
                  <a:lnTo>
                    <a:pt x="16" y="28"/>
                  </a:lnTo>
                  <a:lnTo>
                    <a:pt x="13" y="31"/>
                  </a:lnTo>
                  <a:lnTo>
                    <a:pt x="13" y="37"/>
                  </a:lnTo>
                  <a:lnTo>
                    <a:pt x="0" y="4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8">
              <a:extLst>
                <a:ext uri="{FF2B5EF4-FFF2-40B4-BE49-F238E27FC236}">
                  <a16:creationId xmlns:a16="http://schemas.microsoft.com/office/drawing/2014/main" id="{E51B47E8-C6AF-4075-BCFD-80704A7622ED}"/>
                </a:ext>
              </a:extLst>
            </p:cNvPr>
            <p:cNvSpPr>
              <a:spLocks/>
            </p:cNvSpPr>
            <p:nvPr/>
          </p:nvSpPr>
          <p:spPr bwMode="auto">
            <a:xfrm>
              <a:off x="6757988" y="3130218"/>
              <a:ext cx="25400" cy="63500"/>
            </a:xfrm>
            <a:custGeom>
              <a:avLst/>
              <a:gdLst>
                <a:gd name="T0" fmla="*/ 0 w 16"/>
                <a:gd name="T1" fmla="*/ 40 h 40"/>
                <a:gd name="T2" fmla="*/ 7 w 16"/>
                <a:gd name="T3" fmla="*/ 37 h 40"/>
                <a:gd name="T4" fmla="*/ 7 w 16"/>
                <a:gd name="T5" fmla="*/ 31 h 40"/>
                <a:gd name="T6" fmla="*/ 0 w 16"/>
                <a:gd name="T7" fmla="*/ 28 h 40"/>
                <a:gd name="T8" fmla="*/ 0 w 16"/>
                <a:gd name="T9" fmla="*/ 22 h 40"/>
                <a:gd name="T10" fmla="*/ 13 w 16"/>
                <a:gd name="T11" fmla="*/ 22 h 40"/>
                <a:gd name="T12" fmla="*/ 13 w 16"/>
                <a:gd name="T13" fmla="*/ 16 h 40"/>
                <a:gd name="T14" fmla="*/ 16 w 16"/>
                <a:gd name="T15" fmla="*/ 0 h 40"/>
                <a:gd name="T16" fmla="*/ 16 w 16"/>
                <a:gd name="T17" fmla="*/ 13 h 40"/>
                <a:gd name="T18" fmla="*/ 16 w 16"/>
                <a:gd name="T19" fmla="*/ 16 h 40"/>
                <a:gd name="T20" fmla="*/ 16 w 16"/>
                <a:gd name="T21" fmla="*/ 22 h 40"/>
                <a:gd name="T22" fmla="*/ 16 w 16"/>
                <a:gd name="T23" fmla="*/ 28 h 40"/>
                <a:gd name="T24" fmla="*/ 13 w 16"/>
                <a:gd name="T25" fmla="*/ 31 h 40"/>
                <a:gd name="T26" fmla="*/ 13 w 16"/>
                <a:gd name="T27" fmla="*/ 37 h 40"/>
                <a:gd name="T28" fmla="*/ 0 w 16"/>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40">
                  <a:moveTo>
                    <a:pt x="0" y="40"/>
                  </a:moveTo>
                  <a:lnTo>
                    <a:pt x="7" y="37"/>
                  </a:lnTo>
                  <a:lnTo>
                    <a:pt x="7" y="31"/>
                  </a:lnTo>
                  <a:lnTo>
                    <a:pt x="0" y="28"/>
                  </a:lnTo>
                  <a:lnTo>
                    <a:pt x="0" y="22"/>
                  </a:lnTo>
                  <a:lnTo>
                    <a:pt x="13" y="22"/>
                  </a:lnTo>
                  <a:lnTo>
                    <a:pt x="13" y="16"/>
                  </a:lnTo>
                  <a:lnTo>
                    <a:pt x="16" y="0"/>
                  </a:lnTo>
                  <a:lnTo>
                    <a:pt x="16" y="13"/>
                  </a:lnTo>
                  <a:lnTo>
                    <a:pt x="16" y="16"/>
                  </a:lnTo>
                  <a:lnTo>
                    <a:pt x="16" y="22"/>
                  </a:lnTo>
                  <a:lnTo>
                    <a:pt x="16" y="28"/>
                  </a:lnTo>
                  <a:lnTo>
                    <a:pt x="13" y="31"/>
                  </a:lnTo>
                  <a:lnTo>
                    <a:pt x="13" y="37"/>
                  </a:lnTo>
                  <a:lnTo>
                    <a:pt x="0" y="4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9">
              <a:extLst>
                <a:ext uri="{FF2B5EF4-FFF2-40B4-BE49-F238E27FC236}">
                  <a16:creationId xmlns:a16="http://schemas.microsoft.com/office/drawing/2014/main" id="{9D392D91-B4C3-411C-AF2B-8DABADF65030}"/>
                </a:ext>
              </a:extLst>
            </p:cNvPr>
            <p:cNvSpPr>
              <a:spLocks/>
            </p:cNvSpPr>
            <p:nvPr/>
          </p:nvSpPr>
          <p:spPr bwMode="auto">
            <a:xfrm>
              <a:off x="6448425" y="3238168"/>
              <a:ext cx="58738" cy="52388"/>
            </a:xfrm>
            <a:custGeom>
              <a:avLst/>
              <a:gdLst>
                <a:gd name="T0" fmla="*/ 0 w 37"/>
                <a:gd name="T1" fmla="*/ 33 h 33"/>
                <a:gd name="T2" fmla="*/ 6 w 37"/>
                <a:gd name="T3" fmla="*/ 24 h 33"/>
                <a:gd name="T4" fmla="*/ 12 w 37"/>
                <a:gd name="T5" fmla="*/ 18 h 33"/>
                <a:gd name="T6" fmla="*/ 15 w 37"/>
                <a:gd name="T7" fmla="*/ 24 h 33"/>
                <a:gd name="T8" fmla="*/ 15 w 37"/>
                <a:gd name="T9" fmla="*/ 30 h 33"/>
                <a:gd name="T10" fmla="*/ 21 w 37"/>
                <a:gd name="T11" fmla="*/ 24 h 33"/>
                <a:gd name="T12" fmla="*/ 21 w 37"/>
                <a:gd name="T13" fmla="*/ 18 h 33"/>
                <a:gd name="T14" fmla="*/ 27 w 37"/>
                <a:gd name="T15" fmla="*/ 12 h 33"/>
                <a:gd name="T16" fmla="*/ 30 w 37"/>
                <a:gd name="T17" fmla="*/ 12 h 33"/>
                <a:gd name="T18" fmla="*/ 30 w 37"/>
                <a:gd name="T19" fmla="*/ 9 h 33"/>
                <a:gd name="T20" fmla="*/ 37 w 37"/>
                <a:gd name="T21" fmla="*/ 3 h 33"/>
                <a:gd name="T22" fmla="*/ 37 w 37"/>
                <a:gd name="T23" fmla="*/ 0 h 33"/>
                <a:gd name="T24" fmla="*/ 30 w 37"/>
                <a:gd name="T25" fmla="*/ 3 h 33"/>
                <a:gd name="T26" fmla="*/ 27 w 37"/>
                <a:gd name="T27" fmla="*/ 3 h 33"/>
                <a:gd name="T28" fmla="*/ 15 w 37"/>
                <a:gd name="T29" fmla="*/ 3 h 33"/>
                <a:gd name="T30" fmla="*/ 15 w 37"/>
                <a:gd name="T31" fmla="*/ 12 h 33"/>
                <a:gd name="T32" fmla="*/ 12 w 37"/>
                <a:gd name="T33" fmla="*/ 9 h 33"/>
                <a:gd name="T34" fmla="*/ 12 w 37"/>
                <a:gd name="T35" fmla="*/ 3 h 33"/>
                <a:gd name="T36" fmla="*/ 6 w 37"/>
                <a:gd name="T37" fmla="*/ 9 h 33"/>
                <a:gd name="T38" fmla="*/ 6 w 37"/>
                <a:gd name="T39" fmla="*/ 12 h 33"/>
                <a:gd name="T40" fmla="*/ 0 w 37"/>
                <a:gd name="T41" fmla="*/ 24 h 33"/>
                <a:gd name="T42" fmla="*/ 0 w 37"/>
                <a:gd name="T43" fmla="*/ 30 h 33"/>
                <a:gd name="T44" fmla="*/ 0 w 37"/>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33">
                  <a:moveTo>
                    <a:pt x="0" y="33"/>
                  </a:moveTo>
                  <a:lnTo>
                    <a:pt x="6" y="24"/>
                  </a:lnTo>
                  <a:lnTo>
                    <a:pt x="12" y="18"/>
                  </a:lnTo>
                  <a:lnTo>
                    <a:pt x="15" y="24"/>
                  </a:lnTo>
                  <a:lnTo>
                    <a:pt x="15" y="30"/>
                  </a:lnTo>
                  <a:lnTo>
                    <a:pt x="21" y="24"/>
                  </a:lnTo>
                  <a:lnTo>
                    <a:pt x="21" y="18"/>
                  </a:lnTo>
                  <a:lnTo>
                    <a:pt x="27" y="12"/>
                  </a:lnTo>
                  <a:lnTo>
                    <a:pt x="30" y="12"/>
                  </a:lnTo>
                  <a:lnTo>
                    <a:pt x="30" y="9"/>
                  </a:lnTo>
                  <a:lnTo>
                    <a:pt x="37" y="3"/>
                  </a:lnTo>
                  <a:lnTo>
                    <a:pt x="37" y="0"/>
                  </a:lnTo>
                  <a:lnTo>
                    <a:pt x="30" y="3"/>
                  </a:lnTo>
                  <a:lnTo>
                    <a:pt x="27" y="3"/>
                  </a:lnTo>
                  <a:lnTo>
                    <a:pt x="15" y="3"/>
                  </a:lnTo>
                  <a:lnTo>
                    <a:pt x="15" y="12"/>
                  </a:lnTo>
                  <a:lnTo>
                    <a:pt x="12" y="9"/>
                  </a:lnTo>
                  <a:lnTo>
                    <a:pt x="12" y="3"/>
                  </a:lnTo>
                  <a:lnTo>
                    <a:pt x="6" y="9"/>
                  </a:lnTo>
                  <a:lnTo>
                    <a:pt x="6" y="12"/>
                  </a:lnTo>
                  <a:lnTo>
                    <a:pt x="0" y="24"/>
                  </a:lnTo>
                  <a:lnTo>
                    <a:pt x="0" y="30"/>
                  </a:lnTo>
                  <a:lnTo>
                    <a:pt x="0" y="3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70">
              <a:extLst>
                <a:ext uri="{FF2B5EF4-FFF2-40B4-BE49-F238E27FC236}">
                  <a16:creationId xmlns:a16="http://schemas.microsoft.com/office/drawing/2014/main" id="{36C576B3-EE80-4A0B-963E-ABF0FD18B95A}"/>
                </a:ext>
              </a:extLst>
            </p:cNvPr>
            <p:cNvSpPr>
              <a:spLocks/>
            </p:cNvSpPr>
            <p:nvPr/>
          </p:nvSpPr>
          <p:spPr bwMode="auto">
            <a:xfrm>
              <a:off x="6448425" y="3238168"/>
              <a:ext cx="58738" cy="52388"/>
            </a:xfrm>
            <a:custGeom>
              <a:avLst/>
              <a:gdLst>
                <a:gd name="T0" fmla="*/ 0 w 37"/>
                <a:gd name="T1" fmla="*/ 33 h 33"/>
                <a:gd name="T2" fmla="*/ 6 w 37"/>
                <a:gd name="T3" fmla="*/ 24 h 33"/>
                <a:gd name="T4" fmla="*/ 12 w 37"/>
                <a:gd name="T5" fmla="*/ 18 h 33"/>
                <a:gd name="T6" fmla="*/ 15 w 37"/>
                <a:gd name="T7" fmla="*/ 24 h 33"/>
                <a:gd name="T8" fmla="*/ 15 w 37"/>
                <a:gd name="T9" fmla="*/ 30 h 33"/>
                <a:gd name="T10" fmla="*/ 21 w 37"/>
                <a:gd name="T11" fmla="*/ 24 h 33"/>
                <a:gd name="T12" fmla="*/ 21 w 37"/>
                <a:gd name="T13" fmla="*/ 18 h 33"/>
                <a:gd name="T14" fmla="*/ 27 w 37"/>
                <a:gd name="T15" fmla="*/ 12 h 33"/>
                <a:gd name="T16" fmla="*/ 30 w 37"/>
                <a:gd name="T17" fmla="*/ 12 h 33"/>
                <a:gd name="T18" fmla="*/ 30 w 37"/>
                <a:gd name="T19" fmla="*/ 9 h 33"/>
                <a:gd name="T20" fmla="*/ 37 w 37"/>
                <a:gd name="T21" fmla="*/ 3 h 33"/>
                <a:gd name="T22" fmla="*/ 37 w 37"/>
                <a:gd name="T23" fmla="*/ 0 h 33"/>
                <a:gd name="T24" fmla="*/ 30 w 37"/>
                <a:gd name="T25" fmla="*/ 3 h 33"/>
                <a:gd name="T26" fmla="*/ 27 w 37"/>
                <a:gd name="T27" fmla="*/ 3 h 33"/>
                <a:gd name="T28" fmla="*/ 15 w 37"/>
                <a:gd name="T29" fmla="*/ 3 h 33"/>
                <a:gd name="T30" fmla="*/ 15 w 37"/>
                <a:gd name="T31" fmla="*/ 12 h 33"/>
                <a:gd name="T32" fmla="*/ 12 w 37"/>
                <a:gd name="T33" fmla="*/ 9 h 33"/>
                <a:gd name="T34" fmla="*/ 12 w 37"/>
                <a:gd name="T35" fmla="*/ 3 h 33"/>
                <a:gd name="T36" fmla="*/ 6 w 37"/>
                <a:gd name="T37" fmla="*/ 9 h 33"/>
                <a:gd name="T38" fmla="*/ 6 w 37"/>
                <a:gd name="T39" fmla="*/ 12 h 33"/>
                <a:gd name="T40" fmla="*/ 0 w 37"/>
                <a:gd name="T41" fmla="*/ 24 h 33"/>
                <a:gd name="T42" fmla="*/ 0 w 37"/>
                <a:gd name="T43" fmla="*/ 30 h 33"/>
                <a:gd name="T44" fmla="*/ 0 w 37"/>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33">
                  <a:moveTo>
                    <a:pt x="0" y="33"/>
                  </a:moveTo>
                  <a:lnTo>
                    <a:pt x="6" y="24"/>
                  </a:lnTo>
                  <a:lnTo>
                    <a:pt x="12" y="18"/>
                  </a:lnTo>
                  <a:lnTo>
                    <a:pt x="15" y="24"/>
                  </a:lnTo>
                  <a:lnTo>
                    <a:pt x="15" y="30"/>
                  </a:lnTo>
                  <a:lnTo>
                    <a:pt x="21" y="24"/>
                  </a:lnTo>
                  <a:lnTo>
                    <a:pt x="21" y="18"/>
                  </a:lnTo>
                  <a:lnTo>
                    <a:pt x="27" y="12"/>
                  </a:lnTo>
                  <a:lnTo>
                    <a:pt x="30" y="12"/>
                  </a:lnTo>
                  <a:lnTo>
                    <a:pt x="30" y="9"/>
                  </a:lnTo>
                  <a:lnTo>
                    <a:pt x="37" y="3"/>
                  </a:lnTo>
                  <a:lnTo>
                    <a:pt x="37" y="0"/>
                  </a:lnTo>
                  <a:lnTo>
                    <a:pt x="30" y="3"/>
                  </a:lnTo>
                  <a:lnTo>
                    <a:pt x="27" y="3"/>
                  </a:lnTo>
                  <a:lnTo>
                    <a:pt x="15" y="3"/>
                  </a:lnTo>
                  <a:lnTo>
                    <a:pt x="15" y="12"/>
                  </a:lnTo>
                  <a:lnTo>
                    <a:pt x="12" y="9"/>
                  </a:lnTo>
                  <a:lnTo>
                    <a:pt x="12" y="3"/>
                  </a:lnTo>
                  <a:lnTo>
                    <a:pt x="6" y="9"/>
                  </a:lnTo>
                  <a:lnTo>
                    <a:pt x="6" y="12"/>
                  </a:lnTo>
                  <a:lnTo>
                    <a:pt x="0" y="24"/>
                  </a:lnTo>
                  <a:lnTo>
                    <a:pt x="0" y="30"/>
                  </a:lnTo>
                  <a:lnTo>
                    <a:pt x="0" y="3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71">
              <a:extLst>
                <a:ext uri="{FF2B5EF4-FFF2-40B4-BE49-F238E27FC236}">
                  <a16:creationId xmlns:a16="http://schemas.microsoft.com/office/drawing/2014/main" id="{50C31DCC-7C3A-47F4-A14E-E82ED267848C}"/>
                </a:ext>
              </a:extLst>
            </p:cNvPr>
            <p:cNvSpPr>
              <a:spLocks/>
            </p:cNvSpPr>
            <p:nvPr/>
          </p:nvSpPr>
          <p:spPr bwMode="auto">
            <a:xfrm>
              <a:off x="6443663" y="3601705"/>
              <a:ext cx="23813" cy="23813"/>
            </a:xfrm>
            <a:custGeom>
              <a:avLst/>
              <a:gdLst>
                <a:gd name="T0" fmla="*/ 0 w 15"/>
                <a:gd name="T1" fmla="*/ 9 h 15"/>
                <a:gd name="T2" fmla="*/ 3 w 15"/>
                <a:gd name="T3" fmla="*/ 6 h 15"/>
                <a:gd name="T4" fmla="*/ 9 w 15"/>
                <a:gd name="T5" fmla="*/ 0 h 15"/>
                <a:gd name="T6" fmla="*/ 15 w 15"/>
                <a:gd name="T7" fmla="*/ 6 h 15"/>
                <a:gd name="T8" fmla="*/ 15 w 15"/>
                <a:gd name="T9" fmla="*/ 9 h 15"/>
                <a:gd name="T10" fmla="*/ 3 w 15"/>
                <a:gd name="T11" fmla="*/ 15 h 15"/>
                <a:gd name="T12" fmla="*/ 0 w 15"/>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9"/>
                  </a:moveTo>
                  <a:lnTo>
                    <a:pt x="3" y="6"/>
                  </a:lnTo>
                  <a:lnTo>
                    <a:pt x="9" y="0"/>
                  </a:lnTo>
                  <a:lnTo>
                    <a:pt x="15" y="6"/>
                  </a:lnTo>
                  <a:lnTo>
                    <a:pt x="15" y="9"/>
                  </a:lnTo>
                  <a:lnTo>
                    <a:pt x="3" y="15"/>
                  </a:lnTo>
                  <a:lnTo>
                    <a:pt x="0" y="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72">
              <a:extLst>
                <a:ext uri="{FF2B5EF4-FFF2-40B4-BE49-F238E27FC236}">
                  <a16:creationId xmlns:a16="http://schemas.microsoft.com/office/drawing/2014/main" id="{06A35110-0196-415F-AFA8-4492FDC2303F}"/>
                </a:ext>
              </a:extLst>
            </p:cNvPr>
            <p:cNvSpPr>
              <a:spLocks/>
            </p:cNvSpPr>
            <p:nvPr/>
          </p:nvSpPr>
          <p:spPr bwMode="auto">
            <a:xfrm>
              <a:off x="6443663" y="3601705"/>
              <a:ext cx="23813" cy="23813"/>
            </a:xfrm>
            <a:custGeom>
              <a:avLst/>
              <a:gdLst>
                <a:gd name="T0" fmla="*/ 0 w 15"/>
                <a:gd name="T1" fmla="*/ 9 h 15"/>
                <a:gd name="T2" fmla="*/ 3 w 15"/>
                <a:gd name="T3" fmla="*/ 6 h 15"/>
                <a:gd name="T4" fmla="*/ 9 w 15"/>
                <a:gd name="T5" fmla="*/ 0 h 15"/>
                <a:gd name="T6" fmla="*/ 15 w 15"/>
                <a:gd name="T7" fmla="*/ 6 h 15"/>
                <a:gd name="T8" fmla="*/ 15 w 15"/>
                <a:gd name="T9" fmla="*/ 9 h 15"/>
                <a:gd name="T10" fmla="*/ 3 w 15"/>
                <a:gd name="T11" fmla="*/ 15 h 15"/>
                <a:gd name="T12" fmla="*/ 0 w 15"/>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9"/>
                  </a:moveTo>
                  <a:lnTo>
                    <a:pt x="3" y="6"/>
                  </a:lnTo>
                  <a:lnTo>
                    <a:pt x="9" y="0"/>
                  </a:lnTo>
                  <a:lnTo>
                    <a:pt x="15" y="6"/>
                  </a:lnTo>
                  <a:lnTo>
                    <a:pt x="15" y="9"/>
                  </a:lnTo>
                  <a:lnTo>
                    <a:pt x="3" y="15"/>
                  </a:lnTo>
                  <a:lnTo>
                    <a:pt x="0" y="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73">
              <a:extLst>
                <a:ext uri="{FF2B5EF4-FFF2-40B4-BE49-F238E27FC236}">
                  <a16:creationId xmlns:a16="http://schemas.microsoft.com/office/drawing/2014/main" id="{34FDDF8D-3D1B-4692-A624-4EF79063EDCA}"/>
                </a:ext>
              </a:extLst>
            </p:cNvPr>
            <p:cNvSpPr>
              <a:spLocks/>
            </p:cNvSpPr>
            <p:nvPr/>
          </p:nvSpPr>
          <p:spPr bwMode="auto">
            <a:xfrm>
              <a:off x="6457950" y="3309605"/>
              <a:ext cx="33338" cy="44450"/>
            </a:xfrm>
            <a:custGeom>
              <a:avLst/>
              <a:gdLst>
                <a:gd name="T0" fmla="*/ 15 w 21"/>
                <a:gd name="T1" fmla="*/ 19 h 28"/>
                <a:gd name="T2" fmla="*/ 15 w 21"/>
                <a:gd name="T3" fmla="*/ 16 h 28"/>
                <a:gd name="T4" fmla="*/ 15 w 21"/>
                <a:gd name="T5" fmla="*/ 10 h 28"/>
                <a:gd name="T6" fmla="*/ 21 w 21"/>
                <a:gd name="T7" fmla="*/ 3 h 28"/>
                <a:gd name="T8" fmla="*/ 21 w 21"/>
                <a:gd name="T9" fmla="*/ 0 h 28"/>
                <a:gd name="T10" fmla="*/ 15 w 21"/>
                <a:gd name="T11" fmla="*/ 3 h 28"/>
                <a:gd name="T12" fmla="*/ 9 w 21"/>
                <a:gd name="T13" fmla="*/ 10 h 28"/>
                <a:gd name="T14" fmla="*/ 9 w 21"/>
                <a:gd name="T15" fmla="*/ 3 h 28"/>
                <a:gd name="T16" fmla="*/ 9 w 21"/>
                <a:gd name="T17" fmla="*/ 0 h 28"/>
                <a:gd name="T18" fmla="*/ 0 w 21"/>
                <a:gd name="T19" fmla="*/ 3 h 28"/>
                <a:gd name="T20" fmla="*/ 0 w 21"/>
                <a:gd name="T21" fmla="*/ 10 h 28"/>
                <a:gd name="T22" fmla="*/ 0 w 21"/>
                <a:gd name="T23" fmla="*/ 16 h 28"/>
                <a:gd name="T24" fmla="*/ 9 w 21"/>
                <a:gd name="T25" fmla="*/ 10 h 28"/>
                <a:gd name="T26" fmla="*/ 6 w 21"/>
                <a:gd name="T27" fmla="*/ 19 h 28"/>
                <a:gd name="T28" fmla="*/ 9 w 21"/>
                <a:gd name="T29" fmla="*/ 25 h 28"/>
                <a:gd name="T30" fmla="*/ 9 w 21"/>
                <a:gd name="T31" fmla="*/ 28 h 28"/>
                <a:gd name="T32" fmla="*/ 15 w 21"/>
                <a:gd name="T3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8">
                  <a:moveTo>
                    <a:pt x="15" y="19"/>
                  </a:moveTo>
                  <a:lnTo>
                    <a:pt x="15" y="16"/>
                  </a:lnTo>
                  <a:lnTo>
                    <a:pt x="15" y="10"/>
                  </a:lnTo>
                  <a:lnTo>
                    <a:pt x="21" y="3"/>
                  </a:lnTo>
                  <a:lnTo>
                    <a:pt x="21" y="0"/>
                  </a:lnTo>
                  <a:lnTo>
                    <a:pt x="15" y="3"/>
                  </a:lnTo>
                  <a:lnTo>
                    <a:pt x="9" y="10"/>
                  </a:lnTo>
                  <a:lnTo>
                    <a:pt x="9" y="3"/>
                  </a:lnTo>
                  <a:lnTo>
                    <a:pt x="9" y="0"/>
                  </a:lnTo>
                  <a:lnTo>
                    <a:pt x="0" y="3"/>
                  </a:lnTo>
                  <a:lnTo>
                    <a:pt x="0" y="10"/>
                  </a:lnTo>
                  <a:lnTo>
                    <a:pt x="0" y="16"/>
                  </a:lnTo>
                  <a:lnTo>
                    <a:pt x="9" y="10"/>
                  </a:lnTo>
                  <a:lnTo>
                    <a:pt x="6" y="19"/>
                  </a:lnTo>
                  <a:lnTo>
                    <a:pt x="9" y="25"/>
                  </a:lnTo>
                  <a:lnTo>
                    <a:pt x="9" y="28"/>
                  </a:lnTo>
                  <a:lnTo>
                    <a:pt x="15" y="1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74">
              <a:extLst>
                <a:ext uri="{FF2B5EF4-FFF2-40B4-BE49-F238E27FC236}">
                  <a16:creationId xmlns:a16="http://schemas.microsoft.com/office/drawing/2014/main" id="{D9370D0E-3443-4CD9-86D3-6B421548A270}"/>
                </a:ext>
              </a:extLst>
            </p:cNvPr>
            <p:cNvSpPr>
              <a:spLocks/>
            </p:cNvSpPr>
            <p:nvPr/>
          </p:nvSpPr>
          <p:spPr bwMode="auto">
            <a:xfrm>
              <a:off x="6457950" y="3309605"/>
              <a:ext cx="33338" cy="44450"/>
            </a:xfrm>
            <a:custGeom>
              <a:avLst/>
              <a:gdLst>
                <a:gd name="T0" fmla="*/ 15 w 21"/>
                <a:gd name="T1" fmla="*/ 19 h 28"/>
                <a:gd name="T2" fmla="*/ 15 w 21"/>
                <a:gd name="T3" fmla="*/ 16 h 28"/>
                <a:gd name="T4" fmla="*/ 15 w 21"/>
                <a:gd name="T5" fmla="*/ 10 h 28"/>
                <a:gd name="T6" fmla="*/ 21 w 21"/>
                <a:gd name="T7" fmla="*/ 3 h 28"/>
                <a:gd name="T8" fmla="*/ 21 w 21"/>
                <a:gd name="T9" fmla="*/ 0 h 28"/>
                <a:gd name="T10" fmla="*/ 15 w 21"/>
                <a:gd name="T11" fmla="*/ 3 h 28"/>
                <a:gd name="T12" fmla="*/ 9 w 21"/>
                <a:gd name="T13" fmla="*/ 10 h 28"/>
                <a:gd name="T14" fmla="*/ 9 w 21"/>
                <a:gd name="T15" fmla="*/ 3 h 28"/>
                <a:gd name="T16" fmla="*/ 9 w 21"/>
                <a:gd name="T17" fmla="*/ 0 h 28"/>
                <a:gd name="T18" fmla="*/ 0 w 21"/>
                <a:gd name="T19" fmla="*/ 3 h 28"/>
                <a:gd name="T20" fmla="*/ 0 w 21"/>
                <a:gd name="T21" fmla="*/ 10 h 28"/>
                <a:gd name="T22" fmla="*/ 0 w 21"/>
                <a:gd name="T23" fmla="*/ 16 h 28"/>
                <a:gd name="T24" fmla="*/ 9 w 21"/>
                <a:gd name="T25" fmla="*/ 10 h 28"/>
                <a:gd name="T26" fmla="*/ 6 w 21"/>
                <a:gd name="T27" fmla="*/ 19 h 28"/>
                <a:gd name="T28" fmla="*/ 9 w 21"/>
                <a:gd name="T29" fmla="*/ 25 h 28"/>
                <a:gd name="T30" fmla="*/ 9 w 21"/>
                <a:gd name="T31" fmla="*/ 28 h 28"/>
                <a:gd name="T32" fmla="*/ 15 w 21"/>
                <a:gd name="T3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8">
                  <a:moveTo>
                    <a:pt x="15" y="19"/>
                  </a:moveTo>
                  <a:lnTo>
                    <a:pt x="15" y="16"/>
                  </a:lnTo>
                  <a:lnTo>
                    <a:pt x="15" y="10"/>
                  </a:lnTo>
                  <a:lnTo>
                    <a:pt x="21" y="3"/>
                  </a:lnTo>
                  <a:lnTo>
                    <a:pt x="21" y="0"/>
                  </a:lnTo>
                  <a:lnTo>
                    <a:pt x="15" y="3"/>
                  </a:lnTo>
                  <a:lnTo>
                    <a:pt x="9" y="10"/>
                  </a:lnTo>
                  <a:lnTo>
                    <a:pt x="9" y="3"/>
                  </a:lnTo>
                  <a:lnTo>
                    <a:pt x="9" y="0"/>
                  </a:lnTo>
                  <a:lnTo>
                    <a:pt x="0" y="3"/>
                  </a:lnTo>
                  <a:lnTo>
                    <a:pt x="0" y="10"/>
                  </a:lnTo>
                  <a:lnTo>
                    <a:pt x="0" y="16"/>
                  </a:lnTo>
                  <a:lnTo>
                    <a:pt x="9" y="10"/>
                  </a:lnTo>
                  <a:lnTo>
                    <a:pt x="6" y="19"/>
                  </a:lnTo>
                  <a:lnTo>
                    <a:pt x="9" y="25"/>
                  </a:lnTo>
                  <a:lnTo>
                    <a:pt x="9" y="28"/>
                  </a:lnTo>
                  <a:lnTo>
                    <a:pt x="15" y="1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75">
              <a:extLst>
                <a:ext uri="{FF2B5EF4-FFF2-40B4-BE49-F238E27FC236}">
                  <a16:creationId xmlns:a16="http://schemas.microsoft.com/office/drawing/2014/main" id="{599AB8C4-8BCF-4EC1-A4E6-A4DC15C13FC9}"/>
                </a:ext>
              </a:extLst>
            </p:cNvPr>
            <p:cNvSpPr>
              <a:spLocks/>
            </p:cNvSpPr>
            <p:nvPr/>
          </p:nvSpPr>
          <p:spPr bwMode="auto">
            <a:xfrm>
              <a:off x="6448425" y="3396918"/>
              <a:ext cx="19050" cy="25400"/>
            </a:xfrm>
            <a:custGeom>
              <a:avLst/>
              <a:gdLst>
                <a:gd name="T0" fmla="*/ 6 w 12"/>
                <a:gd name="T1" fmla="*/ 16 h 16"/>
                <a:gd name="T2" fmla="*/ 6 w 12"/>
                <a:gd name="T3" fmla="*/ 10 h 16"/>
                <a:gd name="T4" fmla="*/ 0 w 12"/>
                <a:gd name="T5" fmla="*/ 10 h 16"/>
                <a:gd name="T6" fmla="*/ 6 w 12"/>
                <a:gd name="T7" fmla="*/ 4 h 16"/>
                <a:gd name="T8" fmla="*/ 6 w 12"/>
                <a:gd name="T9" fmla="*/ 0 h 16"/>
                <a:gd name="T10" fmla="*/ 0 w 12"/>
                <a:gd name="T11" fmla="*/ 0 h 16"/>
                <a:gd name="T12" fmla="*/ 12 w 12"/>
                <a:gd name="T13" fmla="*/ 4 h 16"/>
                <a:gd name="T14" fmla="*/ 12 w 12"/>
                <a:gd name="T15" fmla="*/ 10 h 16"/>
                <a:gd name="T16" fmla="*/ 6 w 12"/>
                <a:gd name="T17" fmla="*/ 10 h 16"/>
                <a:gd name="T18" fmla="*/ 6 w 1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6" y="16"/>
                  </a:moveTo>
                  <a:lnTo>
                    <a:pt x="6" y="10"/>
                  </a:lnTo>
                  <a:lnTo>
                    <a:pt x="0" y="10"/>
                  </a:lnTo>
                  <a:lnTo>
                    <a:pt x="6" y="4"/>
                  </a:lnTo>
                  <a:lnTo>
                    <a:pt x="6" y="0"/>
                  </a:lnTo>
                  <a:lnTo>
                    <a:pt x="0" y="0"/>
                  </a:lnTo>
                  <a:lnTo>
                    <a:pt x="12" y="4"/>
                  </a:lnTo>
                  <a:lnTo>
                    <a:pt x="12" y="10"/>
                  </a:lnTo>
                  <a:lnTo>
                    <a:pt x="6" y="10"/>
                  </a:lnTo>
                  <a:lnTo>
                    <a:pt x="6" y="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76">
              <a:extLst>
                <a:ext uri="{FF2B5EF4-FFF2-40B4-BE49-F238E27FC236}">
                  <a16:creationId xmlns:a16="http://schemas.microsoft.com/office/drawing/2014/main" id="{EC75F579-2A28-45B1-8270-AC21BE6A8C99}"/>
                </a:ext>
              </a:extLst>
            </p:cNvPr>
            <p:cNvSpPr>
              <a:spLocks/>
            </p:cNvSpPr>
            <p:nvPr/>
          </p:nvSpPr>
          <p:spPr bwMode="auto">
            <a:xfrm>
              <a:off x="6448425" y="3396918"/>
              <a:ext cx="19050" cy="25400"/>
            </a:xfrm>
            <a:custGeom>
              <a:avLst/>
              <a:gdLst>
                <a:gd name="T0" fmla="*/ 6 w 12"/>
                <a:gd name="T1" fmla="*/ 16 h 16"/>
                <a:gd name="T2" fmla="*/ 6 w 12"/>
                <a:gd name="T3" fmla="*/ 10 h 16"/>
                <a:gd name="T4" fmla="*/ 0 w 12"/>
                <a:gd name="T5" fmla="*/ 10 h 16"/>
                <a:gd name="T6" fmla="*/ 6 w 12"/>
                <a:gd name="T7" fmla="*/ 4 h 16"/>
                <a:gd name="T8" fmla="*/ 6 w 12"/>
                <a:gd name="T9" fmla="*/ 0 h 16"/>
                <a:gd name="T10" fmla="*/ 0 w 12"/>
                <a:gd name="T11" fmla="*/ 0 h 16"/>
                <a:gd name="T12" fmla="*/ 12 w 12"/>
                <a:gd name="T13" fmla="*/ 4 h 16"/>
                <a:gd name="T14" fmla="*/ 12 w 12"/>
                <a:gd name="T15" fmla="*/ 10 h 16"/>
                <a:gd name="T16" fmla="*/ 6 w 12"/>
                <a:gd name="T17" fmla="*/ 10 h 16"/>
                <a:gd name="T18" fmla="*/ 6 w 1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6" y="16"/>
                  </a:moveTo>
                  <a:lnTo>
                    <a:pt x="6" y="10"/>
                  </a:lnTo>
                  <a:lnTo>
                    <a:pt x="0" y="10"/>
                  </a:lnTo>
                  <a:lnTo>
                    <a:pt x="6" y="4"/>
                  </a:lnTo>
                  <a:lnTo>
                    <a:pt x="6" y="0"/>
                  </a:lnTo>
                  <a:lnTo>
                    <a:pt x="0" y="0"/>
                  </a:lnTo>
                  <a:lnTo>
                    <a:pt x="12" y="4"/>
                  </a:lnTo>
                  <a:lnTo>
                    <a:pt x="12" y="10"/>
                  </a:lnTo>
                  <a:lnTo>
                    <a:pt x="6" y="10"/>
                  </a:lnTo>
                  <a:lnTo>
                    <a:pt x="6" y="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77">
              <a:extLst>
                <a:ext uri="{FF2B5EF4-FFF2-40B4-BE49-F238E27FC236}">
                  <a16:creationId xmlns:a16="http://schemas.microsoft.com/office/drawing/2014/main" id="{268D49FD-880F-489E-90CD-3290CAF12EB6}"/>
                </a:ext>
              </a:extLst>
            </p:cNvPr>
            <p:cNvSpPr>
              <a:spLocks/>
            </p:cNvSpPr>
            <p:nvPr/>
          </p:nvSpPr>
          <p:spPr bwMode="auto">
            <a:xfrm>
              <a:off x="6264275" y="3523918"/>
              <a:ext cx="465138" cy="446088"/>
            </a:xfrm>
            <a:custGeom>
              <a:avLst/>
              <a:gdLst>
                <a:gd name="T0" fmla="*/ 24 w 293"/>
                <a:gd name="T1" fmla="*/ 241 h 281"/>
                <a:gd name="T2" fmla="*/ 55 w 293"/>
                <a:gd name="T3" fmla="*/ 220 h 281"/>
                <a:gd name="T4" fmla="*/ 67 w 293"/>
                <a:gd name="T5" fmla="*/ 217 h 281"/>
                <a:gd name="T6" fmla="*/ 79 w 293"/>
                <a:gd name="T7" fmla="*/ 220 h 281"/>
                <a:gd name="T8" fmla="*/ 101 w 293"/>
                <a:gd name="T9" fmla="*/ 226 h 281"/>
                <a:gd name="T10" fmla="*/ 122 w 293"/>
                <a:gd name="T11" fmla="*/ 217 h 281"/>
                <a:gd name="T12" fmla="*/ 140 w 293"/>
                <a:gd name="T13" fmla="*/ 205 h 281"/>
                <a:gd name="T14" fmla="*/ 131 w 293"/>
                <a:gd name="T15" fmla="*/ 202 h 281"/>
                <a:gd name="T16" fmla="*/ 125 w 293"/>
                <a:gd name="T17" fmla="*/ 180 h 281"/>
                <a:gd name="T18" fmla="*/ 137 w 293"/>
                <a:gd name="T19" fmla="*/ 165 h 281"/>
                <a:gd name="T20" fmla="*/ 146 w 293"/>
                <a:gd name="T21" fmla="*/ 147 h 281"/>
                <a:gd name="T22" fmla="*/ 146 w 293"/>
                <a:gd name="T23" fmla="*/ 125 h 281"/>
                <a:gd name="T24" fmla="*/ 162 w 293"/>
                <a:gd name="T25" fmla="*/ 122 h 281"/>
                <a:gd name="T26" fmla="*/ 150 w 293"/>
                <a:gd name="T27" fmla="*/ 110 h 281"/>
                <a:gd name="T28" fmla="*/ 162 w 293"/>
                <a:gd name="T29" fmla="*/ 95 h 281"/>
                <a:gd name="T30" fmla="*/ 177 w 293"/>
                <a:gd name="T31" fmla="*/ 86 h 281"/>
                <a:gd name="T32" fmla="*/ 156 w 293"/>
                <a:gd name="T33" fmla="*/ 79 h 281"/>
                <a:gd name="T34" fmla="*/ 156 w 293"/>
                <a:gd name="T35" fmla="*/ 61 h 281"/>
                <a:gd name="T36" fmla="*/ 165 w 293"/>
                <a:gd name="T37" fmla="*/ 37 h 281"/>
                <a:gd name="T38" fmla="*/ 180 w 293"/>
                <a:gd name="T39" fmla="*/ 31 h 281"/>
                <a:gd name="T40" fmla="*/ 195 w 293"/>
                <a:gd name="T41" fmla="*/ 27 h 281"/>
                <a:gd name="T42" fmla="*/ 205 w 293"/>
                <a:gd name="T43" fmla="*/ 15 h 281"/>
                <a:gd name="T44" fmla="*/ 217 w 293"/>
                <a:gd name="T45" fmla="*/ 12 h 281"/>
                <a:gd name="T46" fmla="*/ 235 w 293"/>
                <a:gd name="T47" fmla="*/ 15 h 281"/>
                <a:gd name="T48" fmla="*/ 235 w 293"/>
                <a:gd name="T49" fmla="*/ 40 h 281"/>
                <a:gd name="T50" fmla="*/ 232 w 293"/>
                <a:gd name="T51" fmla="*/ 67 h 281"/>
                <a:gd name="T52" fmla="*/ 247 w 293"/>
                <a:gd name="T53" fmla="*/ 76 h 281"/>
                <a:gd name="T54" fmla="*/ 250 w 293"/>
                <a:gd name="T55" fmla="*/ 95 h 281"/>
                <a:gd name="T56" fmla="*/ 241 w 293"/>
                <a:gd name="T57" fmla="*/ 122 h 281"/>
                <a:gd name="T58" fmla="*/ 250 w 293"/>
                <a:gd name="T59" fmla="*/ 131 h 281"/>
                <a:gd name="T60" fmla="*/ 256 w 293"/>
                <a:gd name="T61" fmla="*/ 153 h 281"/>
                <a:gd name="T62" fmla="*/ 241 w 293"/>
                <a:gd name="T63" fmla="*/ 165 h 281"/>
                <a:gd name="T64" fmla="*/ 250 w 293"/>
                <a:gd name="T65" fmla="*/ 177 h 281"/>
                <a:gd name="T66" fmla="*/ 275 w 293"/>
                <a:gd name="T67" fmla="*/ 177 h 281"/>
                <a:gd name="T68" fmla="*/ 293 w 293"/>
                <a:gd name="T69" fmla="*/ 202 h 281"/>
                <a:gd name="T70" fmla="*/ 275 w 293"/>
                <a:gd name="T71" fmla="*/ 226 h 281"/>
                <a:gd name="T72" fmla="*/ 263 w 293"/>
                <a:gd name="T73" fmla="*/ 232 h 281"/>
                <a:gd name="T74" fmla="*/ 250 w 293"/>
                <a:gd name="T75" fmla="*/ 235 h 281"/>
                <a:gd name="T76" fmla="*/ 235 w 293"/>
                <a:gd name="T77" fmla="*/ 241 h 281"/>
                <a:gd name="T78" fmla="*/ 241 w 293"/>
                <a:gd name="T79" fmla="*/ 257 h 281"/>
                <a:gd name="T80" fmla="*/ 263 w 293"/>
                <a:gd name="T81" fmla="*/ 257 h 281"/>
                <a:gd name="T82" fmla="*/ 250 w 293"/>
                <a:gd name="T83" fmla="*/ 272 h 281"/>
                <a:gd name="T84" fmla="*/ 232 w 293"/>
                <a:gd name="T85" fmla="*/ 275 h 281"/>
                <a:gd name="T86" fmla="*/ 205 w 293"/>
                <a:gd name="T87" fmla="*/ 272 h 281"/>
                <a:gd name="T88" fmla="*/ 180 w 293"/>
                <a:gd name="T89" fmla="*/ 272 h 281"/>
                <a:gd name="T90" fmla="*/ 165 w 293"/>
                <a:gd name="T91" fmla="*/ 263 h 281"/>
                <a:gd name="T92" fmla="*/ 146 w 293"/>
                <a:gd name="T93" fmla="*/ 266 h 281"/>
                <a:gd name="T94" fmla="*/ 122 w 293"/>
                <a:gd name="T95" fmla="*/ 266 h 281"/>
                <a:gd name="T96" fmla="*/ 107 w 293"/>
                <a:gd name="T97" fmla="*/ 251 h 281"/>
                <a:gd name="T98" fmla="*/ 85 w 293"/>
                <a:gd name="T99" fmla="*/ 248 h 281"/>
                <a:gd name="T100" fmla="*/ 76 w 293"/>
                <a:gd name="T101" fmla="*/ 266 h 281"/>
                <a:gd name="T102" fmla="*/ 52 w 293"/>
                <a:gd name="T103" fmla="*/ 257 h 281"/>
                <a:gd name="T104" fmla="*/ 24 w 293"/>
                <a:gd name="T105" fmla="*/ 257 h 281"/>
                <a:gd name="T106" fmla="*/ 9 w 293"/>
                <a:gd name="T107" fmla="*/ 263 h 281"/>
                <a:gd name="T108" fmla="*/ 9 w 293"/>
                <a:gd name="T109" fmla="*/ 25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3" h="281">
                  <a:moveTo>
                    <a:pt x="9" y="251"/>
                  </a:moveTo>
                  <a:lnTo>
                    <a:pt x="21" y="248"/>
                  </a:lnTo>
                  <a:lnTo>
                    <a:pt x="24" y="248"/>
                  </a:lnTo>
                  <a:lnTo>
                    <a:pt x="24" y="241"/>
                  </a:lnTo>
                  <a:lnTo>
                    <a:pt x="40" y="235"/>
                  </a:lnTo>
                  <a:lnTo>
                    <a:pt x="52" y="235"/>
                  </a:lnTo>
                  <a:lnTo>
                    <a:pt x="55" y="226"/>
                  </a:lnTo>
                  <a:lnTo>
                    <a:pt x="55" y="220"/>
                  </a:lnTo>
                  <a:lnTo>
                    <a:pt x="61" y="220"/>
                  </a:lnTo>
                  <a:lnTo>
                    <a:pt x="67" y="226"/>
                  </a:lnTo>
                  <a:lnTo>
                    <a:pt x="70" y="220"/>
                  </a:lnTo>
                  <a:lnTo>
                    <a:pt x="67" y="217"/>
                  </a:lnTo>
                  <a:lnTo>
                    <a:pt x="70" y="217"/>
                  </a:lnTo>
                  <a:lnTo>
                    <a:pt x="76" y="217"/>
                  </a:lnTo>
                  <a:lnTo>
                    <a:pt x="79" y="217"/>
                  </a:lnTo>
                  <a:lnTo>
                    <a:pt x="79" y="220"/>
                  </a:lnTo>
                  <a:lnTo>
                    <a:pt x="85" y="220"/>
                  </a:lnTo>
                  <a:lnTo>
                    <a:pt x="91" y="226"/>
                  </a:lnTo>
                  <a:lnTo>
                    <a:pt x="95" y="226"/>
                  </a:lnTo>
                  <a:lnTo>
                    <a:pt x="101" y="226"/>
                  </a:lnTo>
                  <a:lnTo>
                    <a:pt x="110" y="226"/>
                  </a:lnTo>
                  <a:lnTo>
                    <a:pt x="116" y="226"/>
                  </a:lnTo>
                  <a:lnTo>
                    <a:pt x="116" y="220"/>
                  </a:lnTo>
                  <a:lnTo>
                    <a:pt x="122" y="217"/>
                  </a:lnTo>
                  <a:lnTo>
                    <a:pt x="125" y="217"/>
                  </a:lnTo>
                  <a:lnTo>
                    <a:pt x="131" y="217"/>
                  </a:lnTo>
                  <a:lnTo>
                    <a:pt x="137" y="211"/>
                  </a:lnTo>
                  <a:lnTo>
                    <a:pt x="140" y="205"/>
                  </a:lnTo>
                  <a:lnTo>
                    <a:pt x="137" y="205"/>
                  </a:lnTo>
                  <a:lnTo>
                    <a:pt x="125" y="205"/>
                  </a:lnTo>
                  <a:lnTo>
                    <a:pt x="125" y="202"/>
                  </a:lnTo>
                  <a:lnTo>
                    <a:pt x="131" y="202"/>
                  </a:lnTo>
                  <a:lnTo>
                    <a:pt x="131" y="193"/>
                  </a:lnTo>
                  <a:lnTo>
                    <a:pt x="125" y="193"/>
                  </a:lnTo>
                  <a:lnTo>
                    <a:pt x="125" y="186"/>
                  </a:lnTo>
                  <a:lnTo>
                    <a:pt x="125" y="180"/>
                  </a:lnTo>
                  <a:lnTo>
                    <a:pt x="131" y="177"/>
                  </a:lnTo>
                  <a:lnTo>
                    <a:pt x="137" y="165"/>
                  </a:lnTo>
                  <a:lnTo>
                    <a:pt x="131" y="165"/>
                  </a:lnTo>
                  <a:lnTo>
                    <a:pt x="137" y="165"/>
                  </a:lnTo>
                  <a:lnTo>
                    <a:pt x="140" y="162"/>
                  </a:lnTo>
                  <a:lnTo>
                    <a:pt x="140" y="156"/>
                  </a:lnTo>
                  <a:lnTo>
                    <a:pt x="140" y="153"/>
                  </a:lnTo>
                  <a:lnTo>
                    <a:pt x="146" y="147"/>
                  </a:lnTo>
                  <a:lnTo>
                    <a:pt x="150" y="141"/>
                  </a:lnTo>
                  <a:lnTo>
                    <a:pt x="150" y="138"/>
                  </a:lnTo>
                  <a:lnTo>
                    <a:pt x="146" y="131"/>
                  </a:lnTo>
                  <a:lnTo>
                    <a:pt x="146" y="125"/>
                  </a:lnTo>
                  <a:lnTo>
                    <a:pt x="150" y="122"/>
                  </a:lnTo>
                  <a:lnTo>
                    <a:pt x="150" y="125"/>
                  </a:lnTo>
                  <a:lnTo>
                    <a:pt x="156" y="125"/>
                  </a:lnTo>
                  <a:lnTo>
                    <a:pt x="162" y="122"/>
                  </a:lnTo>
                  <a:lnTo>
                    <a:pt x="156" y="122"/>
                  </a:lnTo>
                  <a:lnTo>
                    <a:pt x="156" y="116"/>
                  </a:lnTo>
                  <a:lnTo>
                    <a:pt x="156" y="110"/>
                  </a:lnTo>
                  <a:lnTo>
                    <a:pt x="150" y="110"/>
                  </a:lnTo>
                  <a:lnTo>
                    <a:pt x="150" y="107"/>
                  </a:lnTo>
                  <a:lnTo>
                    <a:pt x="156" y="101"/>
                  </a:lnTo>
                  <a:lnTo>
                    <a:pt x="162" y="101"/>
                  </a:lnTo>
                  <a:lnTo>
                    <a:pt x="162" y="95"/>
                  </a:lnTo>
                  <a:lnTo>
                    <a:pt x="162" y="92"/>
                  </a:lnTo>
                  <a:lnTo>
                    <a:pt x="165" y="92"/>
                  </a:lnTo>
                  <a:lnTo>
                    <a:pt x="165" y="86"/>
                  </a:lnTo>
                  <a:lnTo>
                    <a:pt x="177" y="86"/>
                  </a:lnTo>
                  <a:lnTo>
                    <a:pt x="177" y="79"/>
                  </a:lnTo>
                  <a:lnTo>
                    <a:pt x="165" y="76"/>
                  </a:lnTo>
                  <a:lnTo>
                    <a:pt x="162" y="76"/>
                  </a:lnTo>
                  <a:lnTo>
                    <a:pt x="156" y="79"/>
                  </a:lnTo>
                  <a:lnTo>
                    <a:pt x="165" y="70"/>
                  </a:lnTo>
                  <a:lnTo>
                    <a:pt x="162" y="70"/>
                  </a:lnTo>
                  <a:lnTo>
                    <a:pt x="156" y="67"/>
                  </a:lnTo>
                  <a:lnTo>
                    <a:pt x="156" y="61"/>
                  </a:lnTo>
                  <a:lnTo>
                    <a:pt x="156" y="52"/>
                  </a:lnTo>
                  <a:lnTo>
                    <a:pt x="156" y="46"/>
                  </a:lnTo>
                  <a:lnTo>
                    <a:pt x="162" y="40"/>
                  </a:lnTo>
                  <a:lnTo>
                    <a:pt x="165" y="37"/>
                  </a:lnTo>
                  <a:lnTo>
                    <a:pt x="171" y="40"/>
                  </a:lnTo>
                  <a:lnTo>
                    <a:pt x="171" y="37"/>
                  </a:lnTo>
                  <a:lnTo>
                    <a:pt x="177" y="37"/>
                  </a:lnTo>
                  <a:lnTo>
                    <a:pt x="180" y="31"/>
                  </a:lnTo>
                  <a:lnTo>
                    <a:pt x="180" y="37"/>
                  </a:lnTo>
                  <a:lnTo>
                    <a:pt x="186" y="37"/>
                  </a:lnTo>
                  <a:lnTo>
                    <a:pt x="192" y="31"/>
                  </a:lnTo>
                  <a:lnTo>
                    <a:pt x="195" y="27"/>
                  </a:lnTo>
                  <a:lnTo>
                    <a:pt x="201" y="27"/>
                  </a:lnTo>
                  <a:lnTo>
                    <a:pt x="201" y="21"/>
                  </a:lnTo>
                  <a:lnTo>
                    <a:pt x="205" y="21"/>
                  </a:lnTo>
                  <a:lnTo>
                    <a:pt x="205" y="15"/>
                  </a:lnTo>
                  <a:lnTo>
                    <a:pt x="211" y="15"/>
                  </a:lnTo>
                  <a:lnTo>
                    <a:pt x="217" y="21"/>
                  </a:lnTo>
                  <a:lnTo>
                    <a:pt x="220" y="15"/>
                  </a:lnTo>
                  <a:lnTo>
                    <a:pt x="217" y="12"/>
                  </a:lnTo>
                  <a:lnTo>
                    <a:pt x="220" y="12"/>
                  </a:lnTo>
                  <a:lnTo>
                    <a:pt x="226" y="0"/>
                  </a:lnTo>
                  <a:lnTo>
                    <a:pt x="232" y="12"/>
                  </a:lnTo>
                  <a:lnTo>
                    <a:pt x="235" y="15"/>
                  </a:lnTo>
                  <a:lnTo>
                    <a:pt x="232" y="27"/>
                  </a:lnTo>
                  <a:lnTo>
                    <a:pt x="232" y="31"/>
                  </a:lnTo>
                  <a:lnTo>
                    <a:pt x="232" y="37"/>
                  </a:lnTo>
                  <a:lnTo>
                    <a:pt x="235" y="40"/>
                  </a:lnTo>
                  <a:lnTo>
                    <a:pt x="235" y="46"/>
                  </a:lnTo>
                  <a:lnTo>
                    <a:pt x="232" y="52"/>
                  </a:lnTo>
                  <a:lnTo>
                    <a:pt x="232" y="55"/>
                  </a:lnTo>
                  <a:lnTo>
                    <a:pt x="232" y="67"/>
                  </a:lnTo>
                  <a:lnTo>
                    <a:pt x="232" y="70"/>
                  </a:lnTo>
                  <a:lnTo>
                    <a:pt x="235" y="70"/>
                  </a:lnTo>
                  <a:lnTo>
                    <a:pt x="241" y="76"/>
                  </a:lnTo>
                  <a:lnTo>
                    <a:pt x="247" y="76"/>
                  </a:lnTo>
                  <a:lnTo>
                    <a:pt x="247" y="79"/>
                  </a:lnTo>
                  <a:lnTo>
                    <a:pt x="250" y="86"/>
                  </a:lnTo>
                  <a:lnTo>
                    <a:pt x="250" y="92"/>
                  </a:lnTo>
                  <a:lnTo>
                    <a:pt x="250" y="95"/>
                  </a:lnTo>
                  <a:lnTo>
                    <a:pt x="250" y="101"/>
                  </a:lnTo>
                  <a:lnTo>
                    <a:pt x="250" y="125"/>
                  </a:lnTo>
                  <a:lnTo>
                    <a:pt x="247" y="122"/>
                  </a:lnTo>
                  <a:lnTo>
                    <a:pt x="241" y="122"/>
                  </a:lnTo>
                  <a:lnTo>
                    <a:pt x="235" y="122"/>
                  </a:lnTo>
                  <a:lnTo>
                    <a:pt x="235" y="125"/>
                  </a:lnTo>
                  <a:lnTo>
                    <a:pt x="241" y="125"/>
                  </a:lnTo>
                  <a:lnTo>
                    <a:pt x="250" y="131"/>
                  </a:lnTo>
                  <a:lnTo>
                    <a:pt x="250" y="138"/>
                  </a:lnTo>
                  <a:lnTo>
                    <a:pt x="256" y="141"/>
                  </a:lnTo>
                  <a:lnTo>
                    <a:pt x="256" y="147"/>
                  </a:lnTo>
                  <a:lnTo>
                    <a:pt x="256" y="153"/>
                  </a:lnTo>
                  <a:lnTo>
                    <a:pt x="256" y="156"/>
                  </a:lnTo>
                  <a:lnTo>
                    <a:pt x="250" y="162"/>
                  </a:lnTo>
                  <a:lnTo>
                    <a:pt x="247" y="165"/>
                  </a:lnTo>
                  <a:lnTo>
                    <a:pt x="241" y="165"/>
                  </a:lnTo>
                  <a:lnTo>
                    <a:pt x="241" y="171"/>
                  </a:lnTo>
                  <a:lnTo>
                    <a:pt x="241" y="177"/>
                  </a:lnTo>
                  <a:lnTo>
                    <a:pt x="247" y="180"/>
                  </a:lnTo>
                  <a:lnTo>
                    <a:pt x="250" y="177"/>
                  </a:lnTo>
                  <a:lnTo>
                    <a:pt x="256" y="177"/>
                  </a:lnTo>
                  <a:lnTo>
                    <a:pt x="263" y="171"/>
                  </a:lnTo>
                  <a:lnTo>
                    <a:pt x="266" y="177"/>
                  </a:lnTo>
                  <a:lnTo>
                    <a:pt x="275" y="177"/>
                  </a:lnTo>
                  <a:lnTo>
                    <a:pt x="287" y="180"/>
                  </a:lnTo>
                  <a:lnTo>
                    <a:pt x="293" y="186"/>
                  </a:lnTo>
                  <a:lnTo>
                    <a:pt x="293" y="196"/>
                  </a:lnTo>
                  <a:lnTo>
                    <a:pt x="293" y="202"/>
                  </a:lnTo>
                  <a:lnTo>
                    <a:pt x="287" y="211"/>
                  </a:lnTo>
                  <a:lnTo>
                    <a:pt x="287" y="217"/>
                  </a:lnTo>
                  <a:lnTo>
                    <a:pt x="281" y="220"/>
                  </a:lnTo>
                  <a:lnTo>
                    <a:pt x="275" y="226"/>
                  </a:lnTo>
                  <a:lnTo>
                    <a:pt x="272" y="226"/>
                  </a:lnTo>
                  <a:lnTo>
                    <a:pt x="266" y="226"/>
                  </a:lnTo>
                  <a:lnTo>
                    <a:pt x="266" y="232"/>
                  </a:lnTo>
                  <a:lnTo>
                    <a:pt x="263" y="232"/>
                  </a:lnTo>
                  <a:lnTo>
                    <a:pt x="256" y="232"/>
                  </a:lnTo>
                  <a:lnTo>
                    <a:pt x="250" y="232"/>
                  </a:lnTo>
                  <a:lnTo>
                    <a:pt x="247" y="235"/>
                  </a:lnTo>
                  <a:lnTo>
                    <a:pt x="250" y="235"/>
                  </a:lnTo>
                  <a:lnTo>
                    <a:pt x="250" y="241"/>
                  </a:lnTo>
                  <a:lnTo>
                    <a:pt x="247" y="248"/>
                  </a:lnTo>
                  <a:lnTo>
                    <a:pt x="241" y="241"/>
                  </a:lnTo>
                  <a:lnTo>
                    <a:pt x="235" y="241"/>
                  </a:lnTo>
                  <a:lnTo>
                    <a:pt x="232" y="241"/>
                  </a:lnTo>
                  <a:lnTo>
                    <a:pt x="232" y="248"/>
                  </a:lnTo>
                  <a:lnTo>
                    <a:pt x="235" y="251"/>
                  </a:lnTo>
                  <a:lnTo>
                    <a:pt x="241" y="257"/>
                  </a:lnTo>
                  <a:lnTo>
                    <a:pt x="247" y="257"/>
                  </a:lnTo>
                  <a:lnTo>
                    <a:pt x="250" y="263"/>
                  </a:lnTo>
                  <a:lnTo>
                    <a:pt x="256" y="257"/>
                  </a:lnTo>
                  <a:lnTo>
                    <a:pt x="263" y="257"/>
                  </a:lnTo>
                  <a:lnTo>
                    <a:pt x="266" y="263"/>
                  </a:lnTo>
                  <a:lnTo>
                    <a:pt x="263" y="266"/>
                  </a:lnTo>
                  <a:lnTo>
                    <a:pt x="256" y="272"/>
                  </a:lnTo>
                  <a:lnTo>
                    <a:pt x="250" y="272"/>
                  </a:lnTo>
                  <a:lnTo>
                    <a:pt x="247" y="275"/>
                  </a:lnTo>
                  <a:lnTo>
                    <a:pt x="241" y="281"/>
                  </a:lnTo>
                  <a:lnTo>
                    <a:pt x="235" y="275"/>
                  </a:lnTo>
                  <a:lnTo>
                    <a:pt x="232" y="275"/>
                  </a:lnTo>
                  <a:lnTo>
                    <a:pt x="220" y="281"/>
                  </a:lnTo>
                  <a:lnTo>
                    <a:pt x="217" y="275"/>
                  </a:lnTo>
                  <a:lnTo>
                    <a:pt x="211" y="275"/>
                  </a:lnTo>
                  <a:lnTo>
                    <a:pt x="205" y="272"/>
                  </a:lnTo>
                  <a:lnTo>
                    <a:pt x="201" y="272"/>
                  </a:lnTo>
                  <a:lnTo>
                    <a:pt x="195" y="272"/>
                  </a:lnTo>
                  <a:lnTo>
                    <a:pt x="192" y="272"/>
                  </a:lnTo>
                  <a:lnTo>
                    <a:pt x="180" y="272"/>
                  </a:lnTo>
                  <a:lnTo>
                    <a:pt x="180" y="266"/>
                  </a:lnTo>
                  <a:lnTo>
                    <a:pt x="177" y="266"/>
                  </a:lnTo>
                  <a:lnTo>
                    <a:pt x="171" y="266"/>
                  </a:lnTo>
                  <a:lnTo>
                    <a:pt x="165" y="263"/>
                  </a:lnTo>
                  <a:lnTo>
                    <a:pt x="162" y="257"/>
                  </a:lnTo>
                  <a:lnTo>
                    <a:pt x="156" y="263"/>
                  </a:lnTo>
                  <a:lnTo>
                    <a:pt x="156" y="266"/>
                  </a:lnTo>
                  <a:lnTo>
                    <a:pt x="146" y="266"/>
                  </a:lnTo>
                  <a:lnTo>
                    <a:pt x="140" y="263"/>
                  </a:lnTo>
                  <a:lnTo>
                    <a:pt x="131" y="263"/>
                  </a:lnTo>
                  <a:lnTo>
                    <a:pt x="125" y="266"/>
                  </a:lnTo>
                  <a:lnTo>
                    <a:pt x="122" y="266"/>
                  </a:lnTo>
                  <a:lnTo>
                    <a:pt x="122" y="263"/>
                  </a:lnTo>
                  <a:lnTo>
                    <a:pt x="116" y="257"/>
                  </a:lnTo>
                  <a:lnTo>
                    <a:pt x="110" y="251"/>
                  </a:lnTo>
                  <a:lnTo>
                    <a:pt x="107" y="251"/>
                  </a:lnTo>
                  <a:lnTo>
                    <a:pt x="101" y="251"/>
                  </a:lnTo>
                  <a:lnTo>
                    <a:pt x="95" y="251"/>
                  </a:lnTo>
                  <a:lnTo>
                    <a:pt x="91" y="251"/>
                  </a:lnTo>
                  <a:lnTo>
                    <a:pt x="85" y="248"/>
                  </a:lnTo>
                  <a:lnTo>
                    <a:pt x="79" y="251"/>
                  </a:lnTo>
                  <a:lnTo>
                    <a:pt x="79" y="257"/>
                  </a:lnTo>
                  <a:lnTo>
                    <a:pt x="79" y="263"/>
                  </a:lnTo>
                  <a:lnTo>
                    <a:pt x="76" y="266"/>
                  </a:lnTo>
                  <a:lnTo>
                    <a:pt x="67" y="266"/>
                  </a:lnTo>
                  <a:lnTo>
                    <a:pt x="61" y="263"/>
                  </a:lnTo>
                  <a:lnTo>
                    <a:pt x="61" y="257"/>
                  </a:lnTo>
                  <a:lnTo>
                    <a:pt x="52" y="257"/>
                  </a:lnTo>
                  <a:lnTo>
                    <a:pt x="40" y="251"/>
                  </a:lnTo>
                  <a:lnTo>
                    <a:pt x="30" y="257"/>
                  </a:lnTo>
                  <a:lnTo>
                    <a:pt x="24" y="263"/>
                  </a:lnTo>
                  <a:lnTo>
                    <a:pt x="24" y="257"/>
                  </a:lnTo>
                  <a:lnTo>
                    <a:pt x="21" y="257"/>
                  </a:lnTo>
                  <a:lnTo>
                    <a:pt x="21" y="263"/>
                  </a:lnTo>
                  <a:lnTo>
                    <a:pt x="15" y="263"/>
                  </a:lnTo>
                  <a:lnTo>
                    <a:pt x="9" y="263"/>
                  </a:lnTo>
                  <a:lnTo>
                    <a:pt x="9" y="251"/>
                  </a:lnTo>
                  <a:lnTo>
                    <a:pt x="6" y="251"/>
                  </a:lnTo>
                  <a:lnTo>
                    <a:pt x="0" y="251"/>
                  </a:lnTo>
                  <a:lnTo>
                    <a:pt x="9" y="251"/>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8">
              <a:extLst>
                <a:ext uri="{FF2B5EF4-FFF2-40B4-BE49-F238E27FC236}">
                  <a16:creationId xmlns:a16="http://schemas.microsoft.com/office/drawing/2014/main" id="{E67F84A2-6040-4FD3-A3D7-E60547A5F1B6}"/>
                </a:ext>
              </a:extLst>
            </p:cNvPr>
            <p:cNvSpPr>
              <a:spLocks/>
            </p:cNvSpPr>
            <p:nvPr/>
          </p:nvSpPr>
          <p:spPr bwMode="auto">
            <a:xfrm>
              <a:off x="6264275" y="3523918"/>
              <a:ext cx="465138" cy="446088"/>
            </a:xfrm>
            <a:custGeom>
              <a:avLst/>
              <a:gdLst>
                <a:gd name="T0" fmla="*/ 24 w 293"/>
                <a:gd name="T1" fmla="*/ 241 h 281"/>
                <a:gd name="T2" fmla="*/ 55 w 293"/>
                <a:gd name="T3" fmla="*/ 220 h 281"/>
                <a:gd name="T4" fmla="*/ 67 w 293"/>
                <a:gd name="T5" fmla="*/ 217 h 281"/>
                <a:gd name="T6" fmla="*/ 79 w 293"/>
                <a:gd name="T7" fmla="*/ 220 h 281"/>
                <a:gd name="T8" fmla="*/ 101 w 293"/>
                <a:gd name="T9" fmla="*/ 226 h 281"/>
                <a:gd name="T10" fmla="*/ 122 w 293"/>
                <a:gd name="T11" fmla="*/ 217 h 281"/>
                <a:gd name="T12" fmla="*/ 140 w 293"/>
                <a:gd name="T13" fmla="*/ 205 h 281"/>
                <a:gd name="T14" fmla="*/ 131 w 293"/>
                <a:gd name="T15" fmla="*/ 202 h 281"/>
                <a:gd name="T16" fmla="*/ 125 w 293"/>
                <a:gd name="T17" fmla="*/ 180 h 281"/>
                <a:gd name="T18" fmla="*/ 137 w 293"/>
                <a:gd name="T19" fmla="*/ 165 h 281"/>
                <a:gd name="T20" fmla="*/ 146 w 293"/>
                <a:gd name="T21" fmla="*/ 147 h 281"/>
                <a:gd name="T22" fmla="*/ 146 w 293"/>
                <a:gd name="T23" fmla="*/ 125 h 281"/>
                <a:gd name="T24" fmla="*/ 162 w 293"/>
                <a:gd name="T25" fmla="*/ 122 h 281"/>
                <a:gd name="T26" fmla="*/ 150 w 293"/>
                <a:gd name="T27" fmla="*/ 110 h 281"/>
                <a:gd name="T28" fmla="*/ 162 w 293"/>
                <a:gd name="T29" fmla="*/ 95 h 281"/>
                <a:gd name="T30" fmla="*/ 177 w 293"/>
                <a:gd name="T31" fmla="*/ 86 h 281"/>
                <a:gd name="T32" fmla="*/ 156 w 293"/>
                <a:gd name="T33" fmla="*/ 79 h 281"/>
                <a:gd name="T34" fmla="*/ 156 w 293"/>
                <a:gd name="T35" fmla="*/ 61 h 281"/>
                <a:gd name="T36" fmla="*/ 165 w 293"/>
                <a:gd name="T37" fmla="*/ 37 h 281"/>
                <a:gd name="T38" fmla="*/ 180 w 293"/>
                <a:gd name="T39" fmla="*/ 31 h 281"/>
                <a:gd name="T40" fmla="*/ 195 w 293"/>
                <a:gd name="T41" fmla="*/ 27 h 281"/>
                <a:gd name="T42" fmla="*/ 205 w 293"/>
                <a:gd name="T43" fmla="*/ 15 h 281"/>
                <a:gd name="T44" fmla="*/ 217 w 293"/>
                <a:gd name="T45" fmla="*/ 12 h 281"/>
                <a:gd name="T46" fmla="*/ 235 w 293"/>
                <a:gd name="T47" fmla="*/ 15 h 281"/>
                <a:gd name="T48" fmla="*/ 235 w 293"/>
                <a:gd name="T49" fmla="*/ 40 h 281"/>
                <a:gd name="T50" fmla="*/ 232 w 293"/>
                <a:gd name="T51" fmla="*/ 67 h 281"/>
                <a:gd name="T52" fmla="*/ 247 w 293"/>
                <a:gd name="T53" fmla="*/ 76 h 281"/>
                <a:gd name="T54" fmla="*/ 250 w 293"/>
                <a:gd name="T55" fmla="*/ 95 h 281"/>
                <a:gd name="T56" fmla="*/ 241 w 293"/>
                <a:gd name="T57" fmla="*/ 122 h 281"/>
                <a:gd name="T58" fmla="*/ 250 w 293"/>
                <a:gd name="T59" fmla="*/ 131 h 281"/>
                <a:gd name="T60" fmla="*/ 256 w 293"/>
                <a:gd name="T61" fmla="*/ 153 h 281"/>
                <a:gd name="T62" fmla="*/ 241 w 293"/>
                <a:gd name="T63" fmla="*/ 165 h 281"/>
                <a:gd name="T64" fmla="*/ 250 w 293"/>
                <a:gd name="T65" fmla="*/ 177 h 281"/>
                <a:gd name="T66" fmla="*/ 275 w 293"/>
                <a:gd name="T67" fmla="*/ 177 h 281"/>
                <a:gd name="T68" fmla="*/ 293 w 293"/>
                <a:gd name="T69" fmla="*/ 202 h 281"/>
                <a:gd name="T70" fmla="*/ 275 w 293"/>
                <a:gd name="T71" fmla="*/ 226 h 281"/>
                <a:gd name="T72" fmla="*/ 263 w 293"/>
                <a:gd name="T73" fmla="*/ 232 h 281"/>
                <a:gd name="T74" fmla="*/ 250 w 293"/>
                <a:gd name="T75" fmla="*/ 235 h 281"/>
                <a:gd name="T76" fmla="*/ 235 w 293"/>
                <a:gd name="T77" fmla="*/ 241 h 281"/>
                <a:gd name="T78" fmla="*/ 241 w 293"/>
                <a:gd name="T79" fmla="*/ 257 h 281"/>
                <a:gd name="T80" fmla="*/ 263 w 293"/>
                <a:gd name="T81" fmla="*/ 257 h 281"/>
                <a:gd name="T82" fmla="*/ 250 w 293"/>
                <a:gd name="T83" fmla="*/ 272 h 281"/>
                <a:gd name="T84" fmla="*/ 232 w 293"/>
                <a:gd name="T85" fmla="*/ 275 h 281"/>
                <a:gd name="T86" fmla="*/ 205 w 293"/>
                <a:gd name="T87" fmla="*/ 272 h 281"/>
                <a:gd name="T88" fmla="*/ 180 w 293"/>
                <a:gd name="T89" fmla="*/ 272 h 281"/>
                <a:gd name="T90" fmla="*/ 165 w 293"/>
                <a:gd name="T91" fmla="*/ 263 h 281"/>
                <a:gd name="T92" fmla="*/ 146 w 293"/>
                <a:gd name="T93" fmla="*/ 266 h 281"/>
                <a:gd name="T94" fmla="*/ 122 w 293"/>
                <a:gd name="T95" fmla="*/ 266 h 281"/>
                <a:gd name="T96" fmla="*/ 107 w 293"/>
                <a:gd name="T97" fmla="*/ 251 h 281"/>
                <a:gd name="T98" fmla="*/ 85 w 293"/>
                <a:gd name="T99" fmla="*/ 248 h 281"/>
                <a:gd name="T100" fmla="*/ 76 w 293"/>
                <a:gd name="T101" fmla="*/ 266 h 281"/>
                <a:gd name="T102" fmla="*/ 52 w 293"/>
                <a:gd name="T103" fmla="*/ 257 h 281"/>
                <a:gd name="T104" fmla="*/ 24 w 293"/>
                <a:gd name="T105" fmla="*/ 257 h 281"/>
                <a:gd name="T106" fmla="*/ 9 w 293"/>
                <a:gd name="T107" fmla="*/ 263 h 281"/>
                <a:gd name="T108" fmla="*/ 9 w 293"/>
                <a:gd name="T109" fmla="*/ 25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3" h="281">
                  <a:moveTo>
                    <a:pt x="9" y="251"/>
                  </a:moveTo>
                  <a:lnTo>
                    <a:pt x="21" y="248"/>
                  </a:lnTo>
                  <a:lnTo>
                    <a:pt x="24" y="248"/>
                  </a:lnTo>
                  <a:lnTo>
                    <a:pt x="24" y="241"/>
                  </a:lnTo>
                  <a:lnTo>
                    <a:pt x="40" y="235"/>
                  </a:lnTo>
                  <a:lnTo>
                    <a:pt x="52" y="235"/>
                  </a:lnTo>
                  <a:lnTo>
                    <a:pt x="55" y="226"/>
                  </a:lnTo>
                  <a:lnTo>
                    <a:pt x="55" y="220"/>
                  </a:lnTo>
                  <a:lnTo>
                    <a:pt x="61" y="220"/>
                  </a:lnTo>
                  <a:lnTo>
                    <a:pt x="67" y="226"/>
                  </a:lnTo>
                  <a:lnTo>
                    <a:pt x="70" y="220"/>
                  </a:lnTo>
                  <a:lnTo>
                    <a:pt x="67" y="217"/>
                  </a:lnTo>
                  <a:lnTo>
                    <a:pt x="70" y="217"/>
                  </a:lnTo>
                  <a:lnTo>
                    <a:pt x="76" y="217"/>
                  </a:lnTo>
                  <a:lnTo>
                    <a:pt x="79" y="217"/>
                  </a:lnTo>
                  <a:lnTo>
                    <a:pt x="79" y="220"/>
                  </a:lnTo>
                  <a:lnTo>
                    <a:pt x="85" y="220"/>
                  </a:lnTo>
                  <a:lnTo>
                    <a:pt x="91" y="226"/>
                  </a:lnTo>
                  <a:lnTo>
                    <a:pt x="95" y="226"/>
                  </a:lnTo>
                  <a:lnTo>
                    <a:pt x="101" y="226"/>
                  </a:lnTo>
                  <a:lnTo>
                    <a:pt x="110" y="226"/>
                  </a:lnTo>
                  <a:lnTo>
                    <a:pt x="116" y="226"/>
                  </a:lnTo>
                  <a:lnTo>
                    <a:pt x="116" y="220"/>
                  </a:lnTo>
                  <a:lnTo>
                    <a:pt x="122" y="217"/>
                  </a:lnTo>
                  <a:lnTo>
                    <a:pt x="125" y="217"/>
                  </a:lnTo>
                  <a:lnTo>
                    <a:pt x="131" y="217"/>
                  </a:lnTo>
                  <a:lnTo>
                    <a:pt x="137" y="211"/>
                  </a:lnTo>
                  <a:lnTo>
                    <a:pt x="140" y="205"/>
                  </a:lnTo>
                  <a:lnTo>
                    <a:pt x="137" y="205"/>
                  </a:lnTo>
                  <a:lnTo>
                    <a:pt x="125" y="205"/>
                  </a:lnTo>
                  <a:lnTo>
                    <a:pt x="125" y="202"/>
                  </a:lnTo>
                  <a:lnTo>
                    <a:pt x="131" y="202"/>
                  </a:lnTo>
                  <a:lnTo>
                    <a:pt x="131" y="193"/>
                  </a:lnTo>
                  <a:lnTo>
                    <a:pt x="125" y="193"/>
                  </a:lnTo>
                  <a:lnTo>
                    <a:pt x="125" y="186"/>
                  </a:lnTo>
                  <a:lnTo>
                    <a:pt x="125" y="180"/>
                  </a:lnTo>
                  <a:lnTo>
                    <a:pt x="131" y="177"/>
                  </a:lnTo>
                  <a:lnTo>
                    <a:pt x="137" y="165"/>
                  </a:lnTo>
                  <a:lnTo>
                    <a:pt x="131" y="165"/>
                  </a:lnTo>
                  <a:lnTo>
                    <a:pt x="137" y="165"/>
                  </a:lnTo>
                  <a:lnTo>
                    <a:pt x="140" y="162"/>
                  </a:lnTo>
                  <a:lnTo>
                    <a:pt x="140" y="156"/>
                  </a:lnTo>
                  <a:lnTo>
                    <a:pt x="140" y="153"/>
                  </a:lnTo>
                  <a:lnTo>
                    <a:pt x="146" y="147"/>
                  </a:lnTo>
                  <a:lnTo>
                    <a:pt x="150" y="141"/>
                  </a:lnTo>
                  <a:lnTo>
                    <a:pt x="150" y="138"/>
                  </a:lnTo>
                  <a:lnTo>
                    <a:pt x="146" y="131"/>
                  </a:lnTo>
                  <a:lnTo>
                    <a:pt x="146" y="125"/>
                  </a:lnTo>
                  <a:lnTo>
                    <a:pt x="150" y="122"/>
                  </a:lnTo>
                  <a:lnTo>
                    <a:pt x="150" y="125"/>
                  </a:lnTo>
                  <a:lnTo>
                    <a:pt x="156" y="125"/>
                  </a:lnTo>
                  <a:lnTo>
                    <a:pt x="162" y="122"/>
                  </a:lnTo>
                  <a:lnTo>
                    <a:pt x="156" y="122"/>
                  </a:lnTo>
                  <a:lnTo>
                    <a:pt x="156" y="116"/>
                  </a:lnTo>
                  <a:lnTo>
                    <a:pt x="156" y="110"/>
                  </a:lnTo>
                  <a:lnTo>
                    <a:pt x="150" y="110"/>
                  </a:lnTo>
                  <a:lnTo>
                    <a:pt x="150" y="107"/>
                  </a:lnTo>
                  <a:lnTo>
                    <a:pt x="156" y="101"/>
                  </a:lnTo>
                  <a:lnTo>
                    <a:pt x="162" y="101"/>
                  </a:lnTo>
                  <a:lnTo>
                    <a:pt x="162" y="95"/>
                  </a:lnTo>
                  <a:lnTo>
                    <a:pt x="162" y="92"/>
                  </a:lnTo>
                  <a:lnTo>
                    <a:pt x="165" y="92"/>
                  </a:lnTo>
                  <a:lnTo>
                    <a:pt x="165" y="86"/>
                  </a:lnTo>
                  <a:lnTo>
                    <a:pt x="177" y="86"/>
                  </a:lnTo>
                  <a:lnTo>
                    <a:pt x="177" y="79"/>
                  </a:lnTo>
                  <a:lnTo>
                    <a:pt x="165" y="76"/>
                  </a:lnTo>
                  <a:lnTo>
                    <a:pt x="162" y="76"/>
                  </a:lnTo>
                  <a:lnTo>
                    <a:pt x="156" y="79"/>
                  </a:lnTo>
                  <a:lnTo>
                    <a:pt x="165" y="70"/>
                  </a:lnTo>
                  <a:lnTo>
                    <a:pt x="162" y="70"/>
                  </a:lnTo>
                  <a:lnTo>
                    <a:pt x="156" y="67"/>
                  </a:lnTo>
                  <a:lnTo>
                    <a:pt x="156" y="61"/>
                  </a:lnTo>
                  <a:lnTo>
                    <a:pt x="156" y="52"/>
                  </a:lnTo>
                  <a:lnTo>
                    <a:pt x="156" y="46"/>
                  </a:lnTo>
                  <a:lnTo>
                    <a:pt x="162" y="40"/>
                  </a:lnTo>
                  <a:lnTo>
                    <a:pt x="165" y="37"/>
                  </a:lnTo>
                  <a:lnTo>
                    <a:pt x="171" y="40"/>
                  </a:lnTo>
                  <a:lnTo>
                    <a:pt x="171" y="37"/>
                  </a:lnTo>
                  <a:lnTo>
                    <a:pt x="177" y="37"/>
                  </a:lnTo>
                  <a:lnTo>
                    <a:pt x="180" y="31"/>
                  </a:lnTo>
                  <a:lnTo>
                    <a:pt x="180" y="37"/>
                  </a:lnTo>
                  <a:lnTo>
                    <a:pt x="186" y="37"/>
                  </a:lnTo>
                  <a:lnTo>
                    <a:pt x="192" y="31"/>
                  </a:lnTo>
                  <a:lnTo>
                    <a:pt x="195" y="27"/>
                  </a:lnTo>
                  <a:lnTo>
                    <a:pt x="201" y="27"/>
                  </a:lnTo>
                  <a:lnTo>
                    <a:pt x="201" y="21"/>
                  </a:lnTo>
                  <a:lnTo>
                    <a:pt x="205" y="21"/>
                  </a:lnTo>
                  <a:lnTo>
                    <a:pt x="205" y="15"/>
                  </a:lnTo>
                  <a:lnTo>
                    <a:pt x="211" y="15"/>
                  </a:lnTo>
                  <a:lnTo>
                    <a:pt x="217" y="21"/>
                  </a:lnTo>
                  <a:lnTo>
                    <a:pt x="220" y="15"/>
                  </a:lnTo>
                  <a:lnTo>
                    <a:pt x="217" y="12"/>
                  </a:lnTo>
                  <a:lnTo>
                    <a:pt x="220" y="12"/>
                  </a:lnTo>
                  <a:lnTo>
                    <a:pt x="226" y="0"/>
                  </a:lnTo>
                  <a:lnTo>
                    <a:pt x="232" y="12"/>
                  </a:lnTo>
                  <a:lnTo>
                    <a:pt x="235" y="15"/>
                  </a:lnTo>
                  <a:lnTo>
                    <a:pt x="232" y="27"/>
                  </a:lnTo>
                  <a:lnTo>
                    <a:pt x="232" y="31"/>
                  </a:lnTo>
                  <a:lnTo>
                    <a:pt x="232" y="37"/>
                  </a:lnTo>
                  <a:lnTo>
                    <a:pt x="235" y="40"/>
                  </a:lnTo>
                  <a:lnTo>
                    <a:pt x="235" y="46"/>
                  </a:lnTo>
                  <a:lnTo>
                    <a:pt x="232" y="52"/>
                  </a:lnTo>
                  <a:lnTo>
                    <a:pt x="232" y="55"/>
                  </a:lnTo>
                  <a:lnTo>
                    <a:pt x="232" y="67"/>
                  </a:lnTo>
                  <a:lnTo>
                    <a:pt x="232" y="70"/>
                  </a:lnTo>
                  <a:lnTo>
                    <a:pt x="235" y="70"/>
                  </a:lnTo>
                  <a:lnTo>
                    <a:pt x="241" y="76"/>
                  </a:lnTo>
                  <a:lnTo>
                    <a:pt x="247" y="76"/>
                  </a:lnTo>
                  <a:lnTo>
                    <a:pt x="247" y="79"/>
                  </a:lnTo>
                  <a:lnTo>
                    <a:pt x="250" y="86"/>
                  </a:lnTo>
                  <a:lnTo>
                    <a:pt x="250" y="92"/>
                  </a:lnTo>
                  <a:lnTo>
                    <a:pt x="250" y="95"/>
                  </a:lnTo>
                  <a:lnTo>
                    <a:pt x="250" y="101"/>
                  </a:lnTo>
                  <a:lnTo>
                    <a:pt x="250" y="125"/>
                  </a:lnTo>
                  <a:lnTo>
                    <a:pt x="247" y="122"/>
                  </a:lnTo>
                  <a:lnTo>
                    <a:pt x="241" y="122"/>
                  </a:lnTo>
                  <a:lnTo>
                    <a:pt x="235" y="122"/>
                  </a:lnTo>
                  <a:lnTo>
                    <a:pt x="235" y="125"/>
                  </a:lnTo>
                  <a:lnTo>
                    <a:pt x="241" y="125"/>
                  </a:lnTo>
                  <a:lnTo>
                    <a:pt x="250" y="131"/>
                  </a:lnTo>
                  <a:lnTo>
                    <a:pt x="250" y="138"/>
                  </a:lnTo>
                  <a:lnTo>
                    <a:pt x="256" y="141"/>
                  </a:lnTo>
                  <a:lnTo>
                    <a:pt x="256" y="147"/>
                  </a:lnTo>
                  <a:lnTo>
                    <a:pt x="256" y="153"/>
                  </a:lnTo>
                  <a:lnTo>
                    <a:pt x="256" y="156"/>
                  </a:lnTo>
                  <a:lnTo>
                    <a:pt x="250" y="162"/>
                  </a:lnTo>
                  <a:lnTo>
                    <a:pt x="247" y="165"/>
                  </a:lnTo>
                  <a:lnTo>
                    <a:pt x="241" y="165"/>
                  </a:lnTo>
                  <a:lnTo>
                    <a:pt x="241" y="171"/>
                  </a:lnTo>
                  <a:lnTo>
                    <a:pt x="241" y="177"/>
                  </a:lnTo>
                  <a:lnTo>
                    <a:pt x="247" y="180"/>
                  </a:lnTo>
                  <a:lnTo>
                    <a:pt x="250" y="177"/>
                  </a:lnTo>
                  <a:lnTo>
                    <a:pt x="256" y="177"/>
                  </a:lnTo>
                  <a:lnTo>
                    <a:pt x="263" y="171"/>
                  </a:lnTo>
                  <a:lnTo>
                    <a:pt x="266" y="177"/>
                  </a:lnTo>
                  <a:lnTo>
                    <a:pt x="275" y="177"/>
                  </a:lnTo>
                  <a:lnTo>
                    <a:pt x="287" y="180"/>
                  </a:lnTo>
                  <a:lnTo>
                    <a:pt x="293" y="186"/>
                  </a:lnTo>
                  <a:lnTo>
                    <a:pt x="293" y="196"/>
                  </a:lnTo>
                  <a:lnTo>
                    <a:pt x="293" y="202"/>
                  </a:lnTo>
                  <a:lnTo>
                    <a:pt x="287" y="211"/>
                  </a:lnTo>
                  <a:lnTo>
                    <a:pt x="287" y="217"/>
                  </a:lnTo>
                  <a:lnTo>
                    <a:pt x="281" y="220"/>
                  </a:lnTo>
                  <a:lnTo>
                    <a:pt x="275" y="226"/>
                  </a:lnTo>
                  <a:lnTo>
                    <a:pt x="272" y="226"/>
                  </a:lnTo>
                  <a:lnTo>
                    <a:pt x="266" y="226"/>
                  </a:lnTo>
                  <a:lnTo>
                    <a:pt x="266" y="232"/>
                  </a:lnTo>
                  <a:lnTo>
                    <a:pt x="263" y="232"/>
                  </a:lnTo>
                  <a:lnTo>
                    <a:pt x="256" y="232"/>
                  </a:lnTo>
                  <a:lnTo>
                    <a:pt x="250" y="232"/>
                  </a:lnTo>
                  <a:lnTo>
                    <a:pt x="247" y="235"/>
                  </a:lnTo>
                  <a:lnTo>
                    <a:pt x="250" y="235"/>
                  </a:lnTo>
                  <a:lnTo>
                    <a:pt x="250" y="241"/>
                  </a:lnTo>
                  <a:lnTo>
                    <a:pt x="247" y="248"/>
                  </a:lnTo>
                  <a:lnTo>
                    <a:pt x="241" y="241"/>
                  </a:lnTo>
                  <a:lnTo>
                    <a:pt x="235" y="241"/>
                  </a:lnTo>
                  <a:lnTo>
                    <a:pt x="232" y="241"/>
                  </a:lnTo>
                  <a:lnTo>
                    <a:pt x="232" y="248"/>
                  </a:lnTo>
                  <a:lnTo>
                    <a:pt x="235" y="251"/>
                  </a:lnTo>
                  <a:lnTo>
                    <a:pt x="241" y="257"/>
                  </a:lnTo>
                  <a:lnTo>
                    <a:pt x="247" y="257"/>
                  </a:lnTo>
                  <a:lnTo>
                    <a:pt x="250" y="263"/>
                  </a:lnTo>
                  <a:lnTo>
                    <a:pt x="256" y="257"/>
                  </a:lnTo>
                  <a:lnTo>
                    <a:pt x="263" y="257"/>
                  </a:lnTo>
                  <a:lnTo>
                    <a:pt x="266" y="263"/>
                  </a:lnTo>
                  <a:lnTo>
                    <a:pt x="263" y="266"/>
                  </a:lnTo>
                  <a:lnTo>
                    <a:pt x="256" y="272"/>
                  </a:lnTo>
                  <a:lnTo>
                    <a:pt x="250" y="272"/>
                  </a:lnTo>
                  <a:lnTo>
                    <a:pt x="247" y="275"/>
                  </a:lnTo>
                  <a:lnTo>
                    <a:pt x="241" y="281"/>
                  </a:lnTo>
                  <a:lnTo>
                    <a:pt x="235" y="275"/>
                  </a:lnTo>
                  <a:lnTo>
                    <a:pt x="232" y="275"/>
                  </a:lnTo>
                  <a:lnTo>
                    <a:pt x="220" y="281"/>
                  </a:lnTo>
                  <a:lnTo>
                    <a:pt x="217" y="275"/>
                  </a:lnTo>
                  <a:lnTo>
                    <a:pt x="211" y="275"/>
                  </a:lnTo>
                  <a:lnTo>
                    <a:pt x="205" y="272"/>
                  </a:lnTo>
                  <a:lnTo>
                    <a:pt x="201" y="272"/>
                  </a:lnTo>
                  <a:lnTo>
                    <a:pt x="195" y="272"/>
                  </a:lnTo>
                  <a:lnTo>
                    <a:pt x="192" y="272"/>
                  </a:lnTo>
                  <a:lnTo>
                    <a:pt x="180" y="272"/>
                  </a:lnTo>
                  <a:lnTo>
                    <a:pt x="180" y="266"/>
                  </a:lnTo>
                  <a:lnTo>
                    <a:pt x="177" y="266"/>
                  </a:lnTo>
                  <a:lnTo>
                    <a:pt x="171" y="266"/>
                  </a:lnTo>
                  <a:lnTo>
                    <a:pt x="165" y="263"/>
                  </a:lnTo>
                  <a:lnTo>
                    <a:pt x="162" y="257"/>
                  </a:lnTo>
                  <a:lnTo>
                    <a:pt x="156" y="263"/>
                  </a:lnTo>
                  <a:lnTo>
                    <a:pt x="156" y="266"/>
                  </a:lnTo>
                  <a:lnTo>
                    <a:pt x="146" y="266"/>
                  </a:lnTo>
                  <a:lnTo>
                    <a:pt x="140" y="263"/>
                  </a:lnTo>
                  <a:lnTo>
                    <a:pt x="131" y="263"/>
                  </a:lnTo>
                  <a:lnTo>
                    <a:pt x="125" y="266"/>
                  </a:lnTo>
                  <a:lnTo>
                    <a:pt x="122" y="266"/>
                  </a:lnTo>
                  <a:lnTo>
                    <a:pt x="122" y="263"/>
                  </a:lnTo>
                  <a:lnTo>
                    <a:pt x="116" y="257"/>
                  </a:lnTo>
                  <a:lnTo>
                    <a:pt x="110" y="251"/>
                  </a:lnTo>
                  <a:lnTo>
                    <a:pt x="107" y="251"/>
                  </a:lnTo>
                  <a:lnTo>
                    <a:pt x="101" y="251"/>
                  </a:lnTo>
                  <a:lnTo>
                    <a:pt x="95" y="251"/>
                  </a:lnTo>
                  <a:lnTo>
                    <a:pt x="91" y="251"/>
                  </a:lnTo>
                  <a:lnTo>
                    <a:pt x="85" y="248"/>
                  </a:lnTo>
                  <a:lnTo>
                    <a:pt x="79" y="251"/>
                  </a:lnTo>
                  <a:lnTo>
                    <a:pt x="79" y="257"/>
                  </a:lnTo>
                  <a:lnTo>
                    <a:pt x="79" y="263"/>
                  </a:lnTo>
                  <a:lnTo>
                    <a:pt x="76" y="266"/>
                  </a:lnTo>
                  <a:lnTo>
                    <a:pt x="67" y="266"/>
                  </a:lnTo>
                  <a:lnTo>
                    <a:pt x="61" y="263"/>
                  </a:lnTo>
                  <a:lnTo>
                    <a:pt x="61" y="257"/>
                  </a:lnTo>
                  <a:lnTo>
                    <a:pt x="52" y="257"/>
                  </a:lnTo>
                  <a:lnTo>
                    <a:pt x="40" y="251"/>
                  </a:lnTo>
                  <a:lnTo>
                    <a:pt x="30" y="257"/>
                  </a:lnTo>
                  <a:lnTo>
                    <a:pt x="24" y="263"/>
                  </a:lnTo>
                  <a:lnTo>
                    <a:pt x="24" y="257"/>
                  </a:lnTo>
                  <a:lnTo>
                    <a:pt x="21" y="257"/>
                  </a:lnTo>
                  <a:lnTo>
                    <a:pt x="21" y="263"/>
                  </a:lnTo>
                  <a:lnTo>
                    <a:pt x="15" y="263"/>
                  </a:lnTo>
                  <a:lnTo>
                    <a:pt x="9" y="263"/>
                  </a:lnTo>
                  <a:lnTo>
                    <a:pt x="9" y="251"/>
                  </a:lnTo>
                  <a:lnTo>
                    <a:pt x="6" y="251"/>
                  </a:lnTo>
                  <a:lnTo>
                    <a:pt x="0" y="251"/>
                  </a:lnTo>
                  <a:lnTo>
                    <a:pt x="9" y="251"/>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79">
              <a:extLst>
                <a:ext uri="{FF2B5EF4-FFF2-40B4-BE49-F238E27FC236}">
                  <a16:creationId xmlns:a16="http://schemas.microsoft.com/office/drawing/2014/main" id="{78F7EB95-FA73-481C-9FA5-EF9E23D5CD14}"/>
                </a:ext>
              </a:extLst>
            </p:cNvPr>
            <p:cNvSpPr>
              <a:spLocks/>
            </p:cNvSpPr>
            <p:nvPr/>
          </p:nvSpPr>
          <p:spPr bwMode="auto">
            <a:xfrm>
              <a:off x="6337300" y="3703305"/>
              <a:ext cx="169863" cy="155575"/>
            </a:xfrm>
            <a:custGeom>
              <a:avLst/>
              <a:gdLst>
                <a:gd name="T0" fmla="*/ 97 w 107"/>
                <a:gd name="T1" fmla="*/ 9 h 98"/>
                <a:gd name="T2" fmla="*/ 91 w 107"/>
                <a:gd name="T3" fmla="*/ 3 h 98"/>
                <a:gd name="T4" fmla="*/ 85 w 107"/>
                <a:gd name="T5" fmla="*/ 0 h 98"/>
                <a:gd name="T6" fmla="*/ 67 w 107"/>
                <a:gd name="T7" fmla="*/ 3 h 98"/>
                <a:gd name="T8" fmla="*/ 52 w 107"/>
                <a:gd name="T9" fmla="*/ 9 h 98"/>
                <a:gd name="T10" fmla="*/ 42 w 107"/>
                <a:gd name="T11" fmla="*/ 15 h 98"/>
                <a:gd name="T12" fmla="*/ 45 w 107"/>
                <a:gd name="T13" fmla="*/ 18 h 98"/>
                <a:gd name="T14" fmla="*/ 58 w 107"/>
                <a:gd name="T15" fmla="*/ 18 h 98"/>
                <a:gd name="T16" fmla="*/ 67 w 107"/>
                <a:gd name="T17" fmla="*/ 15 h 98"/>
                <a:gd name="T18" fmla="*/ 61 w 107"/>
                <a:gd name="T19" fmla="*/ 25 h 98"/>
                <a:gd name="T20" fmla="*/ 61 w 107"/>
                <a:gd name="T21" fmla="*/ 34 h 98"/>
                <a:gd name="T22" fmla="*/ 61 w 107"/>
                <a:gd name="T23" fmla="*/ 40 h 98"/>
                <a:gd name="T24" fmla="*/ 52 w 107"/>
                <a:gd name="T25" fmla="*/ 43 h 98"/>
                <a:gd name="T26" fmla="*/ 42 w 107"/>
                <a:gd name="T27" fmla="*/ 55 h 98"/>
                <a:gd name="T28" fmla="*/ 30 w 107"/>
                <a:gd name="T29" fmla="*/ 55 h 98"/>
                <a:gd name="T30" fmla="*/ 21 w 107"/>
                <a:gd name="T31" fmla="*/ 55 h 98"/>
                <a:gd name="T32" fmla="*/ 12 w 107"/>
                <a:gd name="T33" fmla="*/ 49 h 98"/>
                <a:gd name="T34" fmla="*/ 6 w 107"/>
                <a:gd name="T35" fmla="*/ 58 h 98"/>
                <a:gd name="T36" fmla="*/ 12 w 107"/>
                <a:gd name="T37" fmla="*/ 64 h 98"/>
                <a:gd name="T38" fmla="*/ 15 w 107"/>
                <a:gd name="T39" fmla="*/ 70 h 98"/>
                <a:gd name="T40" fmla="*/ 12 w 107"/>
                <a:gd name="T41" fmla="*/ 73 h 98"/>
                <a:gd name="T42" fmla="*/ 27 w 107"/>
                <a:gd name="T43" fmla="*/ 70 h 98"/>
                <a:gd name="T44" fmla="*/ 36 w 107"/>
                <a:gd name="T45" fmla="*/ 70 h 98"/>
                <a:gd name="T46" fmla="*/ 36 w 107"/>
                <a:gd name="T47" fmla="*/ 80 h 98"/>
                <a:gd name="T48" fmla="*/ 36 w 107"/>
                <a:gd name="T49" fmla="*/ 80 h 98"/>
                <a:gd name="T50" fmla="*/ 45 w 107"/>
                <a:gd name="T51" fmla="*/ 83 h 98"/>
                <a:gd name="T52" fmla="*/ 45 w 107"/>
                <a:gd name="T53" fmla="*/ 89 h 98"/>
                <a:gd name="T54" fmla="*/ 58 w 107"/>
                <a:gd name="T55" fmla="*/ 98 h 98"/>
                <a:gd name="T56" fmla="*/ 70 w 107"/>
                <a:gd name="T57" fmla="*/ 98 h 98"/>
                <a:gd name="T58" fmla="*/ 82 w 107"/>
                <a:gd name="T59" fmla="*/ 95 h 98"/>
                <a:gd name="T60" fmla="*/ 85 w 107"/>
                <a:gd name="T61" fmla="*/ 89 h 98"/>
                <a:gd name="T62" fmla="*/ 82 w 107"/>
                <a:gd name="T63" fmla="*/ 80 h 98"/>
                <a:gd name="T64" fmla="*/ 82 w 107"/>
                <a:gd name="T65" fmla="*/ 70 h 98"/>
                <a:gd name="T66" fmla="*/ 91 w 107"/>
                <a:gd name="T67" fmla="*/ 55 h 98"/>
                <a:gd name="T68" fmla="*/ 91 w 107"/>
                <a:gd name="T69" fmla="*/ 55 h 98"/>
                <a:gd name="T70" fmla="*/ 97 w 107"/>
                <a:gd name="T71" fmla="*/ 43 h 98"/>
                <a:gd name="T72" fmla="*/ 100 w 107"/>
                <a:gd name="T73" fmla="*/ 34 h 98"/>
                <a:gd name="T74" fmla="*/ 107 w 107"/>
                <a:gd name="T75" fmla="*/ 25 h 98"/>
                <a:gd name="T76" fmla="*/ 100 w 107"/>
                <a:gd name="T77" fmla="*/ 1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98">
                  <a:moveTo>
                    <a:pt x="100" y="15"/>
                  </a:moveTo>
                  <a:lnTo>
                    <a:pt x="97" y="9"/>
                  </a:lnTo>
                  <a:lnTo>
                    <a:pt x="97" y="3"/>
                  </a:lnTo>
                  <a:lnTo>
                    <a:pt x="91" y="3"/>
                  </a:lnTo>
                  <a:lnTo>
                    <a:pt x="85" y="3"/>
                  </a:lnTo>
                  <a:lnTo>
                    <a:pt x="85" y="0"/>
                  </a:lnTo>
                  <a:lnTo>
                    <a:pt x="70" y="3"/>
                  </a:lnTo>
                  <a:lnTo>
                    <a:pt x="67" y="3"/>
                  </a:lnTo>
                  <a:lnTo>
                    <a:pt x="61" y="9"/>
                  </a:lnTo>
                  <a:lnTo>
                    <a:pt x="52" y="9"/>
                  </a:lnTo>
                  <a:lnTo>
                    <a:pt x="45" y="15"/>
                  </a:lnTo>
                  <a:lnTo>
                    <a:pt x="42" y="15"/>
                  </a:lnTo>
                  <a:lnTo>
                    <a:pt x="42" y="18"/>
                  </a:lnTo>
                  <a:lnTo>
                    <a:pt x="45" y="18"/>
                  </a:lnTo>
                  <a:lnTo>
                    <a:pt x="52" y="15"/>
                  </a:lnTo>
                  <a:lnTo>
                    <a:pt x="58" y="18"/>
                  </a:lnTo>
                  <a:lnTo>
                    <a:pt x="61" y="15"/>
                  </a:lnTo>
                  <a:lnTo>
                    <a:pt x="67" y="15"/>
                  </a:lnTo>
                  <a:lnTo>
                    <a:pt x="67" y="18"/>
                  </a:lnTo>
                  <a:lnTo>
                    <a:pt x="61" y="25"/>
                  </a:lnTo>
                  <a:lnTo>
                    <a:pt x="61" y="28"/>
                  </a:lnTo>
                  <a:lnTo>
                    <a:pt x="61" y="34"/>
                  </a:lnTo>
                  <a:lnTo>
                    <a:pt x="58" y="34"/>
                  </a:lnTo>
                  <a:lnTo>
                    <a:pt x="61" y="40"/>
                  </a:lnTo>
                  <a:lnTo>
                    <a:pt x="58" y="43"/>
                  </a:lnTo>
                  <a:lnTo>
                    <a:pt x="52" y="43"/>
                  </a:lnTo>
                  <a:lnTo>
                    <a:pt x="45" y="49"/>
                  </a:lnTo>
                  <a:lnTo>
                    <a:pt x="42" y="55"/>
                  </a:lnTo>
                  <a:lnTo>
                    <a:pt x="36" y="49"/>
                  </a:lnTo>
                  <a:lnTo>
                    <a:pt x="30" y="55"/>
                  </a:lnTo>
                  <a:lnTo>
                    <a:pt x="27" y="55"/>
                  </a:lnTo>
                  <a:lnTo>
                    <a:pt x="21" y="55"/>
                  </a:lnTo>
                  <a:lnTo>
                    <a:pt x="15" y="55"/>
                  </a:lnTo>
                  <a:lnTo>
                    <a:pt x="12" y="49"/>
                  </a:lnTo>
                  <a:lnTo>
                    <a:pt x="6" y="55"/>
                  </a:lnTo>
                  <a:lnTo>
                    <a:pt x="6" y="58"/>
                  </a:lnTo>
                  <a:lnTo>
                    <a:pt x="0" y="64"/>
                  </a:lnTo>
                  <a:lnTo>
                    <a:pt x="12" y="64"/>
                  </a:lnTo>
                  <a:lnTo>
                    <a:pt x="15" y="64"/>
                  </a:lnTo>
                  <a:lnTo>
                    <a:pt x="15" y="70"/>
                  </a:lnTo>
                  <a:lnTo>
                    <a:pt x="12" y="70"/>
                  </a:lnTo>
                  <a:lnTo>
                    <a:pt x="12" y="73"/>
                  </a:lnTo>
                  <a:lnTo>
                    <a:pt x="21" y="73"/>
                  </a:lnTo>
                  <a:lnTo>
                    <a:pt x="27" y="70"/>
                  </a:lnTo>
                  <a:lnTo>
                    <a:pt x="30" y="70"/>
                  </a:lnTo>
                  <a:lnTo>
                    <a:pt x="36" y="70"/>
                  </a:lnTo>
                  <a:lnTo>
                    <a:pt x="36" y="73"/>
                  </a:lnTo>
                  <a:lnTo>
                    <a:pt x="36" y="80"/>
                  </a:lnTo>
                  <a:lnTo>
                    <a:pt x="42" y="80"/>
                  </a:lnTo>
                  <a:lnTo>
                    <a:pt x="36" y="80"/>
                  </a:lnTo>
                  <a:lnTo>
                    <a:pt x="36" y="83"/>
                  </a:lnTo>
                  <a:lnTo>
                    <a:pt x="45" y="83"/>
                  </a:lnTo>
                  <a:lnTo>
                    <a:pt x="52" y="83"/>
                  </a:lnTo>
                  <a:lnTo>
                    <a:pt x="45" y="89"/>
                  </a:lnTo>
                  <a:lnTo>
                    <a:pt x="52" y="95"/>
                  </a:lnTo>
                  <a:lnTo>
                    <a:pt x="58" y="98"/>
                  </a:lnTo>
                  <a:lnTo>
                    <a:pt x="61" y="98"/>
                  </a:lnTo>
                  <a:lnTo>
                    <a:pt x="70" y="98"/>
                  </a:lnTo>
                  <a:lnTo>
                    <a:pt x="76" y="98"/>
                  </a:lnTo>
                  <a:lnTo>
                    <a:pt x="82" y="95"/>
                  </a:lnTo>
                  <a:lnTo>
                    <a:pt x="82" y="89"/>
                  </a:lnTo>
                  <a:lnTo>
                    <a:pt x="85" y="89"/>
                  </a:lnTo>
                  <a:lnTo>
                    <a:pt x="85" y="80"/>
                  </a:lnTo>
                  <a:lnTo>
                    <a:pt x="82" y="80"/>
                  </a:lnTo>
                  <a:lnTo>
                    <a:pt x="82" y="73"/>
                  </a:lnTo>
                  <a:lnTo>
                    <a:pt x="82" y="70"/>
                  </a:lnTo>
                  <a:lnTo>
                    <a:pt x="85" y="64"/>
                  </a:lnTo>
                  <a:lnTo>
                    <a:pt x="91" y="55"/>
                  </a:lnTo>
                  <a:lnTo>
                    <a:pt x="85" y="55"/>
                  </a:lnTo>
                  <a:lnTo>
                    <a:pt x="91" y="55"/>
                  </a:lnTo>
                  <a:lnTo>
                    <a:pt x="97" y="49"/>
                  </a:lnTo>
                  <a:lnTo>
                    <a:pt x="97" y="43"/>
                  </a:lnTo>
                  <a:lnTo>
                    <a:pt x="97" y="40"/>
                  </a:lnTo>
                  <a:lnTo>
                    <a:pt x="100" y="34"/>
                  </a:lnTo>
                  <a:lnTo>
                    <a:pt x="107" y="28"/>
                  </a:lnTo>
                  <a:lnTo>
                    <a:pt x="107" y="25"/>
                  </a:lnTo>
                  <a:lnTo>
                    <a:pt x="100" y="18"/>
                  </a:lnTo>
                  <a:lnTo>
                    <a:pt x="100" y="15"/>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80">
              <a:extLst>
                <a:ext uri="{FF2B5EF4-FFF2-40B4-BE49-F238E27FC236}">
                  <a16:creationId xmlns:a16="http://schemas.microsoft.com/office/drawing/2014/main" id="{D2E58B64-24A4-4DFF-8F84-F0AAD567A0D4}"/>
                </a:ext>
              </a:extLst>
            </p:cNvPr>
            <p:cNvSpPr>
              <a:spLocks/>
            </p:cNvSpPr>
            <p:nvPr/>
          </p:nvSpPr>
          <p:spPr bwMode="auto">
            <a:xfrm>
              <a:off x="6337300" y="3703305"/>
              <a:ext cx="169863" cy="155575"/>
            </a:xfrm>
            <a:custGeom>
              <a:avLst/>
              <a:gdLst>
                <a:gd name="T0" fmla="*/ 97 w 107"/>
                <a:gd name="T1" fmla="*/ 9 h 98"/>
                <a:gd name="T2" fmla="*/ 91 w 107"/>
                <a:gd name="T3" fmla="*/ 3 h 98"/>
                <a:gd name="T4" fmla="*/ 85 w 107"/>
                <a:gd name="T5" fmla="*/ 0 h 98"/>
                <a:gd name="T6" fmla="*/ 67 w 107"/>
                <a:gd name="T7" fmla="*/ 3 h 98"/>
                <a:gd name="T8" fmla="*/ 52 w 107"/>
                <a:gd name="T9" fmla="*/ 9 h 98"/>
                <a:gd name="T10" fmla="*/ 42 w 107"/>
                <a:gd name="T11" fmla="*/ 15 h 98"/>
                <a:gd name="T12" fmla="*/ 45 w 107"/>
                <a:gd name="T13" fmla="*/ 18 h 98"/>
                <a:gd name="T14" fmla="*/ 58 w 107"/>
                <a:gd name="T15" fmla="*/ 18 h 98"/>
                <a:gd name="T16" fmla="*/ 67 w 107"/>
                <a:gd name="T17" fmla="*/ 15 h 98"/>
                <a:gd name="T18" fmla="*/ 61 w 107"/>
                <a:gd name="T19" fmla="*/ 25 h 98"/>
                <a:gd name="T20" fmla="*/ 61 w 107"/>
                <a:gd name="T21" fmla="*/ 34 h 98"/>
                <a:gd name="T22" fmla="*/ 61 w 107"/>
                <a:gd name="T23" fmla="*/ 40 h 98"/>
                <a:gd name="T24" fmla="*/ 52 w 107"/>
                <a:gd name="T25" fmla="*/ 43 h 98"/>
                <a:gd name="T26" fmla="*/ 42 w 107"/>
                <a:gd name="T27" fmla="*/ 55 h 98"/>
                <a:gd name="T28" fmla="*/ 30 w 107"/>
                <a:gd name="T29" fmla="*/ 55 h 98"/>
                <a:gd name="T30" fmla="*/ 21 w 107"/>
                <a:gd name="T31" fmla="*/ 55 h 98"/>
                <a:gd name="T32" fmla="*/ 12 w 107"/>
                <a:gd name="T33" fmla="*/ 49 h 98"/>
                <a:gd name="T34" fmla="*/ 6 w 107"/>
                <a:gd name="T35" fmla="*/ 58 h 98"/>
                <a:gd name="T36" fmla="*/ 12 w 107"/>
                <a:gd name="T37" fmla="*/ 64 h 98"/>
                <a:gd name="T38" fmla="*/ 15 w 107"/>
                <a:gd name="T39" fmla="*/ 70 h 98"/>
                <a:gd name="T40" fmla="*/ 12 w 107"/>
                <a:gd name="T41" fmla="*/ 73 h 98"/>
                <a:gd name="T42" fmla="*/ 27 w 107"/>
                <a:gd name="T43" fmla="*/ 70 h 98"/>
                <a:gd name="T44" fmla="*/ 36 w 107"/>
                <a:gd name="T45" fmla="*/ 70 h 98"/>
                <a:gd name="T46" fmla="*/ 36 w 107"/>
                <a:gd name="T47" fmla="*/ 80 h 98"/>
                <a:gd name="T48" fmla="*/ 36 w 107"/>
                <a:gd name="T49" fmla="*/ 80 h 98"/>
                <a:gd name="T50" fmla="*/ 45 w 107"/>
                <a:gd name="T51" fmla="*/ 83 h 98"/>
                <a:gd name="T52" fmla="*/ 45 w 107"/>
                <a:gd name="T53" fmla="*/ 89 h 98"/>
                <a:gd name="T54" fmla="*/ 58 w 107"/>
                <a:gd name="T55" fmla="*/ 98 h 98"/>
                <a:gd name="T56" fmla="*/ 70 w 107"/>
                <a:gd name="T57" fmla="*/ 98 h 98"/>
                <a:gd name="T58" fmla="*/ 82 w 107"/>
                <a:gd name="T59" fmla="*/ 95 h 98"/>
                <a:gd name="T60" fmla="*/ 85 w 107"/>
                <a:gd name="T61" fmla="*/ 89 h 98"/>
                <a:gd name="T62" fmla="*/ 82 w 107"/>
                <a:gd name="T63" fmla="*/ 80 h 98"/>
                <a:gd name="T64" fmla="*/ 82 w 107"/>
                <a:gd name="T65" fmla="*/ 70 h 98"/>
                <a:gd name="T66" fmla="*/ 91 w 107"/>
                <a:gd name="T67" fmla="*/ 55 h 98"/>
                <a:gd name="T68" fmla="*/ 91 w 107"/>
                <a:gd name="T69" fmla="*/ 55 h 98"/>
                <a:gd name="T70" fmla="*/ 97 w 107"/>
                <a:gd name="T71" fmla="*/ 43 h 98"/>
                <a:gd name="T72" fmla="*/ 100 w 107"/>
                <a:gd name="T73" fmla="*/ 34 h 98"/>
                <a:gd name="T74" fmla="*/ 107 w 107"/>
                <a:gd name="T75" fmla="*/ 25 h 98"/>
                <a:gd name="T76" fmla="*/ 100 w 107"/>
                <a:gd name="T77" fmla="*/ 1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98">
                  <a:moveTo>
                    <a:pt x="100" y="15"/>
                  </a:moveTo>
                  <a:lnTo>
                    <a:pt x="97" y="9"/>
                  </a:lnTo>
                  <a:lnTo>
                    <a:pt x="97" y="3"/>
                  </a:lnTo>
                  <a:lnTo>
                    <a:pt x="91" y="3"/>
                  </a:lnTo>
                  <a:lnTo>
                    <a:pt x="85" y="3"/>
                  </a:lnTo>
                  <a:lnTo>
                    <a:pt x="85" y="0"/>
                  </a:lnTo>
                  <a:lnTo>
                    <a:pt x="70" y="3"/>
                  </a:lnTo>
                  <a:lnTo>
                    <a:pt x="67" y="3"/>
                  </a:lnTo>
                  <a:lnTo>
                    <a:pt x="61" y="9"/>
                  </a:lnTo>
                  <a:lnTo>
                    <a:pt x="52" y="9"/>
                  </a:lnTo>
                  <a:lnTo>
                    <a:pt x="45" y="15"/>
                  </a:lnTo>
                  <a:lnTo>
                    <a:pt x="42" y="15"/>
                  </a:lnTo>
                  <a:lnTo>
                    <a:pt x="42" y="18"/>
                  </a:lnTo>
                  <a:lnTo>
                    <a:pt x="45" y="18"/>
                  </a:lnTo>
                  <a:lnTo>
                    <a:pt x="52" y="15"/>
                  </a:lnTo>
                  <a:lnTo>
                    <a:pt x="58" y="18"/>
                  </a:lnTo>
                  <a:lnTo>
                    <a:pt x="61" y="15"/>
                  </a:lnTo>
                  <a:lnTo>
                    <a:pt x="67" y="15"/>
                  </a:lnTo>
                  <a:lnTo>
                    <a:pt x="67" y="18"/>
                  </a:lnTo>
                  <a:lnTo>
                    <a:pt x="61" y="25"/>
                  </a:lnTo>
                  <a:lnTo>
                    <a:pt x="61" y="28"/>
                  </a:lnTo>
                  <a:lnTo>
                    <a:pt x="61" y="34"/>
                  </a:lnTo>
                  <a:lnTo>
                    <a:pt x="58" y="34"/>
                  </a:lnTo>
                  <a:lnTo>
                    <a:pt x="61" y="40"/>
                  </a:lnTo>
                  <a:lnTo>
                    <a:pt x="58" y="43"/>
                  </a:lnTo>
                  <a:lnTo>
                    <a:pt x="52" y="43"/>
                  </a:lnTo>
                  <a:lnTo>
                    <a:pt x="45" y="49"/>
                  </a:lnTo>
                  <a:lnTo>
                    <a:pt x="42" y="55"/>
                  </a:lnTo>
                  <a:lnTo>
                    <a:pt x="36" y="49"/>
                  </a:lnTo>
                  <a:lnTo>
                    <a:pt x="30" y="55"/>
                  </a:lnTo>
                  <a:lnTo>
                    <a:pt x="27" y="55"/>
                  </a:lnTo>
                  <a:lnTo>
                    <a:pt x="21" y="55"/>
                  </a:lnTo>
                  <a:lnTo>
                    <a:pt x="15" y="55"/>
                  </a:lnTo>
                  <a:lnTo>
                    <a:pt x="12" y="49"/>
                  </a:lnTo>
                  <a:lnTo>
                    <a:pt x="6" y="55"/>
                  </a:lnTo>
                  <a:lnTo>
                    <a:pt x="6" y="58"/>
                  </a:lnTo>
                  <a:lnTo>
                    <a:pt x="0" y="64"/>
                  </a:lnTo>
                  <a:lnTo>
                    <a:pt x="12" y="64"/>
                  </a:lnTo>
                  <a:lnTo>
                    <a:pt x="15" y="64"/>
                  </a:lnTo>
                  <a:lnTo>
                    <a:pt x="15" y="70"/>
                  </a:lnTo>
                  <a:lnTo>
                    <a:pt x="12" y="70"/>
                  </a:lnTo>
                  <a:lnTo>
                    <a:pt x="12" y="73"/>
                  </a:lnTo>
                  <a:lnTo>
                    <a:pt x="21" y="73"/>
                  </a:lnTo>
                  <a:lnTo>
                    <a:pt x="27" y="70"/>
                  </a:lnTo>
                  <a:lnTo>
                    <a:pt x="30" y="70"/>
                  </a:lnTo>
                  <a:lnTo>
                    <a:pt x="36" y="70"/>
                  </a:lnTo>
                  <a:lnTo>
                    <a:pt x="36" y="73"/>
                  </a:lnTo>
                  <a:lnTo>
                    <a:pt x="36" y="80"/>
                  </a:lnTo>
                  <a:lnTo>
                    <a:pt x="42" y="80"/>
                  </a:lnTo>
                  <a:lnTo>
                    <a:pt x="36" y="80"/>
                  </a:lnTo>
                  <a:lnTo>
                    <a:pt x="36" y="83"/>
                  </a:lnTo>
                  <a:lnTo>
                    <a:pt x="45" y="83"/>
                  </a:lnTo>
                  <a:lnTo>
                    <a:pt x="52" y="83"/>
                  </a:lnTo>
                  <a:lnTo>
                    <a:pt x="45" y="89"/>
                  </a:lnTo>
                  <a:lnTo>
                    <a:pt x="52" y="95"/>
                  </a:lnTo>
                  <a:lnTo>
                    <a:pt x="58" y="98"/>
                  </a:lnTo>
                  <a:lnTo>
                    <a:pt x="61" y="98"/>
                  </a:lnTo>
                  <a:lnTo>
                    <a:pt x="70" y="98"/>
                  </a:lnTo>
                  <a:lnTo>
                    <a:pt x="76" y="98"/>
                  </a:lnTo>
                  <a:lnTo>
                    <a:pt x="82" y="95"/>
                  </a:lnTo>
                  <a:lnTo>
                    <a:pt x="82" y="89"/>
                  </a:lnTo>
                  <a:lnTo>
                    <a:pt x="85" y="89"/>
                  </a:lnTo>
                  <a:lnTo>
                    <a:pt x="85" y="80"/>
                  </a:lnTo>
                  <a:lnTo>
                    <a:pt x="82" y="80"/>
                  </a:lnTo>
                  <a:lnTo>
                    <a:pt x="82" y="73"/>
                  </a:lnTo>
                  <a:lnTo>
                    <a:pt x="82" y="70"/>
                  </a:lnTo>
                  <a:lnTo>
                    <a:pt x="85" y="64"/>
                  </a:lnTo>
                  <a:lnTo>
                    <a:pt x="91" y="55"/>
                  </a:lnTo>
                  <a:lnTo>
                    <a:pt x="85" y="55"/>
                  </a:lnTo>
                  <a:lnTo>
                    <a:pt x="91" y="55"/>
                  </a:lnTo>
                  <a:lnTo>
                    <a:pt x="97" y="49"/>
                  </a:lnTo>
                  <a:lnTo>
                    <a:pt x="97" y="43"/>
                  </a:lnTo>
                  <a:lnTo>
                    <a:pt x="97" y="40"/>
                  </a:lnTo>
                  <a:lnTo>
                    <a:pt x="100" y="34"/>
                  </a:lnTo>
                  <a:lnTo>
                    <a:pt x="107" y="28"/>
                  </a:lnTo>
                  <a:lnTo>
                    <a:pt x="107" y="25"/>
                  </a:lnTo>
                  <a:lnTo>
                    <a:pt x="100" y="18"/>
                  </a:lnTo>
                  <a:lnTo>
                    <a:pt x="100" y="15"/>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1">
              <a:extLst>
                <a:ext uri="{FF2B5EF4-FFF2-40B4-BE49-F238E27FC236}">
                  <a16:creationId xmlns:a16="http://schemas.microsoft.com/office/drawing/2014/main" id="{1825E855-DCFE-4909-B59D-66789E40CEC6}"/>
                </a:ext>
              </a:extLst>
            </p:cNvPr>
            <p:cNvSpPr>
              <a:spLocks/>
            </p:cNvSpPr>
            <p:nvPr/>
          </p:nvSpPr>
          <p:spPr bwMode="auto">
            <a:xfrm>
              <a:off x="6448425" y="3257218"/>
              <a:ext cx="233363" cy="325438"/>
            </a:xfrm>
            <a:custGeom>
              <a:avLst/>
              <a:gdLst>
                <a:gd name="T0" fmla="*/ 61 w 147"/>
                <a:gd name="T1" fmla="*/ 202 h 205"/>
                <a:gd name="T2" fmla="*/ 46 w 147"/>
                <a:gd name="T3" fmla="*/ 195 h 205"/>
                <a:gd name="T4" fmla="*/ 40 w 147"/>
                <a:gd name="T5" fmla="*/ 195 h 205"/>
                <a:gd name="T6" fmla="*/ 24 w 147"/>
                <a:gd name="T7" fmla="*/ 189 h 205"/>
                <a:gd name="T8" fmla="*/ 18 w 147"/>
                <a:gd name="T9" fmla="*/ 205 h 205"/>
                <a:gd name="T10" fmla="*/ 9 w 147"/>
                <a:gd name="T11" fmla="*/ 189 h 205"/>
                <a:gd name="T12" fmla="*/ 3 w 147"/>
                <a:gd name="T13" fmla="*/ 202 h 205"/>
                <a:gd name="T14" fmla="*/ 0 w 147"/>
                <a:gd name="T15" fmla="*/ 186 h 205"/>
                <a:gd name="T16" fmla="*/ 3 w 147"/>
                <a:gd name="T17" fmla="*/ 174 h 205"/>
                <a:gd name="T18" fmla="*/ 15 w 147"/>
                <a:gd name="T19" fmla="*/ 165 h 205"/>
                <a:gd name="T20" fmla="*/ 30 w 147"/>
                <a:gd name="T21" fmla="*/ 156 h 205"/>
                <a:gd name="T22" fmla="*/ 40 w 147"/>
                <a:gd name="T23" fmla="*/ 147 h 205"/>
                <a:gd name="T24" fmla="*/ 30 w 147"/>
                <a:gd name="T25" fmla="*/ 134 h 205"/>
                <a:gd name="T26" fmla="*/ 18 w 147"/>
                <a:gd name="T27" fmla="*/ 131 h 205"/>
                <a:gd name="T28" fmla="*/ 30 w 147"/>
                <a:gd name="T29" fmla="*/ 119 h 205"/>
                <a:gd name="T30" fmla="*/ 15 w 147"/>
                <a:gd name="T31" fmla="*/ 125 h 205"/>
                <a:gd name="T32" fmla="*/ 9 w 147"/>
                <a:gd name="T33" fmla="*/ 119 h 205"/>
                <a:gd name="T34" fmla="*/ 24 w 147"/>
                <a:gd name="T35" fmla="*/ 107 h 205"/>
                <a:gd name="T36" fmla="*/ 24 w 147"/>
                <a:gd name="T37" fmla="*/ 101 h 205"/>
                <a:gd name="T38" fmla="*/ 40 w 147"/>
                <a:gd name="T39" fmla="*/ 85 h 205"/>
                <a:gd name="T40" fmla="*/ 24 w 147"/>
                <a:gd name="T41" fmla="*/ 92 h 205"/>
                <a:gd name="T42" fmla="*/ 9 w 147"/>
                <a:gd name="T43" fmla="*/ 92 h 205"/>
                <a:gd name="T44" fmla="*/ 18 w 147"/>
                <a:gd name="T45" fmla="*/ 76 h 205"/>
                <a:gd name="T46" fmla="*/ 30 w 147"/>
                <a:gd name="T47" fmla="*/ 64 h 205"/>
                <a:gd name="T48" fmla="*/ 40 w 147"/>
                <a:gd name="T49" fmla="*/ 55 h 205"/>
                <a:gd name="T50" fmla="*/ 34 w 147"/>
                <a:gd name="T51" fmla="*/ 52 h 205"/>
                <a:gd name="T52" fmla="*/ 34 w 147"/>
                <a:gd name="T53" fmla="*/ 36 h 205"/>
                <a:gd name="T54" fmla="*/ 49 w 147"/>
                <a:gd name="T55" fmla="*/ 30 h 205"/>
                <a:gd name="T56" fmla="*/ 61 w 147"/>
                <a:gd name="T57" fmla="*/ 40 h 205"/>
                <a:gd name="T58" fmla="*/ 55 w 147"/>
                <a:gd name="T59" fmla="*/ 24 h 205"/>
                <a:gd name="T60" fmla="*/ 61 w 147"/>
                <a:gd name="T61" fmla="*/ 15 h 205"/>
                <a:gd name="T62" fmla="*/ 70 w 147"/>
                <a:gd name="T63" fmla="*/ 15 h 205"/>
                <a:gd name="T64" fmla="*/ 79 w 147"/>
                <a:gd name="T65" fmla="*/ 0 h 205"/>
                <a:gd name="T66" fmla="*/ 89 w 147"/>
                <a:gd name="T67" fmla="*/ 12 h 205"/>
                <a:gd name="T68" fmla="*/ 104 w 147"/>
                <a:gd name="T69" fmla="*/ 15 h 205"/>
                <a:gd name="T70" fmla="*/ 119 w 147"/>
                <a:gd name="T71" fmla="*/ 15 h 205"/>
                <a:gd name="T72" fmla="*/ 125 w 147"/>
                <a:gd name="T73" fmla="*/ 24 h 205"/>
                <a:gd name="T74" fmla="*/ 110 w 147"/>
                <a:gd name="T75" fmla="*/ 36 h 205"/>
                <a:gd name="T76" fmla="*/ 95 w 147"/>
                <a:gd name="T77" fmla="*/ 40 h 205"/>
                <a:gd name="T78" fmla="*/ 85 w 147"/>
                <a:gd name="T79" fmla="*/ 52 h 205"/>
                <a:gd name="T80" fmla="*/ 79 w 147"/>
                <a:gd name="T81" fmla="*/ 61 h 205"/>
                <a:gd name="T82" fmla="*/ 76 w 147"/>
                <a:gd name="T83" fmla="*/ 70 h 205"/>
                <a:gd name="T84" fmla="*/ 95 w 147"/>
                <a:gd name="T85" fmla="*/ 64 h 205"/>
                <a:gd name="T86" fmla="*/ 119 w 147"/>
                <a:gd name="T87" fmla="*/ 64 h 205"/>
                <a:gd name="T88" fmla="*/ 131 w 147"/>
                <a:gd name="T89" fmla="*/ 76 h 205"/>
                <a:gd name="T90" fmla="*/ 147 w 147"/>
                <a:gd name="T91" fmla="*/ 76 h 205"/>
                <a:gd name="T92" fmla="*/ 140 w 147"/>
                <a:gd name="T93" fmla="*/ 92 h 205"/>
                <a:gd name="T94" fmla="*/ 131 w 147"/>
                <a:gd name="T95" fmla="*/ 95 h 205"/>
                <a:gd name="T96" fmla="*/ 131 w 147"/>
                <a:gd name="T97" fmla="*/ 110 h 205"/>
                <a:gd name="T98" fmla="*/ 116 w 147"/>
                <a:gd name="T99" fmla="*/ 125 h 205"/>
                <a:gd name="T100" fmla="*/ 101 w 147"/>
                <a:gd name="T101" fmla="*/ 125 h 205"/>
                <a:gd name="T102" fmla="*/ 85 w 147"/>
                <a:gd name="T103" fmla="*/ 131 h 205"/>
                <a:gd name="T104" fmla="*/ 101 w 147"/>
                <a:gd name="T105" fmla="*/ 134 h 205"/>
                <a:gd name="T106" fmla="*/ 85 w 147"/>
                <a:gd name="T107" fmla="*/ 147 h 205"/>
                <a:gd name="T108" fmla="*/ 70 w 147"/>
                <a:gd name="T109" fmla="*/ 140 h 205"/>
                <a:gd name="T110" fmla="*/ 70 w 147"/>
                <a:gd name="T111" fmla="*/ 147 h 205"/>
                <a:gd name="T112" fmla="*/ 89 w 147"/>
                <a:gd name="T113" fmla="*/ 150 h 205"/>
                <a:gd name="T114" fmla="*/ 104 w 147"/>
                <a:gd name="T115" fmla="*/ 162 h 205"/>
                <a:gd name="T116" fmla="*/ 101 w 147"/>
                <a:gd name="T117" fmla="*/ 180 h 205"/>
                <a:gd name="T118" fmla="*/ 95 w 147"/>
                <a:gd name="T119" fmla="*/ 186 h 205"/>
                <a:gd name="T120" fmla="*/ 85 w 147"/>
                <a:gd name="T121" fmla="*/ 189 h 205"/>
                <a:gd name="T122" fmla="*/ 76 w 147"/>
                <a:gd name="T123" fmla="*/ 202 h 205"/>
                <a:gd name="T124" fmla="*/ 64 w 147"/>
                <a:gd name="T125" fmla="*/ 2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 h="205">
                  <a:moveTo>
                    <a:pt x="64" y="202"/>
                  </a:moveTo>
                  <a:lnTo>
                    <a:pt x="64" y="195"/>
                  </a:lnTo>
                  <a:lnTo>
                    <a:pt x="61" y="202"/>
                  </a:lnTo>
                  <a:lnTo>
                    <a:pt x="55" y="202"/>
                  </a:lnTo>
                  <a:lnTo>
                    <a:pt x="49" y="195"/>
                  </a:lnTo>
                  <a:lnTo>
                    <a:pt x="46" y="195"/>
                  </a:lnTo>
                  <a:lnTo>
                    <a:pt x="46" y="202"/>
                  </a:lnTo>
                  <a:lnTo>
                    <a:pt x="40" y="202"/>
                  </a:lnTo>
                  <a:lnTo>
                    <a:pt x="40" y="195"/>
                  </a:lnTo>
                  <a:lnTo>
                    <a:pt x="30" y="202"/>
                  </a:lnTo>
                  <a:lnTo>
                    <a:pt x="30" y="195"/>
                  </a:lnTo>
                  <a:lnTo>
                    <a:pt x="24" y="189"/>
                  </a:lnTo>
                  <a:lnTo>
                    <a:pt x="18" y="195"/>
                  </a:lnTo>
                  <a:lnTo>
                    <a:pt x="18" y="202"/>
                  </a:lnTo>
                  <a:lnTo>
                    <a:pt x="18" y="205"/>
                  </a:lnTo>
                  <a:lnTo>
                    <a:pt x="15" y="202"/>
                  </a:lnTo>
                  <a:lnTo>
                    <a:pt x="15" y="195"/>
                  </a:lnTo>
                  <a:lnTo>
                    <a:pt x="9" y="189"/>
                  </a:lnTo>
                  <a:lnTo>
                    <a:pt x="3" y="189"/>
                  </a:lnTo>
                  <a:lnTo>
                    <a:pt x="3" y="195"/>
                  </a:lnTo>
                  <a:lnTo>
                    <a:pt x="3" y="202"/>
                  </a:lnTo>
                  <a:lnTo>
                    <a:pt x="0" y="202"/>
                  </a:lnTo>
                  <a:lnTo>
                    <a:pt x="0" y="195"/>
                  </a:lnTo>
                  <a:lnTo>
                    <a:pt x="0" y="186"/>
                  </a:lnTo>
                  <a:lnTo>
                    <a:pt x="0" y="180"/>
                  </a:lnTo>
                  <a:lnTo>
                    <a:pt x="3" y="180"/>
                  </a:lnTo>
                  <a:lnTo>
                    <a:pt x="3" y="174"/>
                  </a:lnTo>
                  <a:lnTo>
                    <a:pt x="9" y="174"/>
                  </a:lnTo>
                  <a:lnTo>
                    <a:pt x="15" y="171"/>
                  </a:lnTo>
                  <a:lnTo>
                    <a:pt x="15" y="165"/>
                  </a:lnTo>
                  <a:lnTo>
                    <a:pt x="18" y="165"/>
                  </a:lnTo>
                  <a:lnTo>
                    <a:pt x="24" y="162"/>
                  </a:lnTo>
                  <a:lnTo>
                    <a:pt x="30" y="156"/>
                  </a:lnTo>
                  <a:lnTo>
                    <a:pt x="34" y="150"/>
                  </a:lnTo>
                  <a:lnTo>
                    <a:pt x="34" y="147"/>
                  </a:lnTo>
                  <a:lnTo>
                    <a:pt x="40" y="147"/>
                  </a:lnTo>
                  <a:lnTo>
                    <a:pt x="40" y="140"/>
                  </a:lnTo>
                  <a:lnTo>
                    <a:pt x="34" y="140"/>
                  </a:lnTo>
                  <a:lnTo>
                    <a:pt x="30" y="134"/>
                  </a:lnTo>
                  <a:lnTo>
                    <a:pt x="24" y="134"/>
                  </a:lnTo>
                  <a:lnTo>
                    <a:pt x="18" y="134"/>
                  </a:lnTo>
                  <a:lnTo>
                    <a:pt x="18" y="131"/>
                  </a:lnTo>
                  <a:lnTo>
                    <a:pt x="24" y="131"/>
                  </a:lnTo>
                  <a:lnTo>
                    <a:pt x="30" y="125"/>
                  </a:lnTo>
                  <a:lnTo>
                    <a:pt x="30" y="119"/>
                  </a:lnTo>
                  <a:lnTo>
                    <a:pt x="24" y="116"/>
                  </a:lnTo>
                  <a:lnTo>
                    <a:pt x="18" y="116"/>
                  </a:lnTo>
                  <a:lnTo>
                    <a:pt x="15" y="125"/>
                  </a:lnTo>
                  <a:lnTo>
                    <a:pt x="9" y="131"/>
                  </a:lnTo>
                  <a:lnTo>
                    <a:pt x="9" y="125"/>
                  </a:lnTo>
                  <a:lnTo>
                    <a:pt x="9" y="119"/>
                  </a:lnTo>
                  <a:lnTo>
                    <a:pt x="15" y="110"/>
                  </a:lnTo>
                  <a:lnTo>
                    <a:pt x="18" y="107"/>
                  </a:lnTo>
                  <a:lnTo>
                    <a:pt x="24" y="107"/>
                  </a:lnTo>
                  <a:lnTo>
                    <a:pt x="30" y="107"/>
                  </a:lnTo>
                  <a:lnTo>
                    <a:pt x="30" y="101"/>
                  </a:lnTo>
                  <a:lnTo>
                    <a:pt x="24" y="101"/>
                  </a:lnTo>
                  <a:lnTo>
                    <a:pt x="30" y="95"/>
                  </a:lnTo>
                  <a:lnTo>
                    <a:pt x="34" y="92"/>
                  </a:lnTo>
                  <a:lnTo>
                    <a:pt x="40" y="85"/>
                  </a:lnTo>
                  <a:lnTo>
                    <a:pt x="34" y="85"/>
                  </a:lnTo>
                  <a:lnTo>
                    <a:pt x="30" y="92"/>
                  </a:lnTo>
                  <a:lnTo>
                    <a:pt x="24" y="92"/>
                  </a:lnTo>
                  <a:lnTo>
                    <a:pt x="18" y="101"/>
                  </a:lnTo>
                  <a:lnTo>
                    <a:pt x="15" y="95"/>
                  </a:lnTo>
                  <a:lnTo>
                    <a:pt x="9" y="92"/>
                  </a:lnTo>
                  <a:lnTo>
                    <a:pt x="18" y="85"/>
                  </a:lnTo>
                  <a:lnTo>
                    <a:pt x="18" y="79"/>
                  </a:lnTo>
                  <a:lnTo>
                    <a:pt x="18" y="76"/>
                  </a:lnTo>
                  <a:lnTo>
                    <a:pt x="24" y="70"/>
                  </a:lnTo>
                  <a:lnTo>
                    <a:pt x="30" y="70"/>
                  </a:lnTo>
                  <a:lnTo>
                    <a:pt x="30" y="64"/>
                  </a:lnTo>
                  <a:lnTo>
                    <a:pt x="30" y="61"/>
                  </a:lnTo>
                  <a:lnTo>
                    <a:pt x="40" y="61"/>
                  </a:lnTo>
                  <a:lnTo>
                    <a:pt x="40" y="55"/>
                  </a:lnTo>
                  <a:lnTo>
                    <a:pt x="34" y="52"/>
                  </a:lnTo>
                  <a:lnTo>
                    <a:pt x="30" y="52"/>
                  </a:lnTo>
                  <a:lnTo>
                    <a:pt x="34" y="52"/>
                  </a:lnTo>
                  <a:lnTo>
                    <a:pt x="34" y="46"/>
                  </a:lnTo>
                  <a:lnTo>
                    <a:pt x="34" y="40"/>
                  </a:lnTo>
                  <a:lnTo>
                    <a:pt x="34" y="36"/>
                  </a:lnTo>
                  <a:lnTo>
                    <a:pt x="40" y="30"/>
                  </a:lnTo>
                  <a:lnTo>
                    <a:pt x="46" y="30"/>
                  </a:lnTo>
                  <a:lnTo>
                    <a:pt x="49" y="30"/>
                  </a:lnTo>
                  <a:lnTo>
                    <a:pt x="49" y="36"/>
                  </a:lnTo>
                  <a:lnTo>
                    <a:pt x="55" y="36"/>
                  </a:lnTo>
                  <a:lnTo>
                    <a:pt x="61" y="40"/>
                  </a:lnTo>
                  <a:lnTo>
                    <a:pt x="61" y="36"/>
                  </a:lnTo>
                  <a:lnTo>
                    <a:pt x="61" y="30"/>
                  </a:lnTo>
                  <a:lnTo>
                    <a:pt x="55" y="24"/>
                  </a:lnTo>
                  <a:lnTo>
                    <a:pt x="61" y="21"/>
                  </a:lnTo>
                  <a:lnTo>
                    <a:pt x="64" y="21"/>
                  </a:lnTo>
                  <a:lnTo>
                    <a:pt x="61" y="15"/>
                  </a:lnTo>
                  <a:lnTo>
                    <a:pt x="70" y="21"/>
                  </a:lnTo>
                  <a:lnTo>
                    <a:pt x="76" y="15"/>
                  </a:lnTo>
                  <a:lnTo>
                    <a:pt x="70" y="15"/>
                  </a:lnTo>
                  <a:lnTo>
                    <a:pt x="76" y="6"/>
                  </a:lnTo>
                  <a:lnTo>
                    <a:pt x="76" y="0"/>
                  </a:lnTo>
                  <a:lnTo>
                    <a:pt x="79" y="0"/>
                  </a:lnTo>
                  <a:lnTo>
                    <a:pt x="89" y="6"/>
                  </a:lnTo>
                  <a:lnTo>
                    <a:pt x="85" y="6"/>
                  </a:lnTo>
                  <a:lnTo>
                    <a:pt x="89" y="12"/>
                  </a:lnTo>
                  <a:lnTo>
                    <a:pt x="95" y="6"/>
                  </a:lnTo>
                  <a:lnTo>
                    <a:pt x="95" y="12"/>
                  </a:lnTo>
                  <a:lnTo>
                    <a:pt x="104" y="15"/>
                  </a:lnTo>
                  <a:lnTo>
                    <a:pt x="116" y="12"/>
                  </a:lnTo>
                  <a:lnTo>
                    <a:pt x="116" y="15"/>
                  </a:lnTo>
                  <a:lnTo>
                    <a:pt x="119" y="15"/>
                  </a:lnTo>
                  <a:lnTo>
                    <a:pt x="125" y="15"/>
                  </a:lnTo>
                  <a:lnTo>
                    <a:pt x="131" y="21"/>
                  </a:lnTo>
                  <a:lnTo>
                    <a:pt x="125" y="24"/>
                  </a:lnTo>
                  <a:lnTo>
                    <a:pt x="125" y="30"/>
                  </a:lnTo>
                  <a:lnTo>
                    <a:pt x="116" y="30"/>
                  </a:lnTo>
                  <a:lnTo>
                    <a:pt x="110" y="36"/>
                  </a:lnTo>
                  <a:lnTo>
                    <a:pt x="104" y="40"/>
                  </a:lnTo>
                  <a:lnTo>
                    <a:pt x="101" y="40"/>
                  </a:lnTo>
                  <a:lnTo>
                    <a:pt x="95" y="40"/>
                  </a:lnTo>
                  <a:lnTo>
                    <a:pt x="89" y="46"/>
                  </a:lnTo>
                  <a:lnTo>
                    <a:pt x="89" y="52"/>
                  </a:lnTo>
                  <a:lnTo>
                    <a:pt x="85" y="52"/>
                  </a:lnTo>
                  <a:lnTo>
                    <a:pt x="76" y="55"/>
                  </a:lnTo>
                  <a:lnTo>
                    <a:pt x="76" y="61"/>
                  </a:lnTo>
                  <a:lnTo>
                    <a:pt x="79" y="61"/>
                  </a:lnTo>
                  <a:lnTo>
                    <a:pt x="76" y="61"/>
                  </a:lnTo>
                  <a:lnTo>
                    <a:pt x="76" y="64"/>
                  </a:lnTo>
                  <a:lnTo>
                    <a:pt x="76" y="70"/>
                  </a:lnTo>
                  <a:lnTo>
                    <a:pt x="79" y="70"/>
                  </a:lnTo>
                  <a:lnTo>
                    <a:pt x="89" y="64"/>
                  </a:lnTo>
                  <a:lnTo>
                    <a:pt x="95" y="64"/>
                  </a:lnTo>
                  <a:lnTo>
                    <a:pt x="104" y="64"/>
                  </a:lnTo>
                  <a:lnTo>
                    <a:pt x="110" y="64"/>
                  </a:lnTo>
                  <a:lnTo>
                    <a:pt x="119" y="64"/>
                  </a:lnTo>
                  <a:lnTo>
                    <a:pt x="125" y="64"/>
                  </a:lnTo>
                  <a:lnTo>
                    <a:pt x="131" y="70"/>
                  </a:lnTo>
                  <a:lnTo>
                    <a:pt x="131" y="76"/>
                  </a:lnTo>
                  <a:lnTo>
                    <a:pt x="134" y="76"/>
                  </a:lnTo>
                  <a:lnTo>
                    <a:pt x="140" y="76"/>
                  </a:lnTo>
                  <a:lnTo>
                    <a:pt x="147" y="76"/>
                  </a:lnTo>
                  <a:lnTo>
                    <a:pt x="147" y="79"/>
                  </a:lnTo>
                  <a:lnTo>
                    <a:pt x="147" y="85"/>
                  </a:lnTo>
                  <a:lnTo>
                    <a:pt x="140" y="92"/>
                  </a:lnTo>
                  <a:lnTo>
                    <a:pt x="134" y="92"/>
                  </a:lnTo>
                  <a:lnTo>
                    <a:pt x="134" y="95"/>
                  </a:lnTo>
                  <a:lnTo>
                    <a:pt x="131" y="95"/>
                  </a:lnTo>
                  <a:lnTo>
                    <a:pt x="125" y="101"/>
                  </a:lnTo>
                  <a:lnTo>
                    <a:pt x="131" y="107"/>
                  </a:lnTo>
                  <a:lnTo>
                    <a:pt x="131" y="110"/>
                  </a:lnTo>
                  <a:lnTo>
                    <a:pt x="125" y="116"/>
                  </a:lnTo>
                  <a:lnTo>
                    <a:pt x="116" y="119"/>
                  </a:lnTo>
                  <a:lnTo>
                    <a:pt x="116" y="125"/>
                  </a:lnTo>
                  <a:lnTo>
                    <a:pt x="110" y="125"/>
                  </a:lnTo>
                  <a:lnTo>
                    <a:pt x="104" y="131"/>
                  </a:lnTo>
                  <a:lnTo>
                    <a:pt x="101" y="125"/>
                  </a:lnTo>
                  <a:lnTo>
                    <a:pt x="95" y="125"/>
                  </a:lnTo>
                  <a:lnTo>
                    <a:pt x="85" y="125"/>
                  </a:lnTo>
                  <a:lnTo>
                    <a:pt x="85" y="131"/>
                  </a:lnTo>
                  <a:lnTo>
                    <a:pt x="89" y="131"/>
                  </a:lnTo>
                  <a:lnTo>
                    <a:pt x="95" y="134"/>
                  </a:lnTo>
                  <a:lnTo>
                    <a:pt x="101" y="134"/>
                  </a:lnTo>
                  <a:lnTo>
                    <a:pt x="95" y="140"/>
                  </a:lnTo>
                  <a:lnTo>
                    <a:pt x="85" y="140"/>
                  </a:lnTo>
                  <a:lnTo>
                    <a:pt x="85" y="147"/>
                  </a:lnTo>
                  <a:lnTo>
                    <a:pt x="79" y="147"/>
                  </a:lnTo>
                  <a:lnTo>
                    <a:pt x="76" y="147"/>
                  </a:lnTo>
                  <a:lnTo>
                    <a:pt x="70" y="140"/>
                  </a:lnTo>
                  <a:lnTo>
                    <a:pt x="64" y="140"/>
                  </a:lnTo>
                  <a:lnTo>
                    <a:pt x="64" y="147"/>
                  </a:lnTo>
                  <a:lnTo>
                    <a:pt x="70" y="147"/>
                  </a:lnTo>
                  <a:lnTo>
                    <a:pt x="76" y="150"/>
                  </a:lnTo>
                  <a:lnTo>
                    <a:pt x="79" y="150"/>
                  </a:lnTo>
                  <a:lnTo>
                    <a:pt x="89" y="150"/>
                  </a:lnTo>
                  <a:lnTo>
                    <a:pt x="95" y="150"/>
                  </a:lnTo>
                  <a:lnTo>
                    <a:pt x="101" y="156"/>
                  </a:lnTo>
                  <a:lnTo>
                    <a:pt x="104" y="162"/>
                  </a:lnTo>
                  <a:lnTo>
                    <a:pt x="110" y="171"/>
                  </a:lnTo>
                  <a:lnTo>
                    <a:pt x="104" y="180"/>
                  </a:lnTo>
                  <a:lnTo>
                    <a:pt x="101" y="180"/>
                  </a:lnTo>
                  <a:lnTo>
                    <a:pt x="104" y="186"/>
                  </a:lnTo>
                  <a:lnTo>
                    <a:pt x="101" y="189"/>
                  </a:lnTo>
                  <a:lnTo>
                    <a:pt x="95" y="186"/>
                  </a:lnTo>
                  <a:lnTo>
                    <a:pt x="89" y="186"/>
                  </a:lnTo>
                  <a:lnTo>
                    <a:pt x="89" y="189"/>
                  </a:lnTo>
                  <a:lnTo>
                    <a:pt x="85" y="189"/>
                  </a:lnTo>
                  <a:lnTo>
                    <a:pt x="85" y="195"/>
                  </a:lnTo>
                  <a:lnTo>
                    <a:pt x="79" y="195"/>
                  </a:lnTo>
                  <a:lnTo>
                    <a:pt x="76" y="202"/>
                  </a:lnTo>
                  <a:lnTo>
                    <a:pt x="70" y="205"/>
                  </a:lnTo>
                  <a:lnTo>
                    <a:pt x="64" y="205"/>
                  </a:lnTo>
                  <a:lnTo>
                    <a:pt x="64" y="20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2">
              <a:extLst>
                <a:ext uri="{FF2B5EF4-FFF2-40B4-BE49-F238E27FC236}">
                  <a16:creationId xmlns:a16="http://schemas.microsoft.com/office/drawing/2014/main" id="{95EC139E-3D0A-4B09-94AC-C3D540A12370}"/>
                </a:ext>
              </a:extLst>
            </p:cNvPr>
            <p:cNvSpPr>
              <a:spLocks/>
            </p:cNvSpPr>
            <p:nvPr/>
          </p:nvSpPr>
          <p:spPr bwMode="auto">
            <a:xfrm>
              <a:off x="6448425" y="3257218"/>
              <a:ext cx="233363" cy="325438"/>
            </a:xfrm>
            <a:custGeom>
              <a:avLst/>
              <a:gdLst>
                <a:gd name="T0" fmla="*/ 61 w 147"/>
                <a:gd name="T1" fmla="*/ 202 h 205"/>
                <a:gd name="T2" fmla="*/ 46 w 147"/>
                <a:gd name="T3" fmla="*/ 195 h 205"/>
                <a:gd name="T4" fmla="*/ 40 w 147"/>
                <a:gd name="T5" fmla="*/ 195 h 205"/>
                <a:gd name="T6" fmla="*/ 24 w 147"/>
                <a:gd name="T7" fmla="*/ 189 h 205"/>
                <a:gd name="T8" fmla="*/ 18 w 147"/>
                <a:gd name="T9" fmla="*/ 205 h 205"/>
                <a:gd name="T10" fmla="*/ 9 w 147"/>
                <a:gd name="T11" fmla="*/ 189 h 205"/>
                <a:gd name="T12" fmla="*/ 3 w 147"/>
                <a:gd name="T13" fmla="*/ 202 h 205"/>
                <a:gd name="T14" fmla="*/ 0 w 147"/>
                <a:gd name="T15" fmla="*/ 186 h 205"/>
                <a:gd name="T16" fmla="*/ 3 w 147"/>
                <a:gd name="T17" fmla="*/ 174 h 205"/>
                <a:gd name="T18" fmla="*/ 15 w 147"/>
                <a:gd name="T19" fmla="*/ 165 h 205"/>
                <a:gd name="T20" fmla="*/ 30 w 147"/>
                <a:gd name="T21" fmla="*/ 156 h 205"/>
                <a:gd name="T22" fmla="*/ 40 w 147"/>
                <a:gd name="T23" fmla="*/ 147 h 205"/>
                <a:gd name="T24" fmla="*/ 30 w 147"/>
                <a:gd name="T25" fmla="*/ 134 h 205"/>
                <a:gd name="T26" fmla="*/ 18 w 147"/>
                <a:gd name="T27" fmla="*/ 131 h 205"/>
                <a:gd name="T28" fmla="*/ 30 w 147"/>
                <a:gd name="T29" fmla="*/ 119 h 205"/>
                <a:gd name="T30" fmla="*/ 15 w 147"/>
                <a:gd name="T31" fmla="*/ 125 h 205"/>
                <a:gd name="T32" fmla="*/ 9 w 147"/>
                <a:gd name="T33" fmla="*/ 119 h 205"/>
                <a:gd name="T34" fmla="*/ 24 w 147"/>
                <a:gd name="T35" fmla="*/ 107 h 205"/>
                <a:gd name="T36" fmla="*/ 24 w 147"/>
                <a:gd name="T37" fmla="*/ 101 h 205"/>
                <a:gd name="T38" fmla="*/ 40 w 147"/>
                <a:gd name="T39" fmla="*/ 85 h 205"/>
                <a:gd name="T40" fmla="*/ 24 w 147"/>
                <a:gd name="T41" fmla="*/ 92 h 205"/>
                <a:gd name="T42" fmla="*/ 9 w 147"/>
                <a:gd name="T43" fmla="*/ 92 h 205"/>
                <a:gd name="T44" fmla="*/ 18 w 147"/>
                <a:gd name="T45" fmla="*/ 76 h 205"/>
                <a:gd name="T46" fmla="*/ 30 w 147"/>
                <a:gd name="T47" fmla="*/ 64 h 205"/>
                <a:gd name="T48" fmla="*/ 40 w 147"/>
                <a:gd name="T49" fmla="*/ 55 h 205"/>
                <a:gd name="T50" fmla="*/ 34 w 147"/>
                <a:gd name="T51" fmla="*/ 52 h 205"/>
                <a:gd name="T52" fmla="*/ 34 w 147"/>
                <a:gd name="T53" fmla="*/ 36 h 205"/>
                <a:gd name="T54" fmla="*/ 49 w 147"/>
                <a:gd name="T55" fmla="*/ 30 h 205"/>
                <a:gd name="T56" fmla="*/ 61 w 147"/>
                <a:gd name="T57" fmla="*/ 40 h 205"/>
                <a:gd name="T58" fmla="*/ 55 w 147"/>
                <a:gd name="T59" fmla="*/ 24 h 205"/>
                <a:gd name="T60" fmla="*/ 61 w 147"/>
                <a:gd name="T61" fmla="*/ 15 h 205"/>
                <a:gd name="T62" fmla="*/ 70 w 147"/>
                <a:gd name="T63" fmla="*/ 15 h 205"/>
                <a:gd name="T64" fmla="*/ 79 w 147"/>
                <a:gd name="T65" fmla="*/ 0 h 205"/>
                <a:gd name="T66" fmla="*/ 89 w 147"/>
                <a:gd name="T67" fmla="*/ 12 h 205"/>
                <a:gd name="T68" fmla="*/ 104 w 147"/>
                <a:gd name="T69" fmla="*/ 15 h 205"/>
                <a:gd name="T70" fmla="*/ 119 w 147"/>
                <a:gd name="T71" fmla="*/ 15 h 205"/>
                <a:gd name="T72" fmla="*/ 125 w 147"/>
                <a:gd name="T73" fmla="*/ 24 h 205"/>
                <a:gd name="T74" fmla="*/ 110 w 147"/>
                <a:gd name="T75" fmla="*/ 36 h 205"/>
                <a:gd name="T76" fmla="*/ 95 w 147"/>
                <a:gd name="T77" fmla="*/ 40 h 205"/>
                <a:gd name="T78" fmla="*/ 85 w 147"/>
                <a:gd name="T79" fmla="*/ 52 h 205"/>
                <a:gd name="T80" fmla="*/ 79 w 147"/>
                <a:gd name="T81" fmla="*/ 61 h 205"/>
                <a:gd name="T82" fmla="*/ 76 w 147"/>
                <a:gd name="T83" fmla="*/ 70 h 205"/>
                <a:gd name="T84" fmla="*/ 95 w 147"/>
                <a:gd name="T85" fmla="*/ 64 h 205"/>
                <a:gd name="T86" fmla="*/ 119 w 147"/>
                <a:gd name="T87" fmla="*/ 64 h 205"/>
                <a:gd name="T88" fmla="*/ 131 w 147"/>
                <a:gd name="T89" fmla="*/ 76 h 205"/>
                <a:gd name="T90" fmla="*/ 147 w 147"/>
                <a:gd name="T91" fmla="*/ 76 h 205"/>
                <a:gd name="T92" fmla="*/ 140 w 147"/>
                <a:gd name="T93" fmla="*/ 92 h 205"/>
                <a:gd name="T94" fmla="*/ 131 w 147"/>
                <a:gd name="T95" fmla="*/ 95 h 205"/>
                <a:gd name="T96" fmla="*/ 131 w 147"/>
                <a:gd name="T97" fmla="*/ 110 h 205"/>
                <a:gd name="T98" fmla="*/ 116 w 147"/>
                <a:gd name="T99" fmla="*/ 125 h 205"/>
                <a:gd name="T100" fmla="*/ 101 w 147"/>
                <a:gd name="T101" fmla="*/ 125 h 205"/>
                <a:gd name="T102" fmla="*/ 85 w 147"/>
                <a:gd name="T103" fmla="*/ 131 h 205"/>
                <a:gd name="T104" fmla="*/ 101 w 147"/>
                <a:gd name="T105" fmla="*/ 134 h 205"/>
                <a:gd name="T106" fmla="*/ 85 w 147"/>
                <a:gd name="T107" fmla="*/ 147 h 205"/>
                <a:gd name="T108" fmla="*/ 70 w 147"/>
                <a:gd name="T109" fmla="*/ 140 h 205"/>
                <a:gd name="T110" fmla="*/ 70 w 147"/>
                <a:gd name="T111" fmla="*/ 147 h 205"/>
                <a:gd name="T112" fmla="*/ 89 w 147"/>
                <a:gd name="T113" fmla="*/ 150 h 205"/>
                <a:gd name="T114" fmla="*/ 104 w 147"/>
                <a:gd name="T115" fmla="*/ 162 h 205"/>
                <a:gd name="T116" fmla="*/ 101 w 147"/>
                <a:gd name="T117" fmla="*/ 180 h 205"/>
                <a:gd name="T118" fmla="*/ 95 w 147"/>
                <a:gd name="T119" fmla="*/ 186 h 205"/>
                <a:gd name="T120" fmla="*/ 85 w 147"/>
                <a:gd name="T121" fmla="*/ 189 h 205"/>
                <a:gd name="T122" fmla="*/ 76 w 147"/>
                <a:gd name="T123" fmla="*/ 202 h 205"/>
                <a:gd name="T124" fmla="*/ 64 w 147"/>
                <a:gd name="T125" fmla="*/ 2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 h="205">
                  <a:moveTo>
                    <a:pt x="64" y="202"/>
                  </a:moveTo>
                  <a:lnTo>
                    <a:pt x="64" y="195"/>
                  </a:lnTo>
                  <a:lnTo>
                    <a:pt x="61" y="202"/>
                  </a:lnTo>
                  <a:lnTo>
                    <a:pt x="55" y="202"/>
                  </a:lnTo>
                  <a:lnTo>
                    <a:pt x="49" y="195"/>
                  </a:lnTo>
                  <a:lnTo>
                    <a:pt x="46" y="195"/>
                  </a:lnTo>
                  <a:lnTo>
                    <a:pt x="46" y="202"/>
                  </a:lnTo>
                  <a:lnTo>
                    <a:pt x="40" y="202"/>
                  </a:lnTo>
                  <a:lnTo>
                    <a:pt x="40" y="195"/>
                  </a:lnTo>
                  <a:lnTo>
                    <a:pt x="30" y="202"/>
                  </a:lnTo>
                  <a:lnTo>
                    <a:pt x="30" y="195"/>
                  </a:lnTo>
                  <a:lnTo>
                    <a:pt x="24" y="189"/>
                  </a:lnTo>
                  <a:lnTo>
                    <a:pt x="18" y="195"/>
                  </a:lnTo>
                  <a:lnTo>
                    <a:pt x="18" y="202"/>
                  </a:lnTo>
                  <a:lnTo>
                    <a:pt x="18" y="205"/>
                  </a:lnTo>
                  <a:lnTo>
                    <a:pt x="15" y="202"/>
                  </a:lnTo>
                  <a:lnTo>
                    <a:pt x="15" y="195"/>
                  </a:lnTo>
                  <a:lnTo>
                    <a:pt x="9" y="189"/>
                  </a:lnTo>
                  <a:lnTo>
                    <a:pt x="3" y="189"/>
                  </a:lnTo>
                  <a:lnTo>
                    <a:pt x="3" y="195"/>
                  </a:lnTo>
                  <a:lnTo>
                    <a:pt x="3" y="202"/>
                  </a:lnTo>
                  <a:lnTo>
                    <a:pt x="0" y="202"/>
                  </a:lnTo>
                  <a:lnTo>
                    <a:pt x="0" y="195"/>
                  </a:lnTo>
                  <a:lnTo>
                    <a:pt x="0" y="186"/>
                  </a:lnTo>
                  <a:lnTo>
                    <a:pt x="0" y="180"/>
                  </a:lnTo>
                  <a:lnTo>
                    <a:pt x="3" y="180"/>
                  </a:lnTo>
                  <a:lnTo>
                    <a:pt x="3" y="174"/>
                  </a:lnTo>
                  <a:lnTo>
                    <a:pt x="9" y="174"/>
                  </a:lnTo>
                  <a:lnTo>
                    <a:pt x="15" y="171"/>
                  </a:lnTo>
                  <a:lnTo>
                    <a:pt x="15" y="165"/>
                  </a:lnTo>
                  <a:lnTo>
                    <a:pt x="18" y="165"/>
                  </a:lnTo>
                  <a:lnTo>
                    <a:pt x="24" y="162"/>
                  </a:lnTo>
                  <a:lnTo>
                    <a:pt x="30" y="156"/>
                  </a:lnTo>
                  <a:lnTo>
                    <a:pt x="34" y="150"/>
                  </a:lnTo>
                  <a:lnTo>
                    <a:pt x="34" y="147"/>
                  </a:lnTo>
                  <a:lnTo>
                    <a:pt x="40" y="147"/>
                  </a:lnTo>
                  <a:lnTo>
                    <a:pt x="40" y="140"/>
                  </a:lnTo>
                  <a:lnTo>
                    <a:pt x="34" y="140"/>
                  </a:lnTo>
                  <a:lnTo>
                    <a:pt x="30" y="134"/>
                  </a:lnTo>
                  <a:lnTo>
                    <a:pt x="24" y="134"/>
                  </a:lnTo>
                  <a:lnTo>
                    <a:pt x="18" y="134"/>
                  </a:lnTo>
                  <a:lnTo>
                    <a:pt x="18" y="131"/>
                  </a:lnTo>
                  <a:lnTo>
                    <a:pt x="24" y="131"/>
                  </a:lnTo>
                  <a:lnTo>
                    <a:pt x="30" y="125"/>
                  </a:lnTo>
                  <a:lnTo>
                    <a:pt x="30" y="119"/>
                  </a:lnTo>
                  <a:lnTo>
                    <a:pt x="24" y="116"/>
                  </a:lnTo>
                  <a:lnTo>
                    <a:pt x="18" y="116"/>
                  </a:lnTo>
                  <a:lnTo>
                    <a:pt x="15" y="125"/>
                  </a:lnTo>
                  <a:lnTo>
                    <a:pt x="9" y="131"/>
                  </a:lnTo>
                  <a:lnTo>
                    <a:pt x="9" y="125"/>
                  </a:lnTo>
                  <a:lnTo>
                    <a:pt x="9" y="119"/>
                  </a:lnTo>
                  <a:lnTo>
                    <a:pt x="15" y="110"/>
                  </a:lnTo>
                  <a:lnTo>
                    <a:pt x="18" y="107"/>
                  </a:lnTo>
                  <a:lnTo>
                    <a:pt x="24" y="107"/>
                  </a:lnTo>
                  <a:lnTo>
                    <a:pt x="30" y="107"/>
                  </a:lnTo>
                  <a:lnTo>
                    <a:pt x="30" y="101"/>
                  </a:lnTo>
                  <a:lnTo>
                    <a:pt x="24" y="101"/>
                  </a:lnTo>
                  <a:lnTo>
                    <a:pt x="30" y="95"/>
                  </a:lnTo>
                  <a:lnTo>
                    <a:pt x="34" y="92"/>
                  </a:lnTo>
                  <a:lnTo>
                    <a:pt x="40" y="85"/>
                  </a:lnTo>
                  <a:lnTo>
                    <a:pt x="34" y="85"/>
                  </a:lnTo>
                  <a:lnTo>
                    <a:pt x="30" y="92"/>
                  </a:lnTo>
                  <a:lnTo>
                    <a:pt x="24" y="92"/>
                  </a:lnTo>
                  <a:lnTo>
                    <a:pt x="18" y="101"/>
                  </a:lnTo>
                  <a:lnTo>
                    <a:pt x="15" y="95"/>
                  </a:lnTo>
                  <a:lnTo>
                    <a:pt x="9" y="92"/>
                  </a:lnTo>
                  <a:lnTo>
                    <a:pt x="18" y="85"/>
                  </a:lnTo>
                  <a:lnTo>
                    <a:pt x="18" y="79"/>
                  </a:lnTo>
                  <a:lnTo>
                    <a:pt x="18" y="76"/>
                  </a:lnTo>
                  <a:lnTo>
                    <a:pt x="24" y="70"/>
                  </a:lnTo>
                  <a:lnTo>
                    <a:pt x="30" y="70"/>
                  </a:lnTo>
                  <a:lnTo>
                    <a:pt x="30" y="64"/>
                  </a:lnTo>
                  <a:lnTo>
                    <a:pt x="30" y="61"/>
                  </a:lnTo>
                  <a:lnTo>
                    <a:pt x="40" y="61"/>
                  </a:lnTo>
                  <a:lnTo>
                    <a:pt x="40" y="55"/>
                  </a:lnTo>
                  <a:lnTo>
                    <a:pt x="34" y="52"/>
                  </a:lnTo>
                  <a:lnTo>
                    <a:pt x="30" y="52"/>
                  </a:lnTo>
                  <a:lnTo>
                    <a:pt x="34" y="52"/>
                  </a:lnTo>
                  <a:lnTo>
                    <a:pt x="34" y="46"/>
                  </a:lnTo>
                  <a:lnTo>
                    <a:pt x="34" y="40"/>
                  </a:lnTo>
                  <a:lnTo>
                    <a:pt x="34" y="36"/>
                  </a:lnTo>
                  <a:lnTo>
                    <a:pt x="40" y="30"/>
                  </a:lnTo>
                  <a:lnTo>
                    <a:pt x="46" y="30"/>
                  </a:lnTo>
                  <a:lnTo>
                    <a:pt x="49" y="30"/>
                  </a:lnTo>
                  <a:lnTo>
                    <a:pt x="49" y="36"/>
                  </a:lnTo>
                  <a:lnTo>
                    <a:pt x="55" y="36"/>
                  </a:lnTo>
                  <a:lnTo>
                    <a:pt x="61" y="40"/>
                  </a:lnTo>
                  <a:lnTo>
                    <a:pt x="61" y="36"/>
                  </a:lnTo>
                  <a:lnTo>
                    <a:pt x="61" y="30"/>
                  </a:lnTo>
                  <a:lnTo>
                    <a:pt x="55" y="24"/>
                  </a:lnTo>
                  <a:lnTo>
                    <a:pt x="61" y="21"/>
                  </a:lnTo>
                  <a:lnTo>
                    <a:pt x="64" y="21"/>
                  </a:lnTo>
                  <a:lnTo>
                    <a:pt x="61" y="15"/>
                  </a:lnTo>
                  <a:lnTo>
                    <a:pt x="70" y="21"/>
                  </a:lnTo>
                  <a:lnTo>
                    <a:pt x="76" y="15"/>
                  </a:lnTo>
                  <a:lnTo>
                    <a:pt x="70" y="15"/>
                  </a:lnTo>
                  <a:lnTo>
                    <a:pt x="76" y="6"/>
                  </a:lnTo>
                  <a:lnTo>
                    <a:pt x="76" y="0"/>
                  </a:lnTo>
                  <a:lnTo>
                    <a:pt x="79" y="0"/>
                  </a:lnTo>
                  <a:lnTo>
                    <a:pt x="89" y="6"/>
                  </a:lnTo>
                  <a:lnTo>
                    <a:pt x="85" y="6"/>
                  </a:lnTo>
                  <a:lnTo>
                    <a:pt x="89" y="12"/>
                  </a:lnTo>
                  <a:lnTo>
                    <a:pt x="95" y="6"/>
                  </a:lnTo>
                  <a:lnTo>
                    <a:pt x="95" y="12"/>
                  </a:lnTo>
                  <a:lnTo>
                    <a:pt x="104" y="15"/>
                  </a:lnTo>
                  <a:lnTo>
                    <a:pt x="116" y="12"/>
                  </a:lnTo>
                  <a:lnTo>
                    <a:pt x="116" y="15"/>
                  </a:lnTo>
                  <a:lnTo>
                    <a:pt x="119" y="15"/>
                  </a:lnTo>
                  <a:lnTo>
                    <a:pt x="125" y="15"/>
                  </a:lnTo>
                  <a:lnTo>
                    <a:pt x="131" y="21"/>
                  </a:lnTo>
                  <a:lnTo>
                    <a:pt x="125" y="24"/>
                  </a:lnTo>
                  <a:lnTo>
                    <a:pt x="125" y="30"/>
                  </a:lnTo>
                  <a:lnTo>
                    <a:pt x="116" y="30"/>
                  </a:lnTo>
                  <a:lnTo>
                    <a:pt x="110" y="36"/>
                  </a:lnTo>
                  <a:lnTo>
                    <a:pt x="104" y="40"/>
                  </a:lnTo>
                  <a:lnTo>
                    <a:pt x="101" y="40"/>
                  </a:lnTo>
                  <a:lnTo>
                    <a:pt x="95" y="40"/>
                  </a:lnTo>
                  <a:lnTo>
                    <a:pt x="89" y="46"/>
                  </a:lnTo>
                  <a:lnTo>
                    <a:pt x="89" y="52"/>
                  </a:lnTo>
                  <a:lnTo>
                    <a:pt x="85" y="52"/>
                  </a:lnTo>
                  <a:lnTo>
                    <a:pt x="76" y="55"/>
                  </a:lnTo>
                  <a:lnTo>
                    <a:pt x="76" y="61"/>
                  </a:lnTo>
                  <a:lnTo>
                    <a:pt x="79" y="61"/>
                  </a:lnTo>
                  <a:lnTo>
                    <a:pt x="76" y="61"/>
                  </a:lnTo>
                  <a:lnTo>
                    <a:pt x="76" y="64"/>
                  </a:lnTo>
                  <a:lnTo>
                    <a:pt x="76" y="70"/>
                  </a:lnTo>
                  <a:lnTo>
                    <a:pt x="79" y="70"/>
                  </a:lnTo>
                  <a:lnTo>
                    <a:pt x="89" y="64"/>
                  </a:lnTo>
                  <a:lnTo>
                    <a:pt x="95" y="64"/>
                  </a:lnTo>
                  <a:lnTo>
                    <a:pt x="104" y="64"/>
                  </a:lnTo>
                  <a:lnTo>
                    <a:pt x="110" y="64"/>
                  </a:lnTo>
                  <a:lnTo>
                    <a:pt x="119" y="64"/>
                  </a:lnTo>
                  <a:lnTo>
                    <a:pt x="125" y="64"/>
                  </a:lnTo>
                  <a:lnTo>
                    <a:pt x="131" y="70"/>
                  </a:lnTo>
                  <a:lnTo>
                    <a:pt x="131" y="76"/>
                  </a:lnTo>
                  <a:lnTo>
                    <a:pt x="134" y="76"/>
                  </a:lnTo>
                  <a:lnTo>
                    <a:pt x="140" y="76"/>
                  </a:lnTo>
                  <a:lnTo>
                    <a:pt x="147" y="76"/>
                  </a:lnTo>
                  <a:lnTo>
                    <a:pt x="147" y="79"/>
                  </a:lnTo>
                  <a:lnTo>
                    <a:pt x="147" y="85"/>
                  </a:lnTo>
                  <a:lnTo>
                    <a:pt x="140" y="92"/>
                  </a:lnTo>
                  <a:lnTo>
                    <a:pt x="134" y="92"/>
                  </a:lnTo>
                  <a:lnTo>
                    <a:pt x="134" y="95"/>
                  </a:lnTo>
                  <a:lnTo>
                    <a:pt x="131" y="95"/>
                  </a:lnTo>
                  <a:lnTo>
                    <a:pt x="125" y="101"/>
                  </a:lnTo>
                  <a:lnTo>
                    <a:pt x="131" y="107"/>
                  </a:lnTo>
                  <a:lnTo>
                    <a:pt x="131" y="110"/>
                  </a:lnTo>
                  <a:lnTo>
                    <a:pt x="125" y="116"/>
                  </a:lnTo>
                  <a:lnTo>
                    <a:pt x="116" y="119"/>
                  </a:lnTo>
                  <a:lnTo>
                    <a:pt x="116" y="125"/>
                  </a:lnTo>
                  <a:lnTo>
                    <a:pt x="110" y="125"/>
                  </a:lnTo>
                  <a:lnTo>
                    <a:pt x="104" y="131"/>
                  </a:lnTo>
                  <a:lnTo>
                    <a:pt x="101" y="125"/>
                  </a:lnTo>
                  <a:lnTo>
                    <a:pt x="95" y="125"/>
                  </a:lnTo>
                  <a:lnTo>
                    <a:pt x="85" y="125"/>
                  </a:lnTo>
                  <a:lnTo>
                    <a:pt x="85" y="131"/>
                  </a:lnTo>
                  <a:lnTo>
                    <a:pt x="89" y="131"/>
                  </a:lnTo>
                  <a:lnTo>
                    <a:pt x="95" y="134"/>
                  </a:lnTo>
                  <a:lnTo>
                    <a:pt x="101" y="134"/>
                  </a:lnTo>
                  <a:lnTo>
                    <a:pt x="95" y="140"/>
                  </a:lnTo>
                  <a:lnTo>
                    <a:pt x="85" y="140"/>
                  </a:lnTo>
                  <a:lnTo>
                    <a:pt x="85" y="147"/>
                  </a:lnTo>
                  <a:lnTo>
                    <a:pt x="79" y="147"/>
                  </a:lnTo>
                  <a:lnTo>
                    <a:pt x="76" y="147"/>
                  </a:lnTo>
                  <a:lnTo>
                    <a:pt x="70" y="140"/>
                  </a:lnTo>
                  <a:lnTo>
                    <a:pt x="64" y="140"/>
                  </a:lnTo>
                  <a:lnTo>
                    <a:pt x="64" y="147"/>
                  </a:lnTo>
                  <a:lnTo>
                    <a:pt x="70" y="147"/>
                  </a:lnTo>
                  <a:lnTo>
                    <a:pt x="76" y="150"/>
                  </a:lnTo>
                  <a:lnTo>
                    <a:pt x="79" y="150"/>
                  </a:lnTo>
                  <a:lnTo>
                    <a:pt x="89" y="150"/>
                  </a:lnTo>
                  <a:lnTo>
                    <a:pt x="95" y="150"/>
                  </a:lnTo>
                  <a:lnTo>
                    <a:pt x="101" y="156"/>
                  </a:lnTo>
                  <a:lnTo>
                    <a:pt x="104" y="162"/>
                  </a:lnTo>
                  <a:lnTo>
                    <a:pt x="110" y="171"/>
                  </a:lnTo>
                  <a:lnTo>
                    <a:pt x="104" y="180"/>
                  </a:lnTo>
                  <a:lnTo>
                    <a:pt x="101" y="180"/>
                  </a:lnTo>
                  <a:lnTo>
                    <a:pt x="104" y="186"/>
                  </a:lnTo>
                  <a:lnTo>
                    <a:pt x="101" y="189"/>
                  </a:lnTo>
                  <a:lnTo>
                    <a:pt x="95" y="186"/>
                  </a:lnTo>
                  <a:lnTo>
                    <a:pt x="89" y="186"/>
                  </a:lnTo>
                  <a:lnTo>
                    <a:pt x="89" y="189"/>
                  </a:lnTo>
                  <a:lnTo>
                    <a:pt x="85" y="189"/>
                  </a:lnTo>
                  <a:lnTo>
                    <a:pt x="85" y="195"/>
                  </a:lnTo>
                  <a:lnTo>
                    <a:pt x="79" y="195"/>
                  </a:lnTo>
                  <a:lnTo>
                    <a:pt x="76" y="202"/>
                  </a:lnTo>
                  <a:lnTo>
                    <a:pt x="70" y="205"/>
                  </a:lnTo>
                  <a:lnTo>
                    <a:pt x="64" y="205"/>
                  </a:lnTo>
                  <a:lnTo>
                    <a:pt x="64" y="20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83">
              <a:extLst>
                <a:ext uri="{FF2B5EF4-FFF2-40B4-BE49-F238E27FC236}">
                  <a16:creationId xmlns:a16="http://schemas.microsoft.com/office/drawing/2014/main" id="{8F10B1CA-014D-448F-B55D-BE6B67B9D572}"/>
                </a:ext>
              </a:extLst>
            </p:cNvPr>
            <p:cNvSpPr>
              <a:spLocks/>
            </p:cNvSpPr>
            <p:nvPr/>
          </p:nvSpPr>
          <p:spPr bwMode="auto">
            <a:xfrm>
              <a:off x="6845300" y="4406568"/>
              <a:ext cx="752475" cy="787400"/>
            </a:xfrm>
            <a:custGeom>
              <a:avLst/>
              <a:gdLst>
                <a:gd name="T0" fmla="*/ 46 w 474"/>
                <a:gd name="T1" fmla="*/ 150 h 496"/>
                <a:gd name="T2" fmla="*/ 71 w 474"/>
                <a:gd name="T3" fmla="*/ 126 h 496"/>
                <a:gd name="T4" fmla="*/ 116 w 474"/>
                <a:gd name="T5" fmla="*/ 141 h 496"/>
                <a:gd name="T6" fmla="*/ 126 w 474"/>
                <a:gd name="T7" fmla="*/ 135 h 496"/>
                <a:gd name="T8" fmla="*/ 141 w 474"/>
                <a:gd name="T9" fmla="*/ 181 h 496"/>
                <a:gd name="T10" fmla="*/ 178 w 474"/>
                <a:gd name="T11" fmla="*/ 239 h 496"/>
                <a:gd name="T12" fmla="*/ 236 w 474"/>
                <a:gd name="T13" fmla="*/ 306 h 496"/>
                <a:gd name="T14" fmla="*/ 266 w 474"/>
                <a:gd name="T15" fmla="*/ 321 h 496"/>
                <a:gd name="T16" fmla="*/ 306 w 474"/>
                <a:gd name="T17" fmla="*/ 355 h 496"/>
                <a:gd name="T18" fmla="*/ 318 w 474"/>
                <a:gd name="T19" fmla="*/ 379 h 496"/>
                <a:gd name="T20" fmla="*/ 352 w 474"/>
                <a:gd name="T21" fmla="*/ 395 h 496"/>
                <a:gd name="T22" fmla="*/ 367 w 474"/>
                <a:gd name="T23" fmla="*/ 450 h 496"/>
                <a:gd name="T24" fmla="*/ 352 w 474"/>
                <a:gd name="T25" fmla="*/ 465 h 496"/>
                <a:gd name="T26" fmla="*/ 343 w 474"/>
                <a:gd name="T27" fmla="*/ 489 h 496"/>
                <a:gd name="T28" fmla="*/ 367 w 474"/>
                <a:gd name="T29" fmla="*/ 489 h 496"/>
                <a:gd name="T30" fmla="*/ 382 w 474"/>
                <a:gd name="T31" fmla="*/ 465 h 496"/>
                <a:gd name="T32" fmla="*/ 407 w 474"/>
                <a:gd name="T33" fmla="*/ 450 h 496"/>
                <a:gd name="T34" fmla="*/ 413 w 474"/>
                <a:gd name="T35" fmla="*/ 425 h 496"/>
                <a:gd name="T36" fmla="*/ 391 w 474"/>
                <a:gd name="T37" fmla="*/ 407 h 496"/>
                <a:gd name="T38" fmla="*/ 404 w 474"/>
                <a:gd name="T39" fmla="*/ 376 h 496"/>
                <a:gd name="T40" fmla="*/ 419 w 474"/>
                <a:gd name="T41" fmla="*/ 364 h 496"/>
                <a:gd name="T42" fmla="*/ 443 w 474"/>
                <a:gd name="T43" fmla="*/ 376 h 496"/>
                <a:gd name="T44" fmla="*/ 453 w 474"/>
                <a:gd name="T45" fmla="*/ 395 h 496"/>
                <a:gd name="T46" fmla="*/ 474 w 474"/>
                <a:gd name="T47" fmla="*/ 385 h 496"/>
                <a:gd name="T48" fmla="*/ 453 w 474"/>
                <a:gd name="T49" fmla="*/ 349 h 496"/>
                <a:gd name="T50" fmla="*/ 407 w 474"/>
                <a:gd name="T51" fmla="*/ 330 h 496"/>
                <a:gd name="T52" fmla="*/ 379 w 474"/>
                <a:gd name="T53" fmla="*/ 315 h 496"/>
                <a:gd name="T54" fmla="*/ 379 w 474"/>
                <a:gd name="T55" fmla="*/ 300 h 496"/>
                <a:gd name="T56" fmla="*/ 333 w 474"/>
                <a:gd name="T57" fmla="*/ 285 h 496"/>
                <a:gd name="T58" fmla="*/ 297 w 474"/>
                <a:gd name="T59" fmla="*/ 245 h 496"/>
                <a:gd name="T60" fmla="*/ 281 w 474"/>
                <a:gd name="T61" fmla="*/ 199 h 496"/>
                <a:gd name="T62" fmla="*/ 263 w 474"/>
                <a:gd name="T63" fmla="*/ 175 h 496"/>
                <a:gd name="T64" fmla="*/ 233 w 474"/>
                <a:gd name="T65" fmla="*/ 156 h 496"/>
                <a:gd name="T66" fmla="*/ 233 w 474"/>
                <a:gd name="T67" fmla="*/ 126 h 496"/>
                <a:gd name="T68" fmla="*/ 233 w 474"/>
                <a:gd name="T69" fmla="*/ 104 h 496"/>
                <a:gd name="T70" fmla="*/ 236 w 474"/>
                <a:gd name="T71" fmla="*/ 86 h 496"/>
                <a:gd name="T72" fmla="*/ 266 w 474"/>
                <a:gd name="T73" fmla="*/ 80 h 496"/>
                <a:gd name="T74" fmla="*/ 281 w 474"/>
                <a:gd name="T75" fmla="*/ 80 h 496"/>
                <a:gd name="T76" fmla="*/ 294 w 474"/>
                <a:gd name="T77" fmla="*/ 65 h 496"/>
                <a:gd name="T78" fmla="*/ 294 w 474"/>
                <a:gd name="T79" fmla="*/ 40 h 496"/>
                <a:gd name="T80" fmla="*/ 266 w 474"/>
                <a:gd name="T81" fmla="*/ 28 h 496"/>
                <a:gd name="T82" fmla="*/ 248 w 474"/>
                <a:gd name="T83" fmla="*/ 16 h 496"/>
                <a:gd name="T84" fmla="*/ 217 w 474"/>
                <a:gd name="T85" fmla="*/ 3 h 496"/>
                <a:gd name="T86" fmla="*/ 193 w 474"/>
                <a:gd name="T87" fmla="*/ 9 h 496"/>
                <a:gd name="T88" fmla="*/ 178 w 474"/>
                <a:gd name="T89" fmla="*/ 0 h 496"/>
                <a:gd name="T90" fmla="*/ 165 w 474"/>
                <a:gd name="T91" fmla="*/ 16 h 496"/>
                <a:gd name="T92" fmla="*/ 150 w 474"/>
                <a:gd name="T93" fmla="*/ 28 h 496"/>
                <a:gd name="T94" fmla="*/ 132 w 474"/>
                <a:gd name="T95" fmla="*/ 19 h 496"/>
                <a:gd name="T96" fmla="*/ 116 w 474"/>
                <a:gd name="T97" fmla="*/ 28 h 496"/>
                <a:gd name="T98" fmla="*/ 95 w 474"/>
                <a:gd name="T99" fmla="*/ 34 h 496"/>
                <a:gd name="T100" fmla="*/ 80 w 474"/>
                <a:gd name="T101" fmla="*/ 16 h 496"/>
                <a:gd name="T102" fmla="*/ 55 w 474"/>
                <a:gd name="T103" fmla="*/ 34 h 496"/>
                <a:gd name="T104" fmla="*/ 22 w 474"/>
                <a:gd name="T105" fmla="*/ 40 h 496"/>
                <a:gd name="T106" fmla="*/ 25 w 474"/>
                <a:gd name="T107" fmla="*/ 65 h 496"/>
                <a:gd name="T108" fmla="*/ 0 w 474"/>
                <a:gd name="T109" fmla="*/ 74 h 496"/>
                <a:gd name="T110" fmla="*/ 16 w 474"/>
                <a:gd name="T111" fmla="*/ 95 h 496"/>
                <a:gd name="T112" fmla="*/ 10 w 474"/>
                <a:gd name="T113" fmla="*/ 126 h 496"/>
                <a:gd name="T114" fmla="*/ 31 w 474"/>
                <a:gd name="T115" fmla="*/ 14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4" h="496">
                  <a:moveTo>
                    <a:pt x="22" y="159"/>
                  </a:moveTo>
                  <a:lnTo>
                    <a:pt x="31" y="156"/>
                  </a:lnTo>
                  <a:lnTo>
                    <a:pt x="37" y="150"/>
                  </a:lnTo>
                  <a:lnTo>
                    <a:pt x="40" y="150"/>
                  </a:lnTo>
                  <a:lnTo>
                    <a:pt x="46" y="150"/>
                  </a:lnTo>
                  <a:lnTo>
                    <a:pt x="55" y="144"/>
                  </a:lnTo>
                  <a:lnTo>
                    <a:pt x="62" y="141"/>
                  </a:lnTo>
                  <a:lnTo>
                    <a:pt x="62" y="135"/>
                  </a:lnTo>
                  <a:lnTo>
                    <a:pt x="65" y="129"/>
                  </a:lnTo>
                  <a:lnTo>
                    <a:pt x="71" y="126"/>
                  </a:lnTo>
                  <a:lnTo>
                    <a:pt x="80" y="126"/>
                  </a:lnTo>
                  <a:lnTo>
                    <a:pt x="86" y="126"/>
                  </a:lnTo>
                  <a:lnTo>
                    <a:pt x="95" y="135"/>
                  </a:lnTo>
                  <a:lnTo>
                    <a:pt x="101" y="129"/>
                  </a:lnTo>
                  <a:lnTo>
                    <a:pt x="116" y="141"/>
                  </a:lnTo>
                  <a:lnTo>
                    <a:pt x="116" y="135"/>
                  </a:lnTo>
                  <a:lnTo>
                    <a:pt x="123" y="129"/>
                  </a:lnTo>
                  <a:lnTo>
                    <a:pt x="126" y="129"/>
                  </a:lnTo>
                  <a:lnTo>
                    <a:pt x="132" y="129"/>
                  </a:lnTo>
                  <a:lnTo>
                    <a:pt x="126" y="135"/>
                  </a:lnTo>
                  <a:lnTo>
                    <a:pt x="126" y="141"/>
                  </a:lnTo>
                  <a:lnTo>
                    <a:pt x="132" y="144"/>
                  </a:lnTo>
                  <a:lnTo>
                    <a:pt x="126" y="150"/>
                  </a:lnTo>
                  <a:lnTo>
                    <a:pt x="135" y="159"/>
                  </a:lnTo>
                  <a:lnTo>
                    <a:pt x="141" y="181"/>
                  </a:lnTo>
                  <a:lnTo>
                    <a:pt x="147" y="199"/>
                  </a:lnTo>
                  <a:lnTo>
                    <a:pt x="150" y="205"/>
                  </a:lnTo>
                  <a:lnTo>
                    <a:pt x="162" y="230"/>
                  </a:lnTo>
                  <a:lnTo>
                    <a:pt x="165" y="230"/>
                  </a:lnTo>
                  <a:lnTo>
                    <a:pt x="178" y="239"/>
                  </a:lnTo>
                  <a:lnTo>
                    <a:pt x="181" y="251"/>
                  </a:lnTo>
                  <a:lnTo>
                    <a:pt x="187" y="254"/>
                  </a:lnTo>
                  <a:lnTo>
                    <a:pt x="193" y="260"/>
                  </a:lnTo>
                  <a:lnTo>
                    <a:pt x="205" y="275"/>
                  </a:lnTo>
                  <a:lnTo>
                    <a:pt x="236" y="306"/>
                  </a:lnTo>
                  <a:lnTo>
                    <a:pt x="242" y="306"/>
                  </a:lnTo>
                  <a:lnTo>
                    <a:pt x="248" y="315"/>
                  </a:lnTo>
                  <a:lnTo>
                    <a:pt x="257" y="315"/>
                  </a:lnTo>
                  <a:lnTo>
                    <a:pt x="263" y="324"/>
                  </a:lnTo>
                  <a:lnTo>
                    <a:pt x="266" y="321"/>
                  </a:lnTo>
                  <a:lnTo>
                    <a:pt x="281" y="337"/>
                  </a:lnTo>
                  <a:lnTo>
                    <a:pt x="288" y="340"/>
                  </a:lnTo>
                  <a:lnTo>
                    <a:pt x="294" y="346"/>
                  </a:lnTo>
                  <a:lnTo>
                    <a:pt x="297" y="346"/>
                  </a:lnTo>
                  <a:lnTo>
                    <a:pt x="306" y="355"/>
                  </a:lnTo>
                  <a:lnTo>
                    <a:pt x="312" y="355"/>
                  </a:lnTo>
                  <a:lnTo>
                    <a:pt x="318" y="361"/>
                  </a:lnTo>
                  <a:lnTo>
                    <a:pt x="318" y="370"/>
                  </a:lnTo>
                  <a:lnTo>
                    <a:pt x="318" y="376"/>
                  </a:lnTo>
                  <a:lnTo>
                    <a:pt x="318" y="379"/>
                  </a:lnTo>
                  <a:lnTo>
                    <a:pt x="327" y="385"/>
                  </a:lnTo>
                  <a:lnTo>
                    <a:pt x="333" y="385"/>
                  </a:lnTo>
                  <a:lnTo>
                    <a:pt x="336" y="385"/>
                  </a:lnTo>
                  <a:lnTo>
                    <a:pt x="349" y="392"/>
                  </a:lnTo>
                  <a:lnTo>
                    <a:pt x="352" y="395"/>
                  </a:lnTo>
                  <a:lnTo>
                    <a:pt x="352" y="401"/>
                  </a:lnTo>
                  <a:lnTo>
                    <a:pt x="358" y="404"/>
                  </a:lnTo>
                  <a:lnTo>
                    <a:pt x="361" y="419"/>
                  </a:lnTo>
                  <a:lnTo>
                    <a:pt x="367" y="434"/>
                  </a:lnTo>
                  <a:lnTo>
                    <a:pt x="367" y="450"/>
                  </a:lnTo>
                  <a:lnTo>
                    <a:pt x="361" y="456"/>
                  </a:lnTo>
                  <a:lnTo>
                    <a:pt x="358" y="456"/>
                  </a:lnTo>
                  <a:lnTo>
                    <a:pt x="352" y="456"/>
                  </a:lnTo>
                  <a:lnTo>
                    <a:pt x="352" y="459"/>
                  </a:lnTo>
                  <a:lnTo>
                    <a:pt x="352" y="465"/>
                  </a:lnTo>
                  <a:lnTo>
                    <a:pt x="352" y="471"/>
                  </a:lnTo>
                  <a:lnTo>
                    <a:pt x="352" y="474"/>
                  </a:lnTo>
                  <a:lnTo>
                    <a:pt x="349" y="480"/>
                  </a:lnTo>
                  <a:lnTo>
                    <a:pt x="343" y="486"/>
                  </a:lnTo>
                  <a:lnTo>
                    <a:pt x="343" y="489"/>
                  </a:lnTo>
                  <a:lnTo>
                    <a:pt x="349" y="496"/>
                  </a:lnTo>
                  <a:lnTo>
                    <a:pt x="352" y="496"/>
                  </a:lnTo>
                  <a:lnTo>
                    <a:pt x="358" y="496"/>
                  </a:lnTo>
                  <a:lnTo>
                    <a:pt x="361" y="496"/>
                  </a:lnTo>
                  <a:lnTo>
                    <a:pt x="367" y="489"/>
                  </a:lnTo>
                  <a:lnTo>
                    <a:pt x="373" y="489"/>
                  </a:lnTo>
                  <a:lnTo>
                    <a:pt x="373" y="486"/>
                  </a:lnTo>
                  <a:lnTo>
                    <a:pt x="382" y="480"/>
                  </a:lnTo>
                  <a:lnTo>
                    <a:pt x="382" y="474"/>
                  </a:lnTo>
                  <a:lnTo>
                    <a:pt x="382" y="465"/>
                  </a:lnTo>
                  <a:lnTo>
                    <a:pt x="388" y="459"/>
                  </a:lnTo>
                  <a:lnTo>
                    <a:pt x="391" y="456"/>
                  </a:lnTo>
                  <a:lnTo>
                    <a:pt x="398" y="450"/>
                  </a:lnTo>
                  <a:lnTo>
                    <a:pt x="404" y="450"/>
                  </a:lnTo>
                  <a:lnTo>
                    <a:pt x="407" y="450"/>
                  </a:lnTo>
                  <a:lnTo>
                    <a:pt x="413" y="450"/>
                  </a:lnTo>
                  <a:lnTo>
                    <a:pt x="413" y="444"/>
                  </a:lnTo>
                  <a:lnTo>
                    <a:pt x="413" y="441"/>
                  </a:lnTo>
                  <a:lnTo>
                    <a:pt x="413" y="434"/>
                  </a:lnTo>
                  <a:lnTo>
                    <a:pt x="413" y="425"/>
                  </a:lnTo>
                  <a:lnTo>
                    <a:pt x="413" y="419"/>
                  </a:lnTo>
                  <a:lnTo>
                    <a:pt x="413" y="416"/>
                  </a:lnTo>
                  <a:lnTo>
                    <a:pt x="407" y="410"/>
                  </a:lnTo>
                  <a:lnTo>
                    <a:pt x="398" y="416"/>
                  </a:lnTo>
                  <a:lnTo>
                    <a:pt x="391" y="407"/>
                  </a:lnTo>
                  <a:lnTo>
                    <a:pt x="391" y="395"/>
                  </a:lnTo>
                  <a:lnTo>
                    <a:pt x="391" y="385"/>
                  </a:lnTo>
                  <a:lnTo>
                    <a:pt x="398" y="385"/>
                  </a:lnTo>
                  <a:lnTo>
                    <a:pt x="398" y="379"/>
                  </a:lnTo>
                  <a:lnTo>
                    <a:pt x="404" y="376"/>
                  </a:lnTo>
                  <a:lnTo>
                    <a:pt x="398" y="376"/>
                  </a:lnTo>
                  <a:lnTo>
                    <a:pt x="404" y="370"/>
                  </a:lnTo>
                  <a:lnTo>
                    <a:pt x="407" y="364"/>
                  </a:lnTo>
                  <a:lnTo>
                    <a:pt x="413" y="364"/>
                  </a:lnTo>
                  <a:lnTo>
                    <a:pt x="419" y="364"/>
                  </a:lnTo>
                  <a:lnTo>
                    <a:pt x="419" y="370"/>
                  </a:lnTo>
                  <a:lnTo>
                    <a:pt x="428" y="376"/>
                  </a:lnTo>
                  <a:lnTo>
                    <a:pt x="434" y="376"/>
                  </a:lnTo>
                  <a:lnTo>
                    <a:pt x="437" y="376"/>
                  </a:lnTo>
                  <a:lnTo>
                    <a:pt x="443" y="376"/>
                  </a:lnTo>
                  <a:lnTo>
                    <a:pt x="449" y="376"/>
                  </a:lnTo>
                  <a:lnTo>
                    <a:pt x="449" y="379"/>
                  </a:lnTo>
                  <a:lnTo>
                    <a:pt x="449" y="385"/>
                  </a:lnTo>
                  <a:lnTo>
                    <a:pt x="453" y="392"/>
                  </a:lnTo>
                  <a:lnTo>
                    <a:pt x="453" y="395"/>
                  </a:lnTo>
                  <a:lnTo>
                    <a:pt x="459" y="401"/>
                  </a:lnTo>
                  <a:lnTo>
                    <a:pt x="462" y="401"/>
                  </a:lnTo>
                  <a:lnTo>
                    <a:pt x="468" y="401"/>
                  </a:lnTo>
                  <a:lnTo>
                    <a:pt x="474" y="395"/>
                  </a:lnTo>
                  <a:lnTo>
                    <a:pt x="474" y="385"/>
                  </a:lnTo>
                  <a:lnTo>
                    <a:pt x="474" y="376"/>
                  </a:lnTo>
                  <a:lnTo>
                    <a:pt x="474" y="370"/>
                  </a:lnTo>
                  <a:lnTo>
                    <a:pt x="462" y="364"/>
                  </a:lnTo>
                  <a:lnTo>
                    <a:pt x="459" y="355"/>
                  </a:lnTo>
                  <a:lnTo>
                    <a:pt x="453" y="349"/>
                  </a:lnTo>
                  <a:lnTo>
                    <a:pt x="443" y="346"/>
                  </a:lnTo>
                  <a:lnTo>
                    <a:pt x="434" y="346"/>
                  </a:lnTo>
                  <a:lnTo>
                    <a:pt x="428" y="340"/>
                  </a:lnTo>
                  <a:lnTo>
                    <a:pt x="422" y="337"/>
                  </a:lnTo>
                  <a:lnTo>
                    <a:pt x="407" y="330"/>
                  </a:lnTo>
                  <a:lnTo>
                    <a:pt x="404" y="324"/>
                  </a:lnTo>
                  <a:lnTo>
                    <a:pt x="398" y="321"/>
                  </a:lnTo>
                  <a:lnTo>
                    <a:pt x="391" y="321"/>
                  </a:lnTo>
                  <a:lnTo>
                    <a:pt x="382" y="321"/>
                  </a:lnTo>
                  <a:lnTo>
                    <a:pt x="379" y="315"/>
                  </a:lnTo>
                  <a:lnTo>
                    <a:pt x="367" y="309"/>
                  </a:lnTo>
                  <a:lnTo>
                    <a:pt x="361" y="309"/>
                  </a:lnTo>
                  <a:lnTo>
                    <a:pt x="367" y="306"/>
                  </a:lnTo>
                  <a:lnTo>
                    <a:pt x="373" y="306"/>
                  </a:lnTo>
                  <a:lnTo>
                    <a:pt x="379" y="300"/>
                  </a:lnTo>
                  <a:lnTo>
                    <a:pt x="379" y="291"/>
                  </a:lnTo>
                  <a:lnTo>
                    <a:pt x="361" y="285"/>
                  </a:lnTo>
                  <a:lnTo>
                    <a:pt x="358" y="285"/>
                  </a:lnTo>
                  <a:lnTo>
                    <a:pt x="343" y="285"/>
                  </a:lnTo>
                  <a:lnTo>
                    <a:pt x="333" y="285"/>
                  </a:lnTo>
                  <a:lnTo>
                    <a:pt x="321" y="279"/>
                  </a:lnTo>
                  <a:lnTo>
                    <a:pt x="318" y="269"/>
                  </a:lnTo>
                  <a:lnTo>
                    <a:pt x="312" y="263"/>
                  </a:lnTo>
                  <a:lnTo>
                    <a:pt x="303" y="254"/>
                  </a:lnTo>
                  <a:lnTo>
                    <a:pt x="297" y="245"/>
                  </a:lnTo>
                  <a:lnTo>
                    <a:pt x="288" y="236"/>
                  </a:lnTo>
                  <a:lnTo>
                    <a:pt x="288" y="223"/>
                  </a:lnTo>
                  <a:lnTo>
                    <a:pt x="294" y="220"/>
                  </a:lnTo>
                  <a:lnTo>
                    <a:pt x="288" y="211"/>
                  </a:lnTo>
                  <a:lnTo>
                    <a:pt x="281" y="199"/>
                  </a:lnTo>
                  <a:lnTo>
                    <a:pt x="281" y="196"/>
                  </a:lnTo>
                  <a:lnTo>
                    <a:pt x="278" y="190"/>
                  </a:lnTo>
                  <a:lnTo>
                    <a:pt x="278" y="181"/>
                  </a:lnTo>
                  <a:lnTo>
                    <a:pt x="272" y="181"/>
                  </a:lnTo>
                  <a:lnTo>
                    <a:pt x="263" y="175"/>
                  </a:lnTo>
                  <a:lnTo>
                    <a:pt x="251" y="168"/>
                  </a:lnTo>
                  <a:lnTo>
                    <a:pt x="248" y="168"/>
                  </a:lnTo>
                  <a:lnTo>
                    <a:pt x="236" y="165"/>
                  </a:lnTo>
                  <a:lnTo>
                    <a:pt x="236" y="159"/>
                  </a:lnTo>
                  <a:lnTo>
                    <a:pt x="233" y="156"/>
                  </a:lnTo>
                  <a:lnTo>
                    <a:pt x="233" y="150"/>
                  </a:lnTo>
                  <a:lnTo>
                    <a:pt x="226" y="141"/>
                  </a:lnTo>
                  <a:lnTo>
                    <a:pt x="233" y="135"/>
                  </a:lnTo>
                  <a:lnTo>
                    <a:pt x="233" y="129"/>
                  </a:lnTo>
                  <a:lnTo>
                    <a:pt x="233" y="126"/>
                  </a:lnTo>
                  <a:lnTo>
                    <a:pt x="236" y="120"/>
                  </a:lnTo>
                  <a:lnTo>
                    <a:pt x="242" y="113"/>
                  </a:lnTo>
                  <a:lnTo>
                    <a:pt x="242" y="110"/>
                  </a:lnTo>
                  <a:lnTo>
                    <a:pt x="236" y="110"/>
                  </a:lnTo>
                  <a:lnTo>
                    <a:pt x="233" y="104"/>
                  </a:lnTo>
                  <a:lnTo>
                    <a:pt x="233" y="101"/>
                  </a:lnTo>
                  <a:lnTo>
                    <a:pt x="226" y="101"/>
                  </a:lnTo>
                  <a:lnTo>
                    <a:pt x="233" y="95"/>
                  </a:lnTo>
                  <a:lnTo>
                    <a:pt x="236" y="95"/>
                  </a:lnTo>
                  <a:lnTo>
                    <a:pt x="236" y="86"/>
                  </a:lnTo>
                  <a:lnTo>
                    <a:pt x="248" y="86"/>
                  </a:lnTo>
                  <a:lnTo>
                    <a:pt x="251" y="86"/>
                  </a:lnTo>
                  <a:lnTo>
                    <a:pt x="257" y="86"/>
                  </a:lnTo>
                  <a:lnTo>
                    <a:pt x="263" y="86"/>
                  </a:lnTo>
                  <a:lnTo>
                    <a:pt x="266" y="80"/>
                  </a:lnTo>
                  <a:lnTo>
                    <a:pt x="272" y="80"/>
                  </a:lnTo>
                  <a:lnTo>
                    <a:pt x="272" y="74"/>
                  </a:lnTo>
                  <a:lnTo>
                    <a:pt x="278" y="74"/>
                  </a:lnTo>
                  <a:lnTo>
                    <a:pt x="281" y="74"/>
                  </a:lnTo>
                  <a:lnTo>
                    <a:pt x="281" y="80"/>
                  </a:lnTo>
                  <a:lnTo>
                    <a:pt x="288" y="86"/>
                  </a:lnTo>
                  <a:lnTo>
                    <a:pt x="288" y="74"/>
                  </a:lnTo>
                  <a:lnTo>
                    <a:pt x="294" y="74"/>
                  </a:lnTo>
                  <a:lnTo>
                    <a:pt x="297" y="71"/>
                  </a:lnTo>
                  <a:lnTo>
                    <a:pt x="294" y="65"/>
                  </a:lnTo>
                  <a:lnTo>
                    <a:pt x="288" y="58"/>
                  </a:lnTo>
                  <a:lnTo>
                    <a:pt x="297" y="55"/>
                  </a:lnTo>
                  <a:lnTo>
                    <a:pt x="297" y="49"/>
                  </a:lnTo>
                  <a:lnTo>
                    <a:pt x="294" y="43"/>
                  </a:lnTo>
                  <a:lnTo>
                    <a:pt x="294" y="40"/>
                  </a:lnTo>
                  <a:lnTo>
                    <a:pt x="294" y="34"/>
                  </a:lnTo>
                  <a:lnTo>
                    <a:pt x="288" y="34"/>
                  </a:lnTo>
                  <a:lnTo>
                    <a:pt x="281" y="28"/>
                  </a:lnTo>
                  <a:lnTo>
                    <a:pt x="272" y="28"/>
                  </a:lnTo>
                  <a:lnTo>
                    <a:pt x="266" y="28"/>
                  </a:lnTo>
                  <a:lnTo>
                    <a:pt x="263" y="28"/>
                  </a:lnTo>
                  <a:lnTo>
                    <a:pt x="257" y="28"/>
                  </a:lnTo>
                  <a:lnTo>
                    <a:pt x="251" y="25"/>
                  </a:lnTo>
                  <a:lnTo>
                    <a:pt x="248" y="19"/>
                  </a:lnTo>
                  <a:lnTo>
                    <a:pt x="248" y="16"/>
                  </a:lnTo>
                  <a:lnTo>
                    <a:pt x="242" y="9"/>
                  </a:lnTo>
                  <a:lnTo>
                    <a:pt x="236" y="3"/>
                  </a:lnTo>
                  <a:lnTo>
                    <a:pt x="226" y="3"/>
                  </a:lnTo>
                  <a:lnTo>
                    <a:pt x="220" y="3"/>
                  </a:lnTo>
                  <a:lnTo>
                    <a:pt x="217" y="3"/>
                  </a:lnTo>
                  <a:lnTo>
                    <a:pt x="211" y="3"/>
                  </a:lnTo>
                  <a:lnTo>
                    <a:pt x="205" y="0"/>
                  </a:lnTo>
                  <a:lnTo>
                    <a:pt x="202" y="0"/>
                  </a:lnTo>
                  <a:lnTo>
                    <a:pt x="202" y="3"/>
                  </a:lnTo>
                  <a:lnTo>
                    <a:pt x="193" y="9"/>
                  </a:lnTo>
                  <a:lnTo>
                    <a:pt x="187" y="9"/>
                  </a:lnTo>
                  <a:lnTo>
                    <a:pt x="181" y="9"/>
                  </a:lnTo>
                  <a:lnTo>
                    <a:pt x="181" y="3"/>
                  </a:lnTo>
                  <a:lnTo>
                    <a:pt x="181" y="0"/>
                  </a:lnTo>
                  <a:lnTo>
                    <a:pt x="178" y="0"/>
                  </a:lnTo>
                  <a:lnTo>
                    <a:pt x="171" y="0"/>
                  </a:lnTo>
                  <a:lnTo>
                    <a:pt x="171" y="3"/>
                  </a:lnTo>
                  <a:lnTo>
                    <a:pt x="171" y="9"/>
                  </a:lnTo>
                  <a:lnTo>
                    <a:pt x="171" y="16"/>
                  </a:lnTo>
                  <a:lnTo>
                    <a:pt x="165" y="16"/>
                  </a:lnTo>
                  <a:lnTo>
                    <a:pt x="162" y="9"/>
                  </a:lnTo>
                  <a:lnTo>
                    <a:pt x="156" y="16"/>
                  </a:lnTo>
                  <a:lnTo>
                    <a:pt x="150" y="19"/>
                  </a:lnTo>
                  <a:lnTo>
                    <a:pt x="156" y="25"/>
                  </a:lnTo>
                  <a:lnTo>
                    <a:pt x="150" y="28"/>
                  </a:lnTo>
                  <a:lnTo>
                    <a:pt x="147" y="25"/>
                  </a:lnTo>
                  <a:lnTo>
                    <a:pt x="141" y="25"/>
                  </a:lnTo>
                  <a:lnTo>
                    <a:pt x="135" y="25"/>
                  </a:lnTo>
                  <a:lnTo>
                    <a:pt x="132" y="25"/>
                  </a:lnTo>
                  <a:lnTo>
                    <a:pt x="132" y="19"/>
                  </a:lnTo>
                  <a:lnTo>
                    <a:pt x="126" y="16"/>
                  </a:lnTo>
                  <a:lnTo>
                    <a:pt x="123" y="16"/>
                  </a:lnTo>
                  <a:lnTo>
                    <a:pt x="123" y="19"/>
                  </a:lnTo>
                  <a:lnTo>
                    <a:pt x="123" y="28"/>
                  </a:lnTo>
                  <a:lnTo>
                    <a:pt x="116" y="28"/>
                  </a:lnTo>
                  <a:lnTo>
                    <a:pt x="110" y="34"/>
                  </a:lnTo>
                  <a:lnTo>
                    <a:pt x="107" y="40"/>
                  </a:lnTo>
                  <a:lnTo>
                    <a:pt x="107" y="43"/>
                  </a:lnTo>
                  <a:lnTo>
                    <a:pt x="101" y="40"/>
                  </a:lnTo>
                  <a:lnTo>
                    <a:pt x="95" y="34"/>
                  </a:lnTo>
                  <a:lnTo>
                    <a:pt x="92" y="28"/>
                  </a:lnTo>
                  <a:lnTo>
                    <a:pt x="92" y="25"/>
                  </a:lnTo>
                  <a:lnTo>
                    <a:pt x="92" y="19"/>
                  </a:lnTo>
                  <a:lnTo>
                    <a:pt x="86" y="16"/>
                  </a:lnTo>
                  <a:lnTo>
                    <a:pt x="80" y="16"/>
                  </a:lnTo>
                  <a:lnTo>
                    <a:pt x="77" y="19"/>
                  </a:lnTo>
                  <a:lnTo>
                    <a:pt x="77" y="25"/>
                  </a:lnTo>
                  <a:lnTo>
                    <a:pt x="71" y="34"/>
                  </a:lnTo>
                  <a:lnTo>
                    <a:pt x="65" y="34"/>
                  </a:lnTo>
                  <a:lnTo>
                    <a:pt x="55" y="34"/>
                  </a:lnTo>
                  <a:lnTo>
                    <a:pt x="52" y="28"/>
                  </a:lnTo>
                  <a:lnTo>
                    <a:pt x="31" y="34"/>
                  </a:lnTo>
                  <a:lnTo>
                    <a:pt x="25" y="34"/>
                  </a:lnTo>
                  <a:lnTo>
                    <a:pt x="25" y="40"/>
                  </a:lnTo>
                  <a:lnTo>
                    <a:pt x="22" y="40"/>
                  </a:lnTo>
                  <a:lnTo>
                    <a:pt x="22" y="43"/>
                  </a:lnTo>
                  <a:lnTo>
                    <a:pt x="25" y="49"/>
                  </a:lnTo>
                  <a:lnTo>
                    <a:pt x="25" y="55"/>
                  </a:lnTo>
                  <a:lnTo>
                    <a:pt x="31" y="58"/>
                  </a:lnTo>
                  <a:lnTo>
                    <a:pt x="25" y="65"/>
                  </a:lnTo>
                  <a:lnTo>
                    <a:pt x="22" y="71"/>
                  </a:lnTo>
                  <a:lnTo>
                    <a:pt x="16" y="74"/>
                  </a:lnTo>
                  <a:lnTo>
                    <a:pt x="10" y="74"/>
                  </a:lnTo>
                  <a:lnTo>
                    <a:pt x="7" y="74"/>
                  </a:lnTo>
                  <a:lnTo>
                    <a:pt x="0" y="74"/>
                  </a:lnTo>
                  <a:lnTo>
                    <a:pt x="0" y="80"/>
                  </a:lnTo>
                  <a:lnTo>
                    <a:pt x="7" y="86"/>
                  </a:lnTo>
                  <a:lnTo>
                    <a:pt x="10" y="86"/>
                  </a:lnTo>
                  <a:lnTo>
                    <a:pt x="16" y="89"/>
                  </a:lnTo>
                  <a:lnTo>
                    <a:pt x="16" y="95"/>
                  </a:lnTo>
                  <a:lnTo>
                    <a:pt x="16" y="101"/>
                  </a:lnTo>
                  <a:lnTo>
                    <a:pt x="10" y="104"/>
                  </a:lnTo>
                  <a:lnTo>
                    <a:pt x="10" y="110"/>
                  </a:lnTo>
                  <a:lnTo>
                    <a:pt x="10" y="120"/>
                  </a:lnTo>
                  <a:lnTo>
                    <a:pt x="10" y="126"/>
                  </a:lnTo>
                  <a:lnTo>
                    <a:pt x="16" y="135"/>
                  </a:lnTo>
                  <a:lnTo>
                    <a:pt x="22" y="135"/>
                  </a:lnTo>
                  <a:lnTo>
                    <a:pt x="31" y="135"/>
                  </a:lnTo>
                  <a:lnTo>
                    <a:pt x="37" y="141"/>
                  </a:lnTo>
                  <a:lnTo>
                    <a:pt x="31" y="144"/>
                  </a:lnTo>
                  <a:lnTo>
                    <a:pt x="31" y="150"/>
                  </a:lnTo>
                  <a:lnTo>
                    <a:pt x="25" y="156"/>
                  </a:lnTo>
                  <a:lnTo>
                    <a:pt x="22" y="15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4">
              <a:extLst>
                <a:ext uri="{FF2B5EF4-FFF2-40B4-BE49-F238E27FC236}">
                  <a16:creationId xmlns:a16="http://schemas.microsoft.com/office/drawing/2014/main" id="{52835876-400D-4AFB-9003-04329AE56A32}"/>
                </a:ext>
              </a:extLst>
            </p:cNvPr>
            <p:cNvSpPr>
              <a:spLocks/>
            </p:cNvSpPr>
            <p:nvPr/>
          </p:nvSpPr>
          <p:spPr bwMode="auto">
            <a:xfrm>
              <a:off x="6845300" y="4406568"/>
              <a:ext cx="752475" cy="787400"/>
            </a:xfrm>
            <a:custGeom>
              <a:avLst/>
              <a:gdLst>
                <a:gd name="T0" fmla="*/ 46 w 474"/>
                <a:gd name="T1" fmla="*/ 150 h 496"/>
                <a:gd name="T2" fmla="*/ 71 w 474"/>
                <a:gd name="T3" fmla="*/ 126 h 496"/>
                <a:gd name="T4" fmla="*/ 116 w 474"/>
                <a:gd name="T5" fmla="*/ 141 h 496"/>
                <a:gd name="T6" fmla="*/ 126 w 474"/>
                <a:gd name="T7" fmla="*/ 135 h 496"/>
                <a:gd name="T8" fmla="*/ 141 w 474"/>
                <a:gd name="T9" fmla="*/ 181 h 496"/>
                <a:gd name="T10" fmla="*/ 178 w 474"/>
                <a:gd name="T11" fmla="*/ 239 h 496"/>
                <a:gd name="T12" fmla="*/ 236 w 474"/>
                <a:gd name="T13" fmla="*/ 306 h 496"/>
                <a:gd name="T14" fmla="*/ 266 w 474"/>
                <a:gd name="T15" fmla="*/ 321 h 496"/>
                <a:gd name="T16" fmla="*/ 306 w 474"/>
                <a:gd name="T17" fmla="*/ 355 h 496"/>
                <a:gd name="T18" fmla="*/ 318 w 474"/>
                <a:gd name="T19" fmla="*/ 379 h 496"/>
                <a:gd name="T20" fmla="*/ 352 w 474"/>
                <a:gd name="T21" fmla="*/ 395 h 496"/>
                <a:gd name="T22" fmla="*/ 367 w 474"/>
                <a:gd name="T23" fmla="*/ 450 h 496"/>
                <a:gd name="T24" fmla="*/ 352 w 474"/>
                <a:gd name="T25" fmla="*/ 465 h 496"/>
                <a:gd name="T26" fmla="*/ 343 w 474"/>
                <a:gd name="T27" fmla="*/ 489 h 496"/>
                <a:gd name="T28" fmla="*/ 367 w 474"/>
                <a:gd name="T29" fmla="*/ 489 h 496"/>
                <a:gd name="T30" fmla="*/ 382 w 474"/>
                <a:gd name="T31" fmla="*/ 465 h 496"/>
                <a:gd name="T32" fmla="*/ 407 w 474"/>
                <a:gd name="T33" fmla="*/ 450 h 496"/>
                <a:gd name="T34" fmla="*/ 413 w 474"/>
                <a:gd name="T35" fmla="*/ 425 h 496"/>
                <a:gd name="T36" fmla="*/ 391 w 474"/>
                <a:gd name="T37" fmla="*/ 407 h 496"/>
                <a:gd name="T38" fmla="*/ 404 w 474"/>
                <a:gd name="T39" fmla="*/ 376 h 496"/>
                <a:gd name="T40" fmla="*/ 419 w 474"/>
                <a:gd name="T41" fmla="*/ 364 h 496"/>
                <a:gd name="T42" fmla="*/ 443 w 474"/>
                <a:gd name="T43" fmla="*/ 376 h 496"/>
                <a:gd name="T44" fmla="*/ 453 w 474"/>
                <a:gd name="T45" fmla="*/ 395 h 496"/>
                <a:gd name="T46" fmla="*/ 474 w 474"/>
                <a:gd name="T47" fmla="*/ 385 h 496"/>
                <a:gd name="T48" fmla="*/ 453 w 474"/>
                <a:gd name="T49" fmla="*/ 349 h 496"/>
                <a:gd name="T50" fmla="*/ 407 w 474"/>
                <a:gd name="T51" fmla="*/ 330 h 496"/>
                <a:gd name="T52" fmla="*/ 379 w 474"/>
                <a:gd name="T53" fmla="*/ 315 h 496"/>
                <a:gd name="T54" fmla="*/ 379 w 474"/>
                <a:gd name="T55" fmla="*/ 300 h 496"/>
                <a:gd name="T56" fmla="*/ 333 w 474"/>
                <a:gd name="T57" fmla="*/ 285 h 496"/>
                <a:gd name="T58" fmla="*/ 297 w 474"/>
                <a:gd name="T59" fmla="*/ 245 h 496"/>
                <a:gd name="T60" fmla="*/ 281 w 474"/>
                <a:gd name="T61" fmla="*/ 199 h 496"/>
                <a:gd name="T62" fmla="*/ 263 w 474"/>
                <a:gd name="T63" fmla="*/ 175 h 496"/>
                <a:gd name="T64" fmla="*/ 233 w 474"/>
                <a:gd name="T65" fmla="*/ 156 h 496"/>
                <a:gd name="T66" fmla="*/ 233 w 474"/>
                <a:gd name="T67" fmla="*/ 126 h 496"/>
                <a:gd name="T68" fmla="*/ 233 w 474"/>
                <a:gd name="T69" fmla="*/ 104 h 496"/>
                <a:gd name="T70" fmla="*/ 236 w 474"/>
                <a:gd name="T71" fmla="*/ 86 h 496"/>
                <a:gd name="T72" fmla="*/ 266 w 474"/>
                <a:gd name="T73" fmla="*/ 80 h 496"/>
                <a:gd name="T74" fmla="*/ 281 w 474"/>
                <a:gd name="T75" fmla="*/ 80 h 496"/>
                <a:gd name="T76" fmla="*/ 294 w 474"/>
                <a:gd name="T77" fmla="*/ 65 h 496"/>
                <a:gd name="T78" fmla="*/ 294 w 474"/>
                <a:gd name="T79" fmla="*/ 40 h 496"/>
                <a:gd name="T80" fmla="*/ 266 w 474"/>
                <a:gd name="T81" fmla="*/ 28 h 496"/>
                <a:gd name="T82" fmla="*/ 248 w 474"/>
                <a:gd name="T83" fmla="*/ 16 h 496"/>
                <a:gd name="T84" fmla="*/ 217 w 474"/>
                <a:gd name="T85" fmla="*/ 3 h 496"/>
                <a:gd name="T86" fmla="*/ 193 w 474"/>
                <a:gd name="T87" fmla="*/ 9 h 496"/>
                <a:gd name="T88" fmla="*/ 178 w 474"/>
                <a:gd name="T89" fmla="*/ 0 h 496"/>
                <a:gd name="T90" fmla="*/ 165 w 474"/>
                <a:gd name="T91" fmla="*/ 16 h 496"/>
                <a:gd name="T92" fmla="*/ 150 w 474"/>
                <a:gd name="T93" fmla="*/ 28 h 496"/>
                <a:gd name="T94" fmla="*/ 132 w 474"/>
                <a:gd name="T95" fmla="*/ 19 h 496"/>
                <a:gd name="T96" fmla="*/ 116 w 474"/>
                <a:gd name="T97" fmla="*/ 28 h 496"/>
                <a:gd name="T98" fmla="*/ 95 w 474"/>
                <a:gd name="T99" fmla="*/ 34 h 496"/>
                <a:gd name="T100" fmla="*/ 80 w 474"/>
                <a:gd name="T101" fmla="*/ 16 h 496"/>
                <a:gd name="T102" fmla="*/ 55 w 474"/>
                <a:gd name="T103" fmla="*/ 34 h 496"/>
                <a:gd name="T104" fmla="*/ 22 w 474"/>
                <a:gd name="T105" fmla="*/ 40 h 496"/>
                <a:gd name="T106" fmla="*/ 25 w 474"/>
                <a:gd name="T107" fmla="*/ 65 h 496"/>
                <a:gd name="T108" fmla="*/ 0 w 474"/>
                <a:gd name="T109" fmla="*/ 74 h 496"/>
                <a:gd name="T110" fmla="*/ 16 w 474"/>
                <a:gd name="T111" fmla="*/ 95 h 496"/>
                <a:gd name="T112" fmla="*/ 10 w 474"/>
                <a:gd name="T113" fmla="*/ 126 h 496"/>
                <a:gd name="T114" fmla="*/ 31 w 474"/>
                <a:gd name="T115" fmla="*/ 14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4" h="496">
                  <a:moveTo>
                    <a:pt x="22" y="159"/>
                  </a:moveTo>
                  <a:lnTo>
                    <a:pt x="31" y="156"/>
                  </a:lnTo>
                  <a:lnTo>
                    <a:pt x="37" y="150"/>
                  </a:lnTo>
                  <a:lnTo>
                    <a:pt x="40" y="150"/>
                  </a:lnTo>
                  <a:lnTo>
                    <a:pt x="46" y="150"/>
                  </a:lnTo>
                  <a:lnTo>
                    <a:pt x="55" y="144"/>
                  </a:lnTo>
                  <a:lnTo>
                    <a:pt x="62" y="141"/>
                  </a:lnTo>
                  <a:lnTo>
                    <a:pt x="62" y="135"/>
                  </a:lnTo>
                  <a:lnTo>
                    <a:pt x="65" y="129"/>
                  </a:lnTo>
                  <a:lnTo>
                    <a:pt x="71" y="126"/>
                  </a:lnTo>
                  <a:lnTo>
                    <a:pt x="80" y="126"/>
                  </a:lnTo>
                  <a:lnTo>
                    <a:pt x="86" y="126"/>
                  </a:lnTo>
                  <a:lnTo>
                    <a:pt x="95" y="135"/>
                  </a:lnTo>
                  <a:lnTo>
                    <a:pt x="101" y="129"/>
                  </a:lnTo>
                  <a:lnTo>
                    <a:pt x="116" y="141"/>
                  </a:lnTo>
                  <a:lnTo>
                    <a:pt x="116" y="135"/>
                  </a:lnTo>
                  <a:lnTo>
                    <a:pt x="123" y="129"/>
                  </a:lnTo>
                  <a:lnTo>
                    <a:pt x="126" y="129"/>
                  </a:lnTo>
                  <a:lnTo>
                    <a:pt x="132" y="129"/>
                  </a:lnTo>
                  <a:lnTo>
                    <a:pt x="126" y="135"/>
                  </a:lnTo>
                  <a:lnTo>
                    <a:pt x="126" y="141"/>
                  </a:lnTo>
                  <a:lnTo>
                    <a:pt x="132" y="144"/>
                  </a:lnTo>
                  <a:lnTo>
                    <a:pt x="126" y="150"/>
                  </a:lnTo>
                  <a:lnTo>
                    <a:pt x="135" y="159"/>
                  </a:lnTo>
                  <a:lnTo>
                    <a:pt x="141" y="181"/>
                  </a:lnTo>
                  <a:lnTo>
                    <a:pt x="147" y="199"/>
                  </a:lnTo>
                  <a:lnTo>
                    <a:pt x="150" y="205"/>
                  </a:lnTo>
                  <a:lnTo>
                    <a:pt x="162" y="230"/>
                  </a:lnTo>
                  <a:lnTo>
                    <a:pt x="165" y="230"/>
                  </a:lnTo>
                  <a:lnTo>
                    <a:pt x="178" y="239"/>
                  </a:lnTo>
                  <a:lnTo>
                    <a:pt x="181" y="251"/>
                  </a:lnTo>
                  <a:lnTo>
                    <a:pt x="187" y="254"/>
                  </a:lnTo>
                  <a:lnTo>
                    <a:pt x="193" y="260"/>
                  </a:lnTo>
                  <a:lnTo>
                    <a:pt x="205" y="275"/>
                  </a:lnTo>
                  <a:lnTo>
                    <a:pt x="236" y="306"/>
                  </a:lnTo>
                  <a:lnTo>
                    <a:pt x="242" y="306"/>
                  </a:lnTo>
                  <a:lnTo>
                    <a:pt x="248" y="315"/>
                  </a:lnTo>
                  <a:lnTo>
                    <a:pt x="257" y="315"/>
                  </a:lnTo>
                  <a:lnTo>
                    <a:pt x="263" y="324"/>
                  </a:lnTo>
                  <a:lnTo>
                    <a:pt x="266" y="321"/>
                  </a:lnTo>
                  <a:lnTo>
                    <a:pt x="281" y="337"/>
                  </a:lnTo>
                  <a:lnTo>
                    <a:pt x="288" y="340"/>
                  </a:lnTo>
                  <a:lnTo>
                    <a:pt x="294" y="346"/>
                  </a:lnTo>
                  <a:lnTo>
                    <a:pt x="297" y="346"/>
                  </a:lnTo>
                  <a:lnTo>
                    <a:pt x="306" y="355"/>
                  </a:lnTo>
                  <a:lnTo>
                    <a:pt x="312" y="355"/>
                  </a:lnTo>
                  <a:lnTo>
                    <a:pt x="318" y="361"/>
                  </a:lnTo>
                  <a:lnTo>
                    <a:pt x="318" y="370"/>
                  </a:lnTo>
                  <a:lnTo>
                    <a:pt x="318" y="376"/>
                  </a:lnTo>
                  <a:lnTo>
                    <a:pt x="318" y="379"/>
                  </a:lnTo>
                  <a:lnTo>
                    <a:pt x="327" y="385"/>
                  </a:lnTo>
                  <a:lnTo>
                    <a:pt x="333" y="385"/>
                  </a:lnTo>
                  <a:lnTo>
                    <a:pt x="336" y="385"/>
                  </a:lnTo>
                  <a:lnTo>
                    <a:pt x="349" y="392"/>
                  </a:lnTo>
                  <a:lnTo>
                    <a:pt x="352" y="395"/>
                  </a:lnTo>
                  <a:lnTo>
                    <a:pt x="352" y="401"/>
                  </a:lnTo>
                  <a:lnTo>
                    <a:pt x="358" y="404"/>
                  </a:lnTo>
                  <a:lnTo>
                    <a:pt x="361" y="419"/>
                  </a:lnTo>
                  <a:lnTo>
                    <a:pt x="367" y="434"/>
                  </a:lnTo>
                  <a:lnTo>
                    <a:pt x="367" y="450"/>
                  </a:lnTo>
                  <a:lnTo>
                    <a:pt x="361" y="456"/>
                  </a:lnTo>
                  <a:lnTo>
                    <a:pt x="358" y="456"/>
                  </a:lnTo>
                  <a:lnTo>
                    <a:pt x="352" y="456"/>
                  </a:lnTo>
                  <a:lnTo>
                    <a:pt x="352" y="459"/>
                  </a:lnTo>
                  <a:lnTo>
                    <a:pt x="352" y="465"/>
                  </a:lnTo>
                  <a:lnTo>
                    <a:pt x="352" y="471"/>
                  </a:lnTo>
                  <a:lnTo>
                    <a:pt x="352" y="474"/>
                  </a:lnTo>
                  <a:lnTo>
                    <a:pt x="349" y="480"/>
                  </a:lnTo>
                  <a:lnTo>
                    <a:pt x="343" y="486"/>
                  </a:lnTo>
                  <a:lnTo>
                    <a:pt x="343" y="489"/>
                  </a:lnTo>
                  <a:lnTo>
                    <a:pt x="349" y="496"/>
                  </a:lnTo>
                  <a:lnTo>
                    <a:pt x="352" y="496"/>
                  </a:lnTo>
                  <a:lnTo>
                    <a:pt x="358" y="496"/>
                  </a:lnTo>
                  <a:lnTo>
                    <a:pt x="361" y="496"/>
                  </a:lnTo>
                  <a:lnTo>
                    <a:pt x="367" y="489"/>
                  </a:lnTo>
                  <a:lnTo>
                    <a:pt x="373" y="489"/>
                  </a:lnTo>
                  <a:lnTo>
                    <a:pt x="373" y="486"/>
                  </a:lnTo>
                  <a:lnTo>
                    <a:pt x="382" y="480"/>
                  </a:lnTo>
                  <a:lnTo>
                    <a:pt x="382" y="474"/>
                  </a:lnTo>
                  <a:lnTo>
                    <a:pt x="382" y="465"/>
                  </a:lnTo>
                  <a:lnTo>
                    <a:pt x="388" y="459"/>
                  </a:lnTo>
                  <a:lnTo>
                    <a:pt x="391" y="456"/>
                  </a:lnTo>
                  <a:lnTo>
                    <a:pt x="398" y="450"/>
                  </a:lnTo>
                  <a:lnTo>
                    <a:pt x="404" y="450"/>
                  </a:lnTo>
                  <a:lnTo>
                    <a:pt x="407" y="450"/>
                  </a:lnTo>
                  <a:lnTo>
                    <a:pt x="413" y="450"/>
                  </a:lnTo>
                  <a:lnTo>
                    <a:pt x="413" y="444"/>
                  </a:lnTo>
                  <a:lnTo>
                    <a:pt x="413" y="441"/>
                  </a:lnTo>
                  <a:lnTo>
                    <a:pt x="413" y="434"/>
                  </a:lnTo>
                  <a:lnTo>
                    <a:pt x="413" y="425"/>
                  </a:lnTo>
                  <a:lnTo>
                    <a:pt x="413" y="419"/>
                  </a:lnTo>
                  <a:lnTo>
                    <a:pt x="413" y="416"/>
                  </a:lnTo>
                  <a:lnTo>
                    <a:pt x="407" y="410"/>
                  </a:lnTo>
                  <a:lnTo>
                    <a:pt x="398" y="416"/>
                  </a:lnTo>
                  <a:lnTo>
                    <a:pt x="391" y="407"/>
                  </a:lnTo>
                  <a:lnTo>
                    <a:pt x="391" y="395"/>
                  </a:lnTo>
                  <a:lnTo>
                    <a:pt x="391" y="385"/>
                  </a:lnTo>
                  <a:lnTo>
                    <a:pt x="398" y="385"/>
                  </a:lnTo>
                  <a:lnTo>
                    <a:pt x="398" y="379"/>
                  </a:lnTo>
                  <a:lnTo>
                    <a:pt x="404" y="376"/>
                  </a:lnTo>
                  <a:lnTo>
                    <a:pt x="398" y="376"/>
                  </a:lnTo>
                  <a:lnTo>
                    <a:pt x="404" y="370"/>
                  </a:lnTo>
                  <a:lnTo>
                    <a:pt x="407" y="364"/>
                  </a:lnTo>
                  <a:lnTo>
                    <a:pt x="413" y="364"/>
                  </a:lnTo>
                  <a:lnTo>
                    <a:pt x="419" y="364"/>
                  </a:lnTo>
                  <a:lnTo>
                    <a:pt x="419" y="370"/>
                  </a:lnTo>
                  <a:lnTo>
                    <a:pt x="428" y="376"/>
                  </a:lnTo>
                  <a:lnTo>
                    <a:pt x="434" y="376"/>
                  </a:lnTo>
                  <a:lnTo>
                    <a:pt x="437" y="376"/>
                  </a:lnTo>
                  <a:lnTo>
                    <a:pt x="443" y="376"/>
                  </a:lnTo>
                  <a:lnTo>
                    <a:pt x="449" y="376"/>
                  </a:lnTo>
                  <a:lnTo>
                    <a:pt x="449" y="379"/>
                  </a:lnTo>
                  <a:lnTo>
                    <a:pt x="449" y="385"/>
                  </a:lnTo>
                  <a:lnTo>
                    <a:pt x="453" y="392"/>
                  </a:lnTo>
                  <a:lnTo>
                    <a:pt x="453" y="395"/>
                  </a:lnTo>
                  <a:lnTo>
                    <a:pt x="459" y="401"/>
                  </a:lnTo>
                  <a:lnTo>
                    <a:pt x="462" y="401"/>
                  </a:lnTo>
                  <a:lnTo>
                    <a:pt x="468" y="401"/>
                  </a:lnTo>
                  <a:lnTo>
                    <a:pt x="474" y="395"/>
                  </a:lnTo>
                  <a:lnTo>
                    <a:pt x="474" y="385"/>
                  </a:lnTo>
                  <a:lnTo>
                    <a:pt x="474" y="376"/>
                  </a:lnTo>
                  <a:lnTo>
                    <a:pt x="474" y="370"/>
                  </a:lnTo>
                  <a:lnTo>
                    <a:pt x="462" y="364"/>
                  </a:lnTo>
                  <a:lnTo>
                    <a:pt x="459" y="355"/>
                  </a:lnTo>
                  <a:lnTo>
                    <a:pt x="453" y="349"/>
                  </a:lnTo>
                  <a:lnTo>
                    <a:pt x="443" y="346"/>
                  </a:lnTo>
                  <a:lnTo>
                    <a:pt x="434" y="346"/>
                  </a:lnTo>
                  <a:lnTo>
                    <a:pt x="428" y="340"/>
                  </a:lnTo>
                  <a:lnTo>
                    <a:pt x="422" y="337"/>
                  </a:lnTo>
                  <a:lnTo>
                    <a:pt x="407" y="330"/>
                  </a:lnTo>
                  <a:lnTo>
                    <a:pt x="404" y="324"/>
                  </a:lnTo>
                  <a:lnTo>
                    <a:pt x="398" y="321"/>
                  </a:lnTo>
                  <a:lnTo>
                    <a:pt x="391" y="321"/>
                  </a:lnTo>
                  <a:lnTo>
                    <a:pt x="382" y="321"/>
                  </a:lnTo>
                  <a:lnTo>
                    <a:pt x="379" y="315"/>
                  </a:lnTo>
                  <a:lnTo>
                    <a:pt x="367" y="309"/>
                  </a:lnTo>
                  <a:lnTo>
                    <a:pt x="361" y="309"/>
                  </a:lnTo>
                  <a:lnTo>
                    <a:pt x="367" y="306"/>
                  </a:lnTo>
                  <a:lnTo>
                    <a:pt x="373" y="306"/>
                  </a:lnTo>
                  <a:lnTo>
                    <a:pt x="379" y="300"/>
                  </a:lnTo>
                  <a:lnTo>
                    <a:pt x="379" y="291"/>
                  </a:lnTo>
                  <a:lnTo>
                    <a:pt x="361" y="285"/>
                  </a:lnTo>
                  <a:lnTo>
                    <a:pt x="358" y="285"/>
                  </a:lnTo>
                  <a:lnTo>
                    <a:pt x="343" y="285"/>
                  </a:lnTo>
                  <a:lnTo>
                    <a:pt x="333" y="285"/>
                  </a:lnTo>
                  <a:lnTo>
                    <a:pt x="321" y="279"/>
                  </a:lnTo>
                  <a:lnTo>
                    <a:pt x="318" y="269"/>
                  </a:lnTo>
                  <a:lnTo>
                    <a:pt x="312" y="263"/>
                  </a:lnTo>
                  <a:lnTo>
                    <a:pt x="303" y="254"/>
                  </a:lnTo>
                  <a:lnTo>
                    <a:pt x="297" y="245"/>
                  </a:lnTo>
                  <a:lnTo>
                    <a:pt x="288" y="236"/>
                  </a:lnTo>
                  <a:lnTo>
                    <a:pt x="288" y="223"/>
                  </a:lnTo>
                  <a:lnTo>
                    <a:pt x="294" y="220"/>
                  </a:lnTo>
                  <a:lnTo>
                    <a:pt x="288" y="211"/>
                  </a:lnTo>
                  <a:lnTo>
                    <a:pt x="281" y="199"/>
                  </a:lnTo>
                  <a:lnTo>
                    <a:pt x="281" y="196"/>
                  </a:lnTo>
                  <a:lnTo>
                    <a:pt x="278" y="190"/>
                  </a:lnTo>
                  <a:lnTo>
                    <a:pt x="278" y="181"/>
                  </a:lnTo>
                  <a:lnTo>
                    <a:pt x="272" y="181"/>
                  </a:lnTo>
                  <a:lnTo>
                    <a:pt x="263" y="175"/>
                  </a:lnTo>
                  <a:lnTo>
                    <a:pt x="251" y="168"/>
                  </a:lnTo>
                  <a:lnTo>
                    <a:pt x="248" y="168"/>
                  </a:lnTo>
                  <a:lnTo>
                    <a:pt x="236" y="165"/>
                  </a:lnTo>
                  <a:lnTo>
                    <a:pt x="236" y="159"/>
                  </a:lnTo>
                  <a:lnTo>
                    <a:pt x="233" y="156"/>
                  </a:lnTo>
                  <a:lnTo>
                    <a:pt x="233" y="150"/>
                  </a:lnTo>
                  <a:lnTo>
                    <a:pt x="226" y="141"/>
                  </a:lnTo>
                  <a:lnTo>
                    <a:pt x="233" y="135"/>
                  </a:lnTo>
                  <a:lnTo>
                    <a:pt x="233" y="129"/>
                  </a:lnTo>
                  <a:lnTo>
                    <a:pt x="233" y="126"/>
                  </a:lnTo>
                  <a:lnTo>
                    <a:pt x="236" y="120"/>
                  </a:lnTo>
                  <a:lnTo>
                    <a:pt x="242" y="113"/>
                  </a:lnTo>
                  <a:lnTo>
                    <a:pt x="242" y="110"/>
                  </a:lnTo>
                  <a:lnTo>
                    <a:pt x="236" y="110"/>
                  </a:lnTo>
                  <a:lnTo>
                    <a:pt x="233" y="104"/>
                  </a:lnTo>
                  <a:lnTo>
                    <a:pt x="233" y="101"/>
                  </a:lnTo>
                  <a:lnTo>
                    <a:pt x="226" y="101"/>
                  </a:lnTo>
                  <a:lnTo>
                    <a:pt x="233" y="95"/>
                  </a:lnTo>
                  <a:lnTo>
                    <a:pt x="236" y="95"/>
                  </a:lnTo>
                  <a:lnTo>
                    <a:pt x="236" y="86"/>
                  </a:lnTo>
                  <a:lnTo>
                    <a:pt x="248" y="86"/>
                  </a:lnTo>
                  <a:lnTo>
                    <a:pt x="251" y="86"/>
                  </a:lnTo>
                  <a:lnTo>
                    <a:pt x="257" y="86"/>
                  </a:lnTo>
                  <a:lnTo>
                    <a:pt x="263" y="86"/>
                  </a:lnTo>
                  <a:lnTo>
                    <a:pt x="266" y="80"/>
                  </a:lnTo>
                  <a:lnTo>
                    <a:pt x="272" y="80"/>
                  </a:lnTo>
                  <a:lnTo>
                    <a:pt x="272" y="74"/>
                  </a:lnTo>
                  <a:lnTo>
                    <a:pt x="278" y="74"/>
                  </a:lnTo>
                  <a:lnTo>
                    <a:pt x="281" y="74"/>
                  </a:lnTo>
                  <a:lnTo>
                    <a:pt x="281" y="80"/>
                  </a:lnTo>
                  <a:lnTo>
                    <a:pt x="288" y="86"/>
                  </a:lnTo>
                  <a:lnTo>
                    <a:pt x="288" y="74"/>
                  </a:lnTo>
                  <a:lnTo>
                    <a:pt x="294" y="74"/>
                  </a:lnTo>
                  <a:lnTo>
                    <a:pt x="297" y="71"/>
                  </a:lnTo>
                  <a:lnTo>
                    <a:pt x="294" y="65"/>
                  </a:lnTo>
                  <a:lnTo>
                    <a:pt x="288" y="58"/>
                  </a:lnTo>
                  <a:lnTo>
                    <a:pt x="297" y="55"/>
                  </a:lnTo>
                  <a:lnTo>
                    <a:pt x="297" y="49"/>
                  </a:lnTo>
                  <a:lnTo>
                    <a:pt x="294" y="43"/>
                  </a:lnTo>
                  <a:lnTo>
                    <a:pt x="294" y="40"/>
                  </a:lnTo>
                  <a:lnTo>
                    <a:pt x="294" y="34"/>
                  </a:lnTo>
                  <a:lnTo>
                    <a:pt x="288" y="34"/>
                  </a:lnTo>
                  <a:lnTo>
                    <a:pt x="281" y="28"/>
                  </a:lnTo>
                  <a:lnTo>
                    <a:pt x="272" y="28"/>
                  </a:lnTo>
                  <a:lnTo>
                    <a:pt x="266" y="28"/>
                  </a:lnTo>
                  <a:lnTo>
                    <a:pt x="263" y="28"/>
                  </a:lnTo>
                  <a:lnTo>
                    <a:pt x="257" y="28"/>
                  </a:lnTo>
                  <a:lnTo>
                    <a:pt x="251" y="25"/>
                  </a:lnTo>
                  <a:lnTo>
                    <a:pt x="248" y="19"/>
                  </a:lnTo>
                  <a:lnTo>
                    <a:pt x="248" y="16"/>
                  </a:lnTo>
                  <a:lnTo>
                    <a:pt x="242" y="9"/>
                  </a:lnTo>
                  <a:lnTo>
                    <a:pt x="236" y="3"/>
                  </a:lnTo>
                  <a:lnTo>
                    <a:pt x="226" y="3"/>
                  </a:lnTo>
                  <a:lnTo>
                    <a:pt x="220" y="3"/>
                  </a:lnTo>
                  <a:lnTo>
                    <a:pt x="217" y="3"/>
                  </a:lnTo>
                  <a:lnTo>
                    <a:pt x="211" y="3"/>
                  </a:lnTo>
                  <a:lnTo>
                    <a:pt x="205" y="0"/>
                  </a:lnTo>
                  <a:lnTo>
                    <a:pt x="202" y="0"/>
                  </a:lnTo>
                  <a:lnTo>
                    <a:pt x="202" y="3"/>
                  </a:lnTo>
                  <a:lnTo>
                    <a:pt x="193" y="9"/>
                  </a:lnTo>
                  <a:lnTo>
                    <a:pt x="187" y="9"/>
                  </a:lnTo>
                  <a:lnTo>
                    <a:pt x="181" y="9"/>
                  </a:lnTo>
                  <a:lnTo>
                    <a:pt x="181" y="3"/>
                  </a:lnTo>
                  <a:lnTo>
                    <a:pt x="181" y="0"/>
                  </a:lnTo>
                  <a:lnTo>
                    <a:pt x="178" y="0"/>
                  </a:lnTo>
                  <a:lnTo>
                    <a:pt x="171" y="0"/>
                  </a:lnTo>
                  <a:lnTo>
                    <a:pt x="171" y="3"/>
                  </a:lnTo>
                  <a:lnTo>
                    <a:pt x="171" y="9"/>
                  </a:lnTo>
                  <a:lnTo>
                    <a:pt x="171" y="16"/>
                  </a:lnTo>
                  <a:lnTo>
                    <a:pt x="165" y="16"/>
                  </a:lnTo>
                  <a:lnTo>
                    <a:pt x="162" y="9"/>
                  </a:lnTo>
                  <a:lnTo>
                    <a:pt x="156" y="16"/>
                  </a:lnTo>
                  <a:lnTo>
                    <a:pt x="150" y="19"/>
                  </a:lnTo>
                  <a:lnTo>
                    <a:pt x="156" y="25"/>
                  </a:lnTo>
                  <a:lnTo>
                    <a:pt x="150" y="28"/>
                  </a:lnTo>
                  <a:lnTo>
                    <a:pt x="147" y="25"/>
                  </a:lnTo>
                  <a:lnTo>
                    <a:pt x="141" y="25"/>
                  </a:lnTo>
                  <a:lnTo>
                    <a:pt x="135" y="25"/>
                  </a:lnTo>
                  <a:lnTo>
                    <a:pt x="132" y="25"/>
                  </a:lnTo>
                  <a:lnTo>
                    <a:pt x="132" y="19"/>
                  </a:lnTo>
                  <a:lnTo>
                    <a:pt x="126" y="16"/>
                  </a:lnTo>
                  <a:lnTo>
                    <a:pt x="123" y="16"/>
                  </a:lnTo>
                  <a:lnTo>
                    <a:pt x="123" y="19"/>
                  </a:lnTo>
                  <a:lnTo>
                    <a:pt x="123" y="28"/>
                  </a:lnTo>
                  <a:lnTo>
                    <a:pt x="116" y="28"/>
                  </a:lnTo>
                  <a:lnTo>
                    <a:pt x="110" y="34"/>
                  </a:lnTo>
                  <a:lnTo>
                    <a:pt x="107" y="40"/>
                  </a:lnTo>
                  <a:lnTo>
                    <a:pt x="107" y="43"/>
                  </a:lnTo>
                  <a:lnTo>
                    <a:pt x="101" y="40"/>
                  </a:lnTo>
                  <a:lnTo>
                    <a:pt x="95" y="34"/>
                  </a:lnTo>
                  <a:lnTo>
                    <a:pt x="92" y="28"/>
                  </a:lnTo>
                  <a:lnTo>
                    <a:pt x="92" y="25"/>
                  </a:lnTo>
                  <a:lnTo>
                    <a:pt x="92" y="19"/>
                  </a:lnTo>
                  <a:lnTo>
                    <a:pt x="86" y="16"/>
                  </a:lnTo>
                  <a:lnTo>
                    <a:pt x="80" y="16"/>
                  </a:lnTo>
                  <a:lnTo>
                    <a:pt x="77" y="19"/>
                  </a:lnTo>
                  <a:lnTo>
                    <a:pt x="77" y="25"/>
                  </a:lnTo>
                  <a:lnTo>
                    <a:pt x="71" y="34"/>
                  </a:lnTo>
                  <a:lnTo>
                    <a:pt x="65" y="34"/>
                  </a:lnTo>
                  <a:lnTo>
                    <a:pt x="55" y="34"/>
                  </a:lnTo>
                  <a:lnTo>
                    <a:pt x="52" y="28"/>
                  </a:lnTo>
                  <a:lnTo>
                    <a:pt x="31" y="34"/>
                  </a:lnTo>
                  <a:lnTo>
                    <a:pt x="25" y="34"/>
                  </a:lnTo>
                  <a:lnTo>
                    <a:pt x="25" y="40"/>
                  </a:lnTo>
                  <a:lnTo>
                    <a:pt x="22" y="40"/>
                  </a:lnTo>
                  <a:lnTo>
                    <a:pt x="22" y="43"/>
                  </a:lnTo>
                  <a:lnTo>
                    <a:pt x="25" y="49"/>
                  </a:lnTo>
                  <a:lnTo>
                    <a:pt x="25" y="55"/>
                  </a:lnTo>
                  <a:lnTo>
                    <a:pt x="31" y="58"/>
                  </a:lnTo>
                  <a:lnTo>
                    <a:pt x="25" y="65"/>
                  </a:lnTo>
                  <a:lnTo>
                    <a:pt x="22" y="71"/>
                  </a:lnTo>
                  <a:lnTo>
                    <a:pt x="16" y="74"/>
                  </a:lnTo>
                  <a:lnTo>
                    <a:pt x="10" y="74"/>
                  </a:lnTo>
                  <a:lnTo>
                    <a:pt x="7" y="74"/>
                  </a:lnTo>
                  <a:lnTo>
                    <a:pt x="0" y="74"/>
                  </a:lnTo>
                  <a:lnTo>
                    <a:pt x="0" y="80"/>
                  </a:lnTo>
                  <a:lnTo>
                    <a:pt x="7" y="86"/>
                  </a:lnTo>
                  <a:lnTo>
                    <a:pt x="10" y="86"/>
                  </a:lnTo>
                  <a:lnTo>
                    <a:pt x="16" y="89"/>
                  </a:lnTo>
                  <a:lnTo>
                    <a:pt x="16" y="95"/>
                  </a:lnTo>
                  <a:lnTo>
                    <a:pt x="16" y="101"/>
                  </a:lnTo>
                  <a:lnTo>
                    <a:pt x="10" y="104"/>
                  </a:lnTo>
                  <a:lnTo>
                    <a:pt x="10" y="110"/>
                  </a:lnTo>
                  <a:lnTo>
                    <a:pt x="10" y="120"/>
                  </a:lnTo>
                  <a:lnTo>
                    <a:pt x="10" y="126"/>
                  </a:lnTo>
                  <a:lnTo>
                    <a:pt x="16" y="135"/>
                  </a:lnTo>
                  <a:lnTo>
                    <a:pt x="22" y="135"/>
                  </a:lnTo>
                  <a:lnTo>
                    <a:pt x="31" y="135"/>
                  </a:lnTo>
                  <a:lnTo>
                    <a:pt x="37" y="141"/>
                  </a:lnTo>
                  <a:lnTo>
                    <a:pt x="31" y="144"/>
                  </a:lnTo>
                  <a:lnTo>
                    <a:pt x="31" y="150"/>
                  </a:lnTo>
                  <a:lnTo>
                    <a:pt x="25" y="156"/>
                  </a:lnTo>
                  <a:lnTo>
                    <a:pt x="22" y="159"/>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5">
              <a:extLst>
                <a:ext uri="{FF2B5EF4-FFF2-40B4-BE49-F238E27FC236}">
                  <a16:creationId xmlns:a16="http://schemas.microsoft.com/office/drawing/2014/main" id="{FB759F48-2220-44E1-921A-0CA209F6CC37}"/>
                </a:ext>
              </a:extLst>
            </p:cNvPr>
            <p:cNvSpPr>
              <a:spLocks/>
            </p:cNvSpPr>
            <p:nvPr/>
          </p:nvSpPr>
          <p:spPr bwMode="auto">
            <a:xfrm>
              <a:off x="6840538" y="4328780"/>
              <a:ext cx="287338" cy="150813"/>
            </a:xfrm>
            <a:custGeom>
              <a:avLst/>
              <a:gdLst>
                <a:gd name="T0" fmla="*/ 25 w 181"/>
                <a:gd name="T1" fmla="*/ 74 h 95"/>
                <a:gd name="T2" fmla="*/ 31 w 181"/>
                <a:gd name="T3" fmla="*/ 71 h 95"/>
                <a:gd name="T4" fmla="*/ 25 w 181"/>
                <a:gd name="T5" fmla="*/ 58 h 95"/>
                <a:gd name="T6" fmla="*/ 34 w 181"/>
                <a:gd name="T7" fmla="*/ 58 h 95"/>
                <a:gd name="T8" fmla="*/ 31 w 181"/>
                <a:gd name="T9" fmla="*/ 43 h 95"/>
                <a:gd name="T10" fmla="*/ 25 w 181"/>
                <a:gd name="T11" fmla="*/ 49 h 95"/>
                <a:gd name="T12" fmla="*/ 16 w 181"/>
                <a:gd name="T13" fmla="*/ 58 h 95"/>
                <a:gd name="T14" fmla="*/ 0 w 181"/>
                <a:gd name="T15" fmla="*/ 55 h 95"/>
                <a:gd name="T16" fmla="*/ 16 w 181"/>
                <a:gd name="T17" fmla="*/ 34 h 95"/>
                <a:gd name="T18" fmla="*/ 19 w 181"/>
                <a:gd name="T19" fmla="*/ 25 h 95"/>
                <a:gd name="T20" fmla="*/ 40 w 181"/>
                <a:gd name="T21" fmla="*/ 19 h 95"/>
                <a:gd name="T22" fmla="*/ 43 w 181"/>
                <a:gd name="T23" fmla="*/ 3 h 95"/>
                <a:gd name="T24" fmla="*/ 55 w 181"/>
                <a:gd name="T25" fmla="*/ 3 h 95"/>
                <a:gd name="T26" fmla="*/ 65 w 181"/>
                <a:gd name="T27" fmla="*/ 0 h 95"/>
                <a:gd name="T28" fmla="*/ 71 w 181"/>
                <a:gd name="T29" fmla="*/ 0 h 95"/>
                <a:gd name="T30" fmla="*/ 74 w 181"/>
                <a:gd name="T31" fmla="*/ 0 h 95"/>
                <a:gd name="T32" fmla="*/ 89 w 181"/>
                <a:gd name="T33" fmla="*/ 3 h 95"/>
                <a:gd name="T34" fmla="*/ 101 w 181"/>
                <a:gd name="T35" fmla="*/ 3 h 95"/>
                <a:gd name="T36" fmla="*/ 110 w 181"/>
                <a:gd name="T37" fmla="*/ 3 h 95"/>
                <a:gd name="T38" fmla="*/ 126 w 181"/>
                <a:gd name="T39" fmla="*/ 3 h 95"/>
                <a:gd name="T40" fmla="*/ 132 w 181"/>
                <a:gd name="T41" fmla="*/ 10 h 95"/>
                <a:gd name="T42" fmla="*/ 135 w 181"/>
                <a:gd name="T43" fmla="*/ 16 h 95"/>
                <a:gd name="T44" fmla="*/ 144 w 181"/>
                <a:gd name="T45" fmla="*/ 25 h 95"/>
                <a:gd name="T46" fmla="*/ 141 w 181"/>
                <a:gd name="T47" fmla="*/ 34 h 95"/>
                <a:gd name="T48" fmla="*/ 144 w 181"/>
                <a:gd name="T49" fmla="*/ 40 h 95"/>
                <a:gd name="T50" fmla="*/ 156 w 181"/>
                <a:gd name="T51" fmla="*/ 43 h 95"/>
                <a:gd name="T52" fmla="*/ 181 w 181"/>
                <a:gd name="T53" fmla="*/ 49 h 95"/>
                <a:gd name="T54" fmla="*/ 174 w 181"/>
                <a:gd name="T55" fmla="*/ 55 h 95"/>
                <a:gd name="T56" fmla="*/ 174 w 181"/>
                <a:gd name="T57" fmla="*/ 65 h 95"/>
                <a:gd name="T58" fmla="*/ 165 w 181"/>
                <a:gd name="T59" fmla="*/ 58 h 95"/>
                <a:gd name="T60" fmla="*/ 156 w 181"/>
                <a:gd name="T61" fmla="*/ 71 h 95"/>
                <a:gd name="T62" fmla="*/ 156 w 181"/>
                <a:gd name="T63" fmla="*/ 80 h 95"/>
                <a:gd name="T64" fmla="*/ 144 w 181"/>
                <a:gd name="T65" fmla="*/ 74 h 95"/>
                <a:gd name="T66" fmla="*/ 135 w 181"/>
                <a:gd name="T67" fmla="*/ 74 h 95"/>
                <a:gd name="T68" fmla="*/ 132 w 181"/>
                <a:gd name="T69" fmla="*/ 65 h 95"/>
                <a:gd name="T70" fmla="*/ 126 w 181"/>
                <a:gd name="T71" fmla="*/ 71 h 95"/>
                <a:gd name="T72" fmla="*/ 119 w 181"/>
                <a:gd name="T73" fmla="*/ 80 h 95"/>
                <a:gd name="T74" fmla="*/ 110 w 181"/>
                <a:gd name="T75" fmla="*/ 89 h 95"/>
                <a:gd name="T76" fmla="*/ 104 w 181"/>
                <a:gd name="T77" fmla="*/ 89 h 95"/>
                <a:gd name="T78" fmla="*/ 95 w 181"/>
                <a:gd name="T79" fmla="*/ 80 h 95"/>
                <a:gd name="T80" fmla="*/ 95 w 181"/>
                <a:gd name="T81" fmla="*/ 71 h 95"/>
                <a:gd name="T82" fmla="*/ 86 w 181"/>
                <a:gd name="T83" fmla="*/ 65 h 95"/>
                <a:gd name="T84" fmla="*/ 80 w 181"/>
                <a:gd name="T85" fmla="*/ 74 h 95"/>
                <a:gd name="T86" fmla="*/ 71 w 181"/>
                <a:gd name="T87" fmla="*/ 86 h 95"/>
                <a:gd name="T88" fmla="*/ 55 w 181"/>
                <a:gd name="T89" fmla="*/ 80 h 95"/>
                <a:gd name="T90" fmla="*/ 31 w 181"/>
                <a:gd name="T91" fmla="*/ 8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 h="95">
                  <a:moveTo>
                    <a:pt x="31" y="80"/>
                  </a:moveTo>
                  <a:lnTo>
                    <a:pt x="25" y="74"/>
                  </a:lnTo>
                  <a:lnTo>
                    <a:pt x="25" y="71"/>
                  </a:lnTo>
                  <a:lnTo>
                    <a:pt x="31" y="71"/>
                  </a:lnTo>
                  <a:lnTo>
                    <a:pt x="25" y="65"/>
                  </a:lnTo>
                  <a:lnTo>
                    <a:pt x="25" y="58"/>
                  </a:lnTo>
                  <a:lnTo>
                    <a:pt x="31" y="58"/>
                  </a:lnTo>
                  <a:lnTo>
                    <a:pt x="34" y="58"/>
                  </a:lnTo>
                  <a:lnTo>
                    <a:pt x="34" y="55"/>
                  </a:lnTo>
                  <a:lnTo>
                    <a:pt x="31" y="43"/>
                  </a:lnTo>
                  <a:lnTo>
                    <a:pt x="25" y="43"/>
                  </a:lnTo>
                  <a:lnTo>
                    <a:pt x="25" y="49"/>
                  </a:lnTo>
                  <a:lnTo>
                    <a:pt x="19" y="49"/>
                  </a:lnTo>
                  <a:lnTo>
                    <a:pt x="16" y="58"/>
                  </a:lnTo>
                  <a:lnTo>
                    <a:pt x="3" y="65"/>
                  </a:lnTo>
                  <a:lnTo>
                    <a:pt x="0" y="55"/>
                  </a:lnTo>
                  <a:lnTo>
                    <a:pt x="3" y="43"/>
                  </a:lnTo>
                  <a:lnTo>
                    <a:pt x="16" y="34"/>
                  </a:lnTo>
                  <a:lnTo>
                    <a:pt x="16" y="31"/>
                  </a:lnTo>
                  <a:lnTo>
                    <a:pt x="19" y="25"/>
                  </a:lnTo>
                  <a:lnTo>
                    <a:pt x="31" y="25"/>
                  </a:lnTo>
                  <a:lnTo>
                    <a:pt x="40" y="19"/>
                  </a:lnTo>
                  <a:lnTo>
                    <a:pt x="43" y="10"/>
                  </a:lnTo>
                  <a:lnTo>
                    <a:pt x="43" y="3"/>
                  </a:lnTo>
                  <a:lnTo>
                    <a:pt x="49" y="0"/>
                  </a:lnTo>
                  <a:lnTo>
                    <a:pt x="55" y="3"/>
                  </a:lnTo>
                  <a:lnTo>
                    <a:pt x="61" y="10"/>
                  </a:lnTo>
                  <a:lnTo>
                    <a:pt x="65" y="0"/>
                  </a:lnTo>
                  <a:lnTo>
                    <a:pt x="71" y="3"/>
                  </a:lnTo>
                  <a:lnTo>
                    <a:pt x="71" y="0"/>
                  </a:lnTo>
                  <a:lnTo>
                    <a:pt x="74" y="3"/>
                  </a:lnTo>
                  <a:lnTo>
                    <a:pt x="74" y="0"/>
                  </a:lnTo>
                  <a:lnTo>
                    <a:pt x="86" y="3"/>
                  </a:lnTo>
                  <a:lnTo>
                    <a:pt x="89" y="3"/>
                  </a:lnTo>
                  <a:lnTo>
                    <a:pt x="95" y="3"/>
                  </a:lnTo>
                  <a:lnTo>
                    <a:pt x="101" y="3"/>
                  </a:lnTo>
                  <a:lnTo>
                    <a:pt x="104" y="3"/>
                  </a:lnTo>
                  <a:lnTo>
                    <a:pt x="110" y="3"/>
                  </a:lnTo>
                  <a:lnTo>
                    <a:pt x="116" y="3"/>
                  </a:lnTo>
                  <a:lnTo>
                    <a:pt x="126" y="3"/>
                  </a:lnTo>
                  <a:lnTo>
                    <a:pt x="126" y="10"/>
                  </a:lnTo>
                  <a:lnTo>
                    <a:pt x="132" y="10"/>
                  </a:lnTo>
                  <a:lnTo>
                    <a:pt x="135" y="10"/>
                  </a:lnTo>
                  <a:lnTo>
                    <a:pt x="135" y="16"/>
                  </a:lnTo>
                  <a:lnTo>
                    <a:pt x="144" y="19"/>
                  </a:lnTo>
                  <a:lnTo>
                    <a:pt x="144" y="25"/>
                  </a:lnTo>
                  <a:lnTo>
                    <a:pt x="141" y="31"/>
                  </a:lnTo>
                  <a:lnTo>
                    <a:pt x="141" y="34"/>
                  </a:lnTo>
                  <a:lnTo>
                    <a:pt x="144" y="34"/>
                  </a:lnTo>
                  <a:lnTo>
                    <a:pt x="144" y="40"/>
                  </a:lnTo>
                  <a:lnTo>
                    <a:pt x="150" y="40"/>
                  </a:lnTo>
                  <a:lnTo>
                    <a:pt x="156" y="43"/>
                  </a:lnTo>
                  <a:lnTo>
                    <a:pt x="159" y="49"/>
                  </a:lnTo>
                  <a:lnTo>
                    <a:pt x="181" y="49"/>
                  </a:lnTo>
                  <a:lnTo>
                    <a:pt x="174" y="49"/>
                  </a:lnTo>
                  <a:lnTo>
                    <a:pt x="174" y="55"/>
                  </a:lnTo>
                  <a:lnTo>
                    <a:pt x="174" y="58"/>
                  </a:lnTo>
                  <a:lnTo>
                    <a:pt x="174" y="65"/>
                  </a:lnTo>
                  <a:lnTo>
                    <a:pt x="171" y="65"/>
                  </a:lnTo>
                  <a:lnTo>
                    <a:pt x="165" y="58"/>
                  </a:lnTo>
                  <a:lnTo>
                    <a:pt x="159" y="65"/>
                  </a:lnTo>
                  <a:lnTo>
                    <a:pt x="156" y="71"/>
                  </a:lnTo>
                  <a:lnTo>
                    <a:pt x="159" y="74"/>
                  </a:lnTo>
                  <a:lnTo>
                    <a:pt x="156" y="80"/>
                  </a:lnTo>
                  <a:lnTo>
                    <a:pt x="150" y="74"/>
                  </a:lnTo>
                  <a:lnTo>
                    <a:pt x="144" y="74"/>
                  </a:lnTo>
                  <a:lnTo>
                    <a:pt x="141" y="74"/>
                  </a:lnTo>
                  <a:lnTo>
                    <a:pt x="135" y="74"/>
                  </a:lnTo>
                  <a:lnTo>
                    <a:pt x="135" y="71"/>
                  </a:lnTo>
                  <a:lnTo>
                    <a:pt x="132" y="65"/>
                  </a:lnTo>
                  <a:lnTo>
                    <a:pt x="126" y="65"/>
                  </a:lnTo>
                  <a:lnTo>
                    <a:pt x="126" y="71"/>
                  </a:lnTo>
                  <a:lnTo>
                    <a:pt x="126" y="80"/>
                  </a:lnTo>
                  <a:lnTo>
                    <a:pt x="119" y="80"/>
                  </a:lnTo>
                  <a:lnTo>
                    <a:pt x="116" y="86"/>
                  </a:lnTo>
                  <a:lnTo>
                    <a:pt x="110" y="89"/>
                  </a:lnTo>
                  <a:lnTo>
                    <a:pt x="110" y="95"/>
                  </a:lnTo>
                  <a:lnTo>
                    <a:pt x="104" y="89"/>
                  </a:lnTo>
                  <a:lnTo>
                    <a:pt x="101" y="86"/>
                  </a:lnTo>
                  <a:lnTo>
                    <a:pt x="95" y="80"/>
                  </a:lnTo>
                  <a:lnTo>
                    <a:pt x="95" y="74"/>
                  </a:lnTo>
                  <a:lnTo>
                    <a:pt x="95" y="71"/>
                  </a:lnTo>
                  <a:lnTo>
                    <a:pt x="89" y="65"/>
                  </a:lnTo>
                  <a:lnTo>
                    <a:pt x="86" y="65"/>
                  </a:lnTo>
                  <a:lnTo>
                    <a:pt x="80" y="71"/>
                  </a:lnTo>
                  <a:lnTo>
                    <a:pt x="80" y="74"/>
                  </a:lnTo>
                  <a:lnTo>
                    <a:pt x="74" y="86"/>
                  </a:lnTo>
                  <a:lnTo>
                    <a:pt x="71" y="86"/>
                  </a:lnTo>
                  <a:lnTo>
                    <a:pt x="61" y="86"/>
                  </a:lnTo>
                  <a:lnTo>
                    <a:pt x="55" y="80"/>
                  </a:lnTo>
                  <a:lnTo>
                    <a:pt x="34" y="86"/>
                  </a:lnTo>
                  <a:lnTo>
                    <a:pt x="31" y="8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86">
              <a:extLst>
                <a:ext uri="{FF2B5EF4-FFF2-40B4-BE49-F238E27FC236}">
                  <a16:creationId xmlns:a16="http://schemas.microsoft.com/office/drawing/2014/main" id="{3B9794AA-2029-4F06-BA74-14DC7DBE7691}"/>
                </a:ext>
              </a:extLst>
            </p:cNvPr>
            <p:cNvSpPr>
              <a:spLocks/>
            </p:cNvSpPr>
            <p:nvPr/>
          </p:nvSpPr>
          <p:spPr bwMode="auto">
            <a:xfrm>
              <a:off x="6840538" y="4328780"/>
              <a:ext cx="287338" cy="150813"/>
            </a:xfrm>
            <a:custGeom>
              <a:avLst/>
              <a:gdLst>
                <a:gd name="T0" fmla="*/ 25 w 181"/>
                <a:gd name="T1" fmla="*/ 74 h 95"/>
                <a:gd name="T2" fmla="*/ 31 w 181"/>
                <a:gd name="T3" fmla="*/ 71 h 95"/>
                <a:gd name="T4" fmla="*/ 25 w 181"/>
                <a:gd name="T5" fmla="*/ 58 h 95"/>
                <a:gd name="T6" fmla="*/ 34 w 181"/>
                <a:gd name="T7" fmla="*/ 58 h 95"/>
                <a:gd name="T8" fmla="*/ 31 w 181"/>
                <a:gd name="T9" fmla="*/ 43 h 95"/>
                <a:gd name="T10" fmla="*/ 25 w 181"/>
                <a:gd name="T11" fmla="*/ 49 h 95"/>
                <a:gd name="T12" fmla="*/ 16 w 181"/>
                <a:gd name="T13" fmla="*/ 58 h 95"/>
                <a:gd name="T14" fmla="*/ 0 w 181"/>
                <a:gd name="T15" fmla="*/ 55 h 95"/>
                <a:gd name="T16" fmla="*/ 16 w 181"/>
                <a:gd name="T17" fmla="*/ 34 h 95"/>
                <a:gd name="T18" fmla="*/ 19 w 181"/>
                <a:gd name="T19" fmla="*/ 25 h 95"/>
                <a:gd name="T20" fmla="*/ 40 w 181"/>
                <a:gd name="T21" fmla="*/ 19 h 95"/>
                <a:gd name="T22" fmla="*/ 43 w 181"/>
                <a:gd name="T23" fmla="*/ 3 h 95"/>
                <a:gd name="T24" fmla="*/ 55 w 181"/>
                <a:gd name="T25" fmla="*/ 3 h 95"/>
                <a:gd name="T26" fmla="*/ 65 w 181"/>
                <a:gd name="T27" fmla="*/ 0 h 95"/>
                <a:gd name="T28" fmla="*/ 71 w 181"/>
                <a:gd name="T29" fmla="*/ 0 h 95"/>
                <a:gd name="T30" fmla="*/ 74 w 181"/>
                <a:gd name="T31" fmla="*/ 0 h 95"/>
                <a:gd name="T32" fmla="*/ 89 w 181"/>
                <a:gd name="T33" fmla="*/ 3 h 95"/>
                <a:gd name="T34" fmla="*/ 101 w 181"/>
                <a:gd name="T35" fmla="*/ 3 h 95"/>
                <a:gd name="T36" fmla="*/ 110 w 181"/>
                <a:gd name="T37" fmla="*/ 3 h 95"/>
                <a:gd name="T38" fmla="*/ 126 w 181"/>
                <a:gd name="T39" fmla="*/ 3 h 95"/>
                <a:gd name="T40" fmla="*/ 132 w 181"/>
                <a:gd name="T41" fmla="*/ 10 h 95"/>
                <a:gd name="T42" fmla="*/ 135 w 181"/>
                <a:gd name="T43" fmla="*/ 16 h 95"/>
                <a:gd name="T44" fmla="*/ 144 w 181"/>
                <a:gd name="T45" fmla="*/ 25 h 95"/>
                <a:gd name="T46" fmla="*/ 141 w 181"/>
                <a:gd name="T47" fmla="*/ 34 h 95"/>
                <a:gd name="T48" fmla="*/ 144 w 181"/>
                <a:gd name="T49" fmla="*/ 40 h 95"/>
                <a:gd name="T50" fmla="*/ 156 w 181"/>
                <a:gd name="T51" fmla="*/ 43 h 95"/>
                <a:gd name="T52" fmla="*/ 181 w 181"/>
                <a:gd name="T53" fmla="*/ 49 h 95"/>
                <a:gd name="T54" fmla="*/ 174 w 181"/>
                <a:gd name="T55" fmla="*/ 55 h 95"/>
                <a:gd name="T56" fmla="*/ 174 w 181"/>
                <a:gd name="T57" fmla="*/ 65 h 95"/>
                <a:gd name="T58" fmla="*/ 165 w 181"/>
                <a:gd name="T59" fmla="*/ 58 h 95"/>
                <a:gd name="T60" fmla="*/ 156 w 181"/>
                <a:gd name="T61" fmla="*/ 71 h 95"/>
                <a:gd name="T62" fmla="*/ 156 w 181"/>
                <a:gd name="T63" fmla="*/ 80 h 95"/>
                <a:gd name="T64" fmla="*/ 144 w 181"/>
                <a:gd name="T65" fmla="*/ 74 h 95"/>
                <a:gd name="T66" fmla="*/ 135 w 181"/>
                <a:gd name="T67" fmla="*/ 74 h 95"/>
                <a:gd name="T68" fmla="*/ 132 w 181"/>
                <a:gd name="T69" fmla="*/ 65 h 95"/>
                <a:gd name="T70" fmla="*/ 126 w 181"/>
                <a:gd name="T71" fmla="*/ 71 h 95"/>
                <a:gd name="T72" fmla="*/ 119 w 181"/>
                <a:gd name="T73" fmla="*/ 80 h 95"/>
                <a:gd name="T74" fmla="*/ 110 w 181"/>
                <a:gd name="T75" fmla="*/ 89 h 95"/>
                <a:gd name="T76" fmla="*/ 104 w 181"/>
                <a:gd name="T77" fmla="*/ 89 h 95"/>
                <a:gd name="T78" fmla="*/ 95 w 181"/>
                <a:gd name="T79" fmla="*/ 80 h 95"/>
                <a:gd name="T80" fmla="*/ 95 w 181"/>
                <a:gd name="T81" fmla="*/ 71 h 95"/>
                <a:gd name="T82" fmla="*/ 86 w 181"/>
                <a:gd name="T83" fmla="*/ 65 h 95"/>
                <a:gd name="T84" fmla="*/ 80 w 181"/>
                <a:gd name="T85" fmla="*/ 74 h 95"/>
                <a:gd name="T86" fmla="*/ 71 w 181"/>
                <a:gd name="T87" fmla="*/ 86 h 95"/>
                <a:gd name="T88" fmla="*/ 55 w 181"/>
                <a:gd name="T89" fmla="*/ 80 h 95"/>
                <a:gd name="T90" fmla="*/ 31 w 181"/>
                <a:gd name="T91" fmla="*/ 8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 h="95">
                  <a:moveTo>
                    <a:pt x="31" y="80"/>
                  </a:moveTo>
                  <a:lnTo>
                    <a:pt x="25" y="74"/>
                  </a:lnTo>
                  <a:lnTo>
                    <a:pt x="25" y="71"/>
                  </a:lnTo>
                  <a:lnTo>
                    <a:pt x="31" y="71"/>
                  </a:lnTo>
                  <a:lnTo>
                    <a:pt x="25" y="65"/>
                  </a:lnTo>
                  <a:lnTo>
                    <a:pt x="25" y="58"/>
                  </a:lnTo>
                  <a:lnTo>
                    <a:pt x="31" y="58"/>
                  </a:lnTo>
                  <a:lnTo>
                    <a:pt x="34" y="58"/>
                  </a:lnTo>
                  <a:lnTo>
                    <a:pt x="34" y="55"/>
                  </a:lnTo>
                  <a:lnTo>
                    <a:pt x="31" y="43"/>
                  </a:lnTo>
                  <a:lnTo>
                    <a:pt x="25" y="43"/>
                  </a:lnTo>
                  <a:lnTo>
                    <a:pt x="25" y="49"/>
                  </a:lnTo>
                  <a:lnTo>
                    <a:pt x="19" y="49"/>
                  </a:lnTo>
                  <a:lnTo>
                    <a:pt x="16" y="58"/>
                  </a:lnTo>
                  <a:lnTo>
                    <a:pt x="3" y="65"/>
                  </a:lnTo>
                  <a:lnTo>
                    <a:pt x="0" y="55"/>
                  </a:lnTo>
                  <a:lnTo>
                    <a:pt x="3" y="43"/>
                  </a:lnTo>
                  <a:lnTo>
                    <a:pt x="16" y="34"/>
                  </a:lnTo>
                  <a:lnTo>
                    <a:pt x="16" y="31"/>
                  </a:lnTo>
                  <a:lnTo>
                    <a:pt x="19" y="25"/>
                  </a:lnTo>
                  <a:lnTo>
                    <a:pt x="31" y="25"/>
                  </a:lnTo>
                  <a:lnTo>
                    <a:pt x="40" y="19"/>
                  </a:lnTo>
                  <a:lnTo>
                    <a:pt x="43" y="10"/>
                  </a:lnTo>
                  <a:lnTo>
                    <a:pt x="43" y="3"/>
                  </a:lnTo>
                  <a:lnTo>
                    <a:pt x="49" y="0"/>
                  </a:lnTo>
                  <a:lnTo>
                    <a:pt x="55" y="3"/>
                  </a:lnTo>
                  <a:lnTo>
                    <a:pt x="61" y="10"/>
                  </a:lnTo>
                  <a:lnTo>
                    <a:pt x="65" y="0"/>
                  </a:lnTo>
                  <a:lnTo>
                    <a:pt x="71" y="3"/>
                  </a:lnTo>
                  <a:lnTo>
                    <a:pt x="71" y="0"/>
                  </a:lnTo>
                  <a:lnTo>
                    <a:pt x="74" y="3"/>
                  </a:lnTo>
                  <a:lnTo>
                    <a:pt x="74" y="0"/>
                  </a:lnTo>
                  <a:lnTo>
                    <a:pt x="86" y="3"/>
                  </a:lnTo>
                  <a:lnTo>
                    <a:pt x="89" y="3"/>
                  </a:lnTo>
                  <a:lnTo>
                    <a:pt x="95" y="3"/>
                  </a:lnTo>
                  <a:lnTo>
                    <a:pt x="101" y="3"/>
                  </a:lnTo>
                  <a:lnTo>
                    <a:pt x="104" y="3"/>
                  </a:lnTo>
                  <a:lnTo>
                    <a:pt x="110" y="3"/>
                  </a:lnTo>
                  <a:lnTo>
                    <a:pt x="116" y="3"/>
                  </a:lnTo>
                  <a:lnTo>
                    <a:pt x="126" y="3"/>
                  </a:lnTo>
                  <a:lnTo>
                    <a:pt x="126" y="10"/>
                  </a:lnTo>
                  <a:lnTo>
                    <a:pt x="132" y="10"/>
                  </a:lnTo>
                  <a:lnTo>
                    <a:pt x="135" y="10"/>
                  </a:lnTo>
                  <a:lnTo>
                    <a:pt x="135" y="16"/>
                  </a:lnTo>
                  <a:lnTo>
                    <a:pt x="144" y="19"/>
                  </a:lnTo>
                  <a:lnTo>
                    <a:pt x="144" y="25"/>
                  </a:lnTo>
                  <a:lnTo>
                    <a:pt x="141" y="31"/>
                  </a:lnTo>
                  <a:lnTo>
                    <a:pt x="141" y="34"/>
                  </a:lnTo>
                  <a:lnTo>
                    <a:pt x="144" y="34"/>
                  </a:lnTo>
                  <a:lnTo>
                    <a:pt x="144" y="40"/>
                  </a:lnTo>
                  <a:lnTo>
                    <a:pt x="150" y="40"/>
                  </a:lnTo>
                  <a:lnTo>
                    <a:pt x="156" y="43"/>
                  </a:lnTo>
                  <a:lnTo>
                    <a:pt x="159" y="49"/>
                  </a:lnTo>
                  <a:lnTo>
                    <a:pt x="181" y="49"/>
                  </a:lnTo>
                  <a:lnTo>
                    <a:pt x="174" y="49"/>
                  </a:lnTo>
                  <a:lnTo>
                    <a:pt x="174" y="55"/>
                  </a:lnTo>
                  <a:lnTo>
                    <a:pt x="174" y="58"/>
                  </a:lnTo>
                  <a:lnTo>
                    <a:pt x="174" y="65"/>
                  </a:lnTo>
                  <a:lnTo>
                    <a:pt x="171" y="65"/>
                  </a:lnTo>
                  <a:lnTo>
                    <a:pt x="165" y="58"/>
                  </a:lnTo>
                  <a:lnTo>
                    <a:pt x="159" y="65"/>
                  </a:lnTo>
                  <a:lnTo>
                    <a:pt x="156" y="71"/>
                  </a:lnTo>
                  <a:lnTo>
                    <a:pt x="159" y="74"/>
                  </a:lnTo>
                  <a:lnTo>
                    <a:pt x="156" y="80"/>
                  </a:lnTo>
                  <a:lnTo>
                    <a:pt x="150" y="74"/>
                  </a:lnTo>
                  <a:lnTo>
                    <a:pt x="144" y="74"/>
                  </a:lnTo>
                  <a:lnTo>
                    <a:pt x="141" y="74"/>
                  </a:lnTo>
                  <a:lnTo>
                    <a:pt x="135" y="74"/>
                  </a:lnTo>
                  <a:lnTo>
                    <a:pt x="135" y="71"/>
                  </a:lnTo>
                  <a:lnTo>
                    <a:pt x="132" y="65"/>
                  </a:lnTo>
                  <a:lnTo>
                    <a:pt x="126" y="65"/>
                  </a:lnTo>
                  <a:lnTo>
                    <a:pt x="126" y="71"/>
                  </a:lnTo>
                  <a:lnTo>
                    <a:pt x="126" y="80"/>
                  </a:lnTo>
                  <a:lnTo>
                    <a:pt x="119" y="80"/>
                  </a:lnTo>
                  <a:lnTo>
                    <a:pt x="116" y="86"/>
                  </a:lnTo>
                  <a:lnTo>
                    <a:pt x="110" y="89"/>
                  </a:lnTo>
                  <a:lnTo>
                    <a:pt x="110" y="95"/>
                  </a:lnTo>
                  <a:lnTo>
                    <a:pt x="104" y="89"/>
                  </a:lnTo>
                  <a:lnTo>
                    <a:pt x="101" y="86"/>
                  </a:lnTo>
                  <a:lnTo>
                    <a:pt x="95" y="80"/>
                  </a:lnTo>
                  <a:lnTo>
                    <a:pt x="95" y="74"/>
                  </a:lnTo>
                  <a:lnTo>
                    <a:pt x="95" y="71"/>
                  </a:lnTo>
                  <a:lnTo>
                    <a:pt x="89" y="65"/>
                  </a:lnTo>
                  <a:lnTo>
                    <a:pt x="86" y="65"/>
                  </a:lnTo>
                  <a:lnTo>
                    <a:pt x="80" y="71"/>
                  </a:lnTo>
                  <a:lnTo>
                    <a:pt x="80" y="74"/>
                  </a:lnTo>
                  <a:lnTo>
                    <a:pt x="74" y="86"/>
                  </a:lnTo>
                  <a:lnTo>
                    <a:pt x="71" y="86"/>
                  </a:lnTo>
                  <a:lnTo>
                    <a:pt x="61" y="86"/>
                  </a:lnTo>
                  <a:lnTo>
                    <a:pt x="55" y="80"/>
                  </a:lnTo>
                  <a:lnTo>
                    <a:pt x="34" y="86"/>
                  </a:lnTo>
                  <a:lnTo>
                    <a:pt x="31" y="8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87">
              <a:extLst>
                <a:ext uri="{FF2B5EF4-FFF2-40B4-BE49-F238E27FC236}">
                  <a16:creationId xmlns:a16="http://schemas.microsoft.com/office/drawing/2014/main" id="{AAE1A393-2BC0-4C2A-A83A-B43673891093}"/>
                </a:ext>
              </a:extLst>
            </p:cNvPr>
            <p:cNvSpPr>
              <a:spLocks/>
            </p:cNvSpPr>
            <p:nvPr/>
          </p:nvSpPr>
          <p:spPr bwMode="auto">
            <a:xfrm>
              <a:off x="7064375" y="4262105"/>
              <a:ext cx="460375" cy="217488"/>
            </a:xfrm>
            <a:custGeom>
              <a:avLst/>
              <a:gdLst>
                <a:gd name="T0" fmla="*/ 250 w 290"/>
                <a:gd name="T1" fmla="*/ 122 h 137"/>
                <a:gd name="T2" fmla="*/ 244 w 290"/>
                <a:gd name="T3" fmla="*/ 122 h 137"/>
                <a:gd name="T4" fmla="*/ 229 w 290"/>
                <a:gd name="T5" fmla="*/ 122 h 137"/>
                <a:gd name="T6" fmla="*/ 214 w 290"/>
                <a:gd name="T7" fmla="*/ 122 h 137"/>
                <a:gd name="T8" fmla="*/ 205 w 290"/>
                <a:gd name="T9" fmla="*/ 131 h 137"/>
                <a:gd name="T10" fmla="*/ 189 w 290"/>
                <a:gd name="T11" fmla="*/ 137 h 137"/>
                <a:gd name="T12" fmla="*/ 174 w 290"/>
                <a:gd name="T13" fmla="*/ 131 h 137"/>
                <a:gd name="T14" fmla="*/ 165 w 290"/>
                <a:gd name="T15" fmla="*/ 131 h 137"/>
                <a:gd name="T16" fmla="*/ 143 w 290"/>
                <a:gd name="T17" fmla="*/ 122 h 137"/>
                <a:gd name="T18" fmla="*/ 125 w 290"/>
                <a:gd name="T19" fmla="*/ 122 h 137"/>
                <a:gd name="T20" fmla="*/ 110 w 290"/>
                <a:gd name="T21" fmla="*/ 110 h 137"/>
                <a:gd name="T22" fmla="*/ 101 w 290"/>
                <a:gd name="T23" fmla="*/ 97 h 137"/>
                <a:gd name="T24" fmla="*/ 79 w 290"/>
                <a:gd name="T25" fmla="*/ 97 h 137"/>
                <a:gd name="T26" fmla="*/ 64 w 290"/>
                <a:gd name="T27" fmla="*/ 91 h 137"/>
                <a:gd name="T28" fmla="*/ 49 w 290"/>
                <a:gd name="T29" fmla="*/ 100 h 137"/>
                <a:gd name="T30" fmla="*/ 46 w 290"/>
                <a:gd name="T31" fmla="*/ 91 h 137"/>
                <a:gd name="T32" fmla="*/ 15 w 290"/>
                <a:gd name="T33" fmla="*/ 85 h 137"/>
                <a:gd name="T34" fmla="*/ 3 w 290"/>
                <a:gd name="T35" fmla="*/ 76 h 137"/>
                <a:gd name="T36" fmla="*/ 3 w 290"/>
                <a:gd name="T37" fmla="*/ 67 h 137"/>
                <a:gd name="T38" fmla="*/ 15 w 290"/>
                <a:gd name="T39" fmla="*/ 55 h 137"/>
                <a:gd name="T40" fmla="*/ 30 w 290"/>
                <a:gd name="T41" fmla="*/ 67 h 137"/>
                <a:gd name="T42" fmla="*/ 46 w 290"/>
                <a:gd name="T43" fmla="*/ 67 h 137"/>
                <a:gd name="T44" fmla="*/ 58 w 290"/>
                <a:gd name="T45" fmla="*/ 67 h 137"/>
                <a:gd name="T46" fmla="*/ 73 w 290"/>
                <a:gd name="T47" fmla="*/ 61 h 137"/>
                <a:gd name="T48" fmla="*/ 88 w 290"/>
                <a:gd name="T49" fmla="*/ 67 h 137"/>
                <a:gd name="T50" fmla="*/ 110 w 290"/>
                <a:gd name="T51" fmla="*/ 61 h 137"/>
                <a:gd name="T52" fmla="*/ 119 w 290"/>
                <a:gd name="T53" fmla="*/ 61 h 137"/>
                <a:gd name="T54" fmla="*/ 134 w 290"/>
                <a:gd name="T55" fmla="*/ 70 h 137"/>
                <a:gd name="T56" fmla="*/ 140 w 290"/>
                <a:gd name="T57" fmla="*/ 76 h 137"/>
                <a:gd name="T58" fmla="*/ 143 w 290"/>
                <a:gd name="T59" fmla="*/ 67 h 137"/>
                <a:gd name="T60" fmla="*/ 140 w 290"/>
                <a:gd name="T61" fmla="*/ 52 h 137"/>
                <a:gd name="T62" fmla="*/ 134 w 290"/>
                <a:gd name="T63" fmla="*/ 30 h 137"/>
                <a:gd name="T64" fmla="*/ 159 w 290"/>
                <a:gd name="T65" fmla="*/ 21 h 137"/>
                <a:gd name="T66" fmla="*/ 171 w 290"/>
                <a:gd name="T67" fmla="*/ 15 h 137"/>
                <a:gd name="T68" fmla="*/ 180 w 290"/>
                <a:gd name="T69" fmla="*/ 12 h 137"/>
                <a:gd name="T70" fmla="*/ 205 w 290"/>
                <a:gd name="T71" fmla="*/ 15 h 137"/>
                <a:gd name="T72" fmla="*/ 211 w 290"/>
                <a:gd name="T73" fmla="*/ 0 h 137"/>
                <a:gd name="T74" fmla="*/ 229 w 290"/>
                <a:gd name="T75" fmla="*/ 0 h 137"/>
                <a:gd name="T76" fmla="*/ 244 w 290"/>
                <a:gd name="T77" fmla="*/ 6 h 137"/>
                <a:gd name="T78" fmla="*/ 266 w 290"/>
                <a:gd name="T79" fmla="*/ 12 h 137"/>
                <a:gd name="T80" fmla="*/ 275 w 290"/>
                <a:gd name="T81" fmla="*/ 21 h 137"/>
                <a:gd name="T82" fmla="*/ 290 w 290"/>
                <a:gd name="T83" fmla="*/ 27 h 137"/>
                <a:gd name="T84" fmla="*/ 284 w 290"/>
                <a:gd name="T85" fmla="*/ 39 h 137"/>
                <a:gd name="T86" fmla="*/ 284 w 290"/>
                <a:gd name="T87" fmla="*/ 67 h 137"/>
                <a:gd name="T88" fmla="*/ 281 w 290"/>
                <a:gd name="T89" fmla="*/ 67 h 137"/>
                <a:gd name="T90" fmla="*/ 269 w 290"/>
                <a:gd name="T91" fmla="*/ 70 h 137"/>
                <a:gd name="T92" fmla="*/ 275 w 290"/>
                <a:gd name="T93" fmla="*/ 85 h 137"/>
                <a:gd name="T94" fmla="*/ 266 w 290"/>
                <a:gd name="T95" fmla="*/ 107 h 137"/>
                <a:gd name="T96" fmla="*/ 256 w 290"/>
                <a:gd name="T97" fmla="*/ 12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137">
                  <a:moveTo>
                    <a:pt x="256" y="116"/>
                  </a:moveTo>
                  <a:lnTo>
                    <a:pt x="256" y="122"/>
                  </a:lnTo>
                  <a:lnTo>
                    <a:pt x="250" y="122"/>
                  </a:lnTo>
                  <a:lnTo>
                    <a:pt x="250" y="125"/>
                  </a:lnTo>
                  <a:lnTo>
                    <a:pt x="244" y="125"/>
                  </a:lnTo>
                  <a:lnTo>
                    <a:pt x="244" y="122"/>
                  </a:lnTo>
                  <a:lnTo>
                    <a:pt x="241" y="122"/>
                  </a:lnTo>
                  <a:lnTo>
                    <a:pt x="235" y="122"/>
                  </a:lnTo>
                  <a:lnTo>
                    <a:pt x="229" y="122"/>
                  </a:lnTo>
                  <a:lnTo>
                    <a:pt x="226" y="122"/>
                  </a:lnTo>
                  <a:lnTo>
                    <a:pt x="220" y="122"/>
                  </a:lnTo>
                  <a:lnTo>
                    <a:pt x="214" y="122"/>
                  </a:lnTo>
                  <a:lnTo>
                    <a:pt x="211" y="122"/>
                  </a:lnTo>
                  <a:lnTo>
                    <a:pt x="211" y="125"/>
                  </a:lnTo>
                  <a:lnTo>
                    <a:pt x="205" y="131"/>
                  </a:lnTo>
                  <a:lnTo>
                    <a:pt x="198" y="131"/>
                  </a:lnTo>
                  <a:lnTo>
                    <a:pt x="195" y="131"/>
                  </a:lnTo>
                  <a:lnTo>
                    <a:pt x="189" y="137"/>
                  </a:lnTo>
                  <a:lnTo>
                    <a:pt x="186" y="137"/>
                  </a:lnTo>
                  <a:lnTo>
                    <a:pt x="180" y="131"/>
                  </a:lnTo>
                  <a:lnTo>
                    <a:pt x="174" y="131"/>
                  </a:lnTo>
                  <a:lnTo>
                    <a:pt x="171" y="131"/>
                  </a:lnTo>
                  <a:lnTo>
                    <a:pt x="165" y="125"/>
                  </a:lnTo>
                  <a:lnTo>
                    <a:pt x="165" y="131"/>
                  </a:lnTo>
                  <a:lnTo>
                    <a:pt x="156" y="125"/>
                  </a:lnTo>
                  <a:lnTo>
                    <a:pt x="150" y="125"/>
                  </a:lnTo>
                  <a:lnTo>
                    <a:pt x="143" y="122"/>
                  </a:lnTo>
                  <a:lnTo>
                    <a:pt x="134" y="122"/>
                  </a:lnTo>
                  <a:lnTo>
                    <a:pt x="128" y="122"/>
                  </a:lnTo>
                  <a:lnTo>
                    <a:pt x="125" y="122"/>
                  </a:lnTo>
                  <a:lnTo>
                    <a:pt x="119" y="122"/>
                  </a:lnTo>
                  <a:lnTo>
                    <a:pt x="116" y="116"/>
                  </a:lnTo>
                  <a:lnTo>
                    <a:pt x="110" y="110"/>
                  </a:lnTo>
                  <a:lnTo>
                    <a:pt x="110" y="107"/>
                  </a:lnTo>
                  <a:lnTo>
                    <a:pt x="104" y="100"/>
                  </a:lnTo>
                  <a:lnTo>
                    <a:pt x="101" y="97"/>
                  </a:lnTo>
                  <a:lnTo>
                    <a:pt x="88" y="97"/>
                  </a:lnTo>
                  <a:lnTo>
                    <a:pt x="85" y="97"/>
                  </a:lnTo>
                  <a:lnTo>
                    <a:pt x="79" y="97"/>
                  </a:lnTo>
                  <a:lnTo>
                    <a:pt x="73" y="97"/>
                  </a:lnTo>
                  <a:lnTo>
                    <a:pt x="70" y="91"/>
                  </a:lnTo>
                  <a:lnTo>
                    <a:pt x="64" y="91"/>
                  </a:lnTo>
                  <a:lnTo>
                    <a:pt x="64" y="97"/>
                  </a:lnTo>
                  <a:lnTo>
                    <a:pt x="55" y="100"/>
                  </a:lnTo>
                  <a:lnTo>
                    <a:pt x="49" y="100"/>
                  </a:lnTo>
                  <a:lnTo>
                    <a:pt x="46" y="100"/>
                  </a:lnTo>
                  <a:lnTo>
                    <a:pt x="46" y="97"/>
                  </a:lnTo>
                  <a:lnTo>
                    <a:pt x="46" y="91"/>
                  </a:lnTo>
                  <a:lnTo>
                    <a:pt x="40" y="91"/>
                  </a:lnTo>
                  <a:lnTo>
                    <a:pt x="18" y="91"/>
                  </a:lnTo>
                  <a:lnTo>
                    <a:pt x="15" y="85"/>
                  </a:lnTo>
                  <a:lnTo>
                    <a:pt x="9" y="82"/>
                  </a:lnTo>
                  <a:lnTo>
                    <a:pt x="3" y="82"/>
                  </a:lnTo>
                  <a:lnTo>
                    <a:pt x="3" y="76"/>
                  </a:lnTo>
                  <a:lnTo>
                    <a:pt x="0" y="76"/>
                  </a:lnTo>
                  <a:lnTo>
                    <a:pt x="0" y="70"/>
                  </a:lnTo>
                  <a:lnTo>
                    <a:pt x="3" y="67"/>
                  </a:lnTo>
                  <a:lnTo>
                    <a:pt x="3" y="61"/>
                  </a:lnTo>
                  <a:lnTo>
                    <a:pt x="9" y="55"/>
                  </a:lnTo>
                  <a:lnTo>
                    <a:pt x="15" y="55"/>
                  </a:lnTo>
                  <a:lnTo>
                    <a:pt x="18" y="61"/>
                  </a:lnTo>
                  <a:lnTo>
                    <a:pt x="24" y="67"/>
                  </a:lnTo>
                  <a:lnTo>
                    <a:pt x="30" y="67"/>
                  </a:lnTo>
                  <a:lnTo>
                    <a:pt x="33" y="70"/>
                  </a:lnTo>
                  <a:lnTo>
                    <a:pt x="40" y="67"/>
                  </a:lnTo>
                  <a:lnTo>
                    <a:pt x="46" y="67"/>
                  </a:lnTo>
                  <a:lnTo>
                    <a:pt x="49" y="55"/>
                  </a:lnTo>
                  <a:lnTo>
                    <a:pt x="58" y="61"/>
                  </a:lnTo>
                  <a:lnTo>
                    <a:pt x="58" y="67"/>
                  </a:lnTo>
                  <a:lnTo>
                    <a:pt x="64" y="67"/>
                  </a:lnTo>
                  <a:lnTo>
                    <a:pt x="70" y="67"/>
                  </a:lnTo>
                  <a:lnTo>
                    <a:pt x="73" y="61"/>
                  </a:lnTo>
                  <a:lnTo>
                    <a:pt x="79" y="67"/>
                  </a:lnTo>
                  <a:lnTo>
                    <a:pt x="85" y="67"/>
                  </a:lnTo>
                  <a:lnTo>
                    <a:pt x="88" y="67"/>
                  </a:lnTo>
                  <a:lnTo>
                    <a:pt x="95" y="61"/>
                  </a:lnTo>
                  <a:lnTo>
                    <a:pt x="101" y="61"/>
                  </a:lnTo>
                  <a:lnTo>
                    <a:pt x="110" y="61"/>
                  </a:lnTo>
                  <a:lnTo>
                    <a:pt x="116" y="61"/>
                  </a:lnTo>
                  <a:lnTo>
                    <a:pt x="119" y="67"/>
                  </a:lnTo>
                  <a:lnTo>
                    <a:pt x="119" y="61"/>
                  </a:lnTo>
                  <a:lnTo>
                    <a:pt x="125" y="61"/>
                  </a:lnTo>
                  <a:lnTo>
                    <a:pt x="134" y="67"/>
                  </a:lnTo>
                  <a:lnTo>
                    <a:pt x="134" y="70"/>
                  </a:lnTo>
                  <a:lnTo>
                    <a:pt x="134" y="76"/>
                  </a:lnTo>
                  <a:lnTo>
                    <a:pt x="140" y="82"/>
                  </a:lnTo>
                  <a:lnTo>
                    <a:pt x="140" y="76"/>
                  </a:lnTo>
                  <a:lnTo>
                    <a:pt x="143" y="76"/>
                  </a:lnTo>
                  <a:lnTo>
                    <a:pt x="143" y="70"/>
                  </a:lnTo>
                  <a:lnTo>
                    <a:pt x="143" y="67"/>
                  </a:lnTo>
                  <a:lnTo>
                    <a:pt x="140" y="61"/>
                  </a:lnTo>
                  <a:lnTo>
                    <a:pt x="140" y="55"/>
                  </a:lnTo>
                  <a:lnTo>
                    <a:pt x="140" y="52"/>
                  </a:lnTo>
                  <a:lnTo>
                    <a:pt x="134" y="45"/>
                  </a:lnTo>
                  <a:lnTo>
                    <a:pt x="134" y="39"/>
                  </a:lnTo>
                  <a:lnTo>
                    <a:pt x="134" y="30"/>
                  </a:lnTo>
                  <a:lnTo>
                    <a:pt x="150" y="30"/>
                  </a:lnTo>
                  <a:lnTo>
                    <a:pt x="156" y="27"/>
                  </a:lnTo>
                  <a:lnTo>
                    <a:pt x="159" y="21"/>
                  </a:lnTo>
                  <a:lnTo>
                    <a:pt x="159" y="15"/>
                  </a:lnTo>
                  <a:lnTo>
                    <a:pt x="165" y="15"/>
                  </a:lnTo>
                  <a:lnTo>
                    <a:pt x="171" y="15"/>
                  </a:lnTo>
                  <a:lnTo>
                    <a:pt x="174" y="15"/>
                  </a:lnTo>
                  <a:lnTo>
                    <a:pt x="174" y="12"/>
                  </a:lnTo>
                  <a:lnTo>
                    <a:pt x="180" y="12"/>
                  </a:lnTo>
                  <a:lnTo>
                    <a:pt x="186" y="15"/>
                  </a:lnTo>
                  <a:lnTo>
                    <a:pt x="195" y="15"/>
                  </a:lnTo>
                  <a:lnTo>
                    <a:pt x="205" y="15"/>
                  </a:lnTo>
                  <a:lnTo>
                    <a:pt x="211" y="12"/>
                  </a:lnTo>
                  <a:lnTo>
                    <a:pt x="211" y="6"/>
                  </a:lnTo>
                  <a:lnTo>
                    <a:pt x="211" y="0"/>
                  </a:lnTo>
                  <a:lnTo>
                    <a:pt x="214" y="0"/>
                  </a:lnTo>
                  <a:lnTo>
                    <a:pt x="226" y="0"/>
                  </a:lnTo>
                  <a:lnTo>
                    <a:pt x="229" y="0"/>
                  </a:lnTo>
                  <a:lnTo>
                    <a:pt x="235" y="0"/>
                  </a:lnTo>
                  <a:lnTo>
                    <a:pt x="241" y="6"/>
                  </a:lnTo>
                  <a:lnTo>
                    <a:pt x="244" y="6"/>
                  </a:lnTo>
                  <a:lnTo>
                    <a:pt x="256" y="6"/>
                  </a:lnTo>
                  <a:lnTo>
                    <a:pt x="260" y="12"/>
                  </a:lnTo>
                  <a:lnTo>
                    <a:pt x="266" y="12"/>
                  </a:lnTo>
                  <a:lnTo>
                    <a:pt x="266" y="15"/>
                  </a:lnTo>
                  <a:lnTo>
                    <a:pt x="269" y="21"/>
                  </a:lnTo>
                  <a:lnTo>
                    <a:pt x="275" y="21"/>
                  </a:lnTo>
                  <a:lnTo>
                    <a:pt x="281" y="21"/>
                  </a:lnTo>
                  <a:lnTo>
                    <a:pt x="284" y="21"/>
                  </a:lnTo>
                  <a:lnTo>
                    <a:pt x="290" y="27"/>
                  </a:lnTo>
                  <a:lnTo>
                    <a:pt x="284" y="30"/>
                  </a:lnTo>
                  <a:lnTo>
                    <a:pt x="290" y="39"/>
                  </a:lnTo>
                  <a:lnTo>
                    <a:pt x="284" y="39"/>
                  </a:lnTo>
                  <a:lnTo>
                    <a:pt x="290" y="52"/>
                  </a:lnTo>
                  <a:lnTo>
                    <a:pt x="290" y="61"/>
                  </a:lnTo>
                  <a:lnTo>
                    <a:pt x="284" y="67"/>
                  </a:lnTo>
                  <a:lnTo>
                    <a:pt x="284" y="70"/>
                  </a:lnTo>
                  <a:lnTo>
                    <a:pt x="281" y="70"/>
                  </a:lnTo>
                  <a:lnTo>
                    <a:pt x="281" y="67"/>
                  </a:lnTo>
                  <a:lnTo>
                    <a:pt x="275" y="67"/>
                  </a:lnTo>
                  <a:lnTo>
                    <a:pt x="269" y="67"/>
                  </a:lnTo>
                  <a:lnTo>
                    <a:pt x="269" y="70"/>
                  </a:lnTo>
                  <a:lnTo>
                    <a:pt x="275" y="76"/>
                  </a:lnTo>
                  <a:lnTo>
                    <a:pt x="275" y="82"/>
                  </a:lnTo>
                  <a:lnTo>
                    <a:pt x="275" y="85"/>
                  </a:lnTo>
                  <a:lnTo>
                    <a:pt x="269" y="85"/>
                  </a:lnTo>
                  <a:lnTo>
                    <a:pt x="269" y="97"/>
                  </a:lnTo>
                  <a:lnTo>
                    <a:pt x="266" y="107"/>
                  </a:lnTo>
                  <a:lnTo>
                    <a:pt x="260" y="107"/>
                  </a:lnTo>
                  <a:lnTo>
                    <a:pt x="256" y="116"/>
                  </a:lnTo>
                  <a:lnTo>
                    <a:pt x="256" y="122"/>
                  </a:lnTo>
                  <a:lnTo>
                    <a:pt x="256" y="1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8">
              <a:extLst>
                <a:ext uri="{FF2B5EF4-FFF2-40B4-BE49-F238E27FC236}">
                  <a16:creationId xmlns:a16="http://schemas.microsoft.com/office/drawing/2014/main" id="{4C37AEA5-0082-4D36-AB23-4C8D4957C593}"/>
                </a:ext>
              </a:extLst>
            </p:cNvPr>
            <p:cNvSpPr>
              <a:spLocks/>
            </p:cNvSpPr>
            <p:nvPr/>
          </p:nvSpPr>
          <p:spPr bwMode="auto">
            <a:xfrm>
              <a:off x="7064375" y="4262105"/>
              <a:ext cx="460375" cy="217488"/>
            </a:xfrm>
            <a:custGeom>
              <a:avLst/>
              <a:gdLst>
                <a:gd name="T0" fmla="*/ 250 w 290"/>
                <a:gd name="T1" fmla="*/ 122 h 137"/>
                <a:gd name="T2" fmla="*/ 244 w 290"/>
                <a:gd name="T3" fmla="*/ 122 h 137"/>
                <a:gd name="T4" fmla="*/ 229 w 290"/>
                <a:gd name="T5" fmla="*/ 122 h 137"/>
                <a:gd name="T6" fmla="*/ 214 w 290"/>
                <a:gd name="T7" fmla="*/ 122 h 137"/>
                <a:gd name="T8" fmla="*/ 205 w 290"/>
                <a:gd name="T9" fmla="*/ 131 h 137"/>
                <a:gd name="T10" fmla="*/ 189 w 290"/>
                <a:gd name="T11" fmla="*/ 137 h 137"/>
                <a:gd name="T12" fmla="*/ 174 w 290"/>
                <a:gd name="T13" fmla="*/ 131 h 137"/>
                <a:gd name="T14" fmla="*/ 165 w 290"/>
                <a:gd name="T15" fmla="*/ 131 h 137"/>
                <a:gd name="T16" fmla="*/ 143 w 290"/>
                <a:gd name="T17" fmla="*/ 122 h 137"/>
                <a:gd name="T18" fmla="*/ 125 w 290"/>
                <a:gd name="T19" fmla="*/ 122 h 137"/>
                <a:gd name="T20" fmla="*/ 110 w 290"/>
                <a:gd name="T21" fmla="*/ 110 h 137"/>
                <a:gd name="T22" fmla="*/ 101 w 290"/>
                <a:gd name="T23" fmla="*/ 97 h 137"/>
                <a:gd name="T24" fmla="*/ 79 w 290"/>
                <a:gd name="T25" fmla="*/ 97 h 137"/>
                <a:gd name="T26" fmla="*/ 64 w 290"/>
                <a:gd name="T27" fmla="*/ 91 h 137"/>
                <a:gd name="T28" fmla="*/ 49 w 290"/>
                <a:gd name="T29" fmla="*/ 100 h 137"/>
                <a:gd name="T30" fmla="*/ 46 w 290"/>
                <a:gd name="T31" fmla="*/ 91 h 137"/>
                <a:gd name="T32" fmla="*/ 15 w 290"/>
                <a:gd name="T33" fmla="*/ 85 h 137"/>
                <a:gd name="T34" fmla="*/ 3 w 290"/>
                <a:gd name="T35" fmla="*/ 76 h 137"/>
                <a:gd name="T36" fmla="*/ 3 w 290"/>
                <a:gd name="T37" fmla="*/ 67 h 137"/>
                <a:gd name="T38" fmla="*/ 15 w 290"/>
                <a:gd name="T39" fmla="*/ 55 h 137"/>
                <a:gd name="T40" fmla="*/ 30 w 290"/>
                <a:gd name="T41" fmla="*/ 67 h 137"/>
                <a:gd name="T42" fmla="*/ 46 w 290"/>
                <a:gd name="T43" fmla="*/ 67 h 137"/>
                <a:gd name="T44" fmla="*/ 58 w 290"/>
                <a:gd name="T45" fmla="*/ 67 h 137"/>
                <a:gd name="T46" fmla="*/ 73 w 290"/>
                <a:gd name="T47" fmla="*/ 61 h 137"/>
                <a:gd name="T48" fmla="*/ 88 w 290"/>
                <a:gd name="T49" fmla="*/ 67 h 137"/>
                <a:gd name="T50" fmla="*/ 110 w 290"/>
                <a:gd name="T51" fmla="*/ 61 h 137"/>
                <a:gd name="T52" fmla="*/ 119 w 290"/>
                <a:gd name="T53" fmla="*/ 61 h 137"/>
                <a:gd name="T54" fmla="*/ 134 w 290"/>
                <a:gd name="T55" fmla="*/ 70 h 137"/>
                <a:gd name="T56" fmla="*/ 140 w 290"/>
                <a:gd name="T57" fmla="*/ 76 h 137"/>
                <a:gd name="T58" fmla="*/ 143 w 290"/>
                <a:gd name="T59" fmla="*/ 67 h 137"/>
                <a:gd name="T60" fmla="*/ 140 w 290"/>
                <a:gd name="T61" fmla="*/ 52 h 137"/>
                <a:gd name="T62" fmla="*/ 134 w 290"/>
                <a:gd name="T63" fmla="*/ 30 h 137"/>
                <a:gd name="T64" fmla="*/ 159 w 290"/>
                <a:gd name="T65" fmla="*/ 21 h 137"/>
                <a:gd name="T66" fmla="*/ 171 w 290"/>
                <a:gd name="T67" fmla="*/ 15 h 137"/>
                <a:gd name="T68" fmla="*/ 180 w 290"/>
                <a:gd name="T69" fmla="*/ 12 h 137"/>
                <a:gd name="T70" fmla="*/ 205 w 290"/>
                <a:gd name="T71" fmla="*/ 15 h 137"/>
                <a:gd name="T72" fmla="*/ 211 w 290"/>
                <a:gd name="T73" fmla="*/ 0 h 137"/>
                <a:gd name="T74" fmla="*/ 229 w 290"/>
                <a:gd name="T75" fmla="*/ 0 h 137"/>
                <a:gd name="T76" fmla="*/ 244 w 290"/>
                <a:gd name="T77" fmla="*/ 6 h 137"/>
                <a:gd name="T78" fmla="*/ 266 w 290"/>
                <a:gd name="T79" fmla="*/ 12 h 137"/>
                <a:gd name="T80" fmla="*/ 275 w 290"/>
                <a:gd name="T81" fmla="*/ 21 h 137"/>
                <a:gd name="T82" fmla="*/ 290 w 290"/>
                <a:gd name="T83" fmla="*/ 27 h 137"/>
                <a:gd name="T84" fmla="*/ 284 w 290"/>
                <a:gd name="T85" fmla="*/ 39 h 137"/>
                <a:gd name="T86" fmla="*/ 284 w 290"/>
                <a:gd name="T87" fmla="*/ 67 h 137"/>
                <a:gd name="T88" fmla="*/ 281 w 290"/>
                <a:gd name="T89" fmla="*/ 67 h 137"/>
                <a:gd name="T90" fmla="*/ 269 w 290"/>
                <a:gd name="T91" fmla="*/ 70 h 137"/>
                <a:gd name="T92" fmla="*/ 275 w 290"/>
                <a:gd name="T93" fmla="*/ 85 h 137"/>
                <a:gd name="T94" fmla="*/ 266 w 290"/>
                <a:gd name="T95" fmla="*/ 107 h 137"/>
                <a:gd name="T96" fmla="*/ 256 w 290"/>
                <a:gd name="T97" fmla="*/ 12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137">
                  <a:moveTo>
                    <a:pt x="256" y="116"/>
                  </a:moveTo>
                  <a:lnTo>
                    <a:pt x="256" y="122"/>
                  </a:lnTo>
                  <a:lnTo>
                    <a:pt x="250" y="122"/>
                  </a:lnTo>
                  <a:lnTo>
                    <a:pt x="250" y="125"/>
                  </a:lnTo>
                  <a:lnTo>
                    <a:pt x="244" y="125"/>
                  </a:lnTo>
                  <a:lnTo>
                    <a:pt x="244" y="122"/>
                  </a:lnTo>
                  <a:lnTo>
                    <a:pt x="241" y="122"/>
                  </a:lnTo>
                  <a:lnTo>
                    <a:pt x="235" y="122"/>
                  </a:lnTo>
                  <a:lnTo>
                    <a:pt x="229" y="122"/>
                  </a:lnTo>
                  <a:lnTo>
                    <a:pt x="226" y="122"/>
                  </a:lnTo>
                  <a:lnTo>
                    <a:pt x="220" y="122"/>
                  </a:lnTo>
                  <a:lnTo>
                    <a:pt x="214" y="122"/>
                  </a:lnTo>
                  <a:lnTo>
                    <a:pt x="211" y="122"/>
                  </a:lnTo>
                  <a:lnTo>
                    <a:pt x="211" y="125"/>
                  </a:lnTo>
                  <a:lnTo>
                    <a:pt x="205" y="131"/>
                  </a:lnTo>
                  <a:lnTo>
                    <a:pt x="198" y="131"/>
                  </a:lnTo>
                  <a:lnTo>
                    <a:pt x="195" y="131"/>
                  </a:lnTo>
                  <a:lnTo>
                    <a:pt x="189" y="137"/>
                  </a:lnTo>
                  <a:lnTo>
                    <a:pt x="186" y="137"/>
                  </a:lnTo>
                  <a:lnTo>
                    <a:pt x="180" y="131"/>
                  </a:lnTo>
                  <a:lnTo>
                    <a:pt x="174" y="131"/>
                  </a:lnTo>
                  <a:lnTo>
                    <a:pt x="171" y="131"/>
                  </a:lnTo>
                  <a:lnTo>
                    <a:pt x="165" y="125"/>
                  </a:lnTo>
                  <a:lnTo>
                    <a:pt x="165" y="131"/>
                  </a:lnTo>
                  <a:lnTo>
                    <a:pt x="156" y="125"/>
                  </a:lnTo>
                  <a:lnTo>
                    <a:pt x="150" y="125"/>
                  </a:lnTo>
                  <a:lnTo>
                    <a:pt x="143" y="122"/>
                  </a:lnTo>
                  <a:lnTo>
                    <a:pt x="134" y="122"/>
                  </a:lnTo>
                  <a:lnTo>
                    <a:pt x="128" y="122"/>
                  </a:lnTo>
                  <a:lnTo>
                    <a:pt x="125" y="122"/>
                  </a:lnTo>
                  <a:lnTo>
                    <a:pt x="119" y="122"/>
                  </a:lnTo>
                  <a:lnTo>
                    <a:pt x="116" y="116"/>
                  </a:lnTo>
                  <a:lnTo>
                    <a:pt x="110" y="110"/>
                  </a:lnTo>
                  <a:lnTo>
                    <a:pt x="110" y="107"/>
                  </a:lnTo>
                  <a:lnTo>
                    <a:pt x="104" y="100"/>
                  </a:lnTo>
                  <a:lnTo>
                    <a:pt x="101" y="97"/>
                  </a:lnTo>
                  <a:lnTo>
                    <a:pt x="88" y="97"/>
                  </a:lnTo>
                  <a:lnTo>
                    <a:pt x="85" y="97"/>
                  </a:lnTo>
                  <a:lnTo>
                    <a:pt x="79" y="97"/>
                  </a:lnTo>
                  <a:lnTo>
                    <a:pt x="73" y="97"/>
                  </a:lnTo>
                  <a:lnTo>
                    <a:pt x="70" y="91"/>
                  </a:lnTo>
                  <a:lnTo>
                    <a:pt x="64" y="91"/>
                  </a:lnTo>
                  <a:lnTo>
                    <a:pt x="64" y="97"/>
                  </a:lnTo>
                  <a:lnTo>
                    <a:pt x="55" y="100"/>
                  </a:lnTo>
                  <a:lnTo>
                    <a:pt x="49" y="100"/>
                  </a:lnTo>
                  <a:lnTo>
                    <a:pt x="46" y="100"/>
                  </a:lnTo>
                  <a:lnTo>
                    <a:pt x="46" y="97"/>
                  </a:lnTo>
                  <a:lnTo>
                    <a:pt x="46" y="91"/>
                  </a:lnTo>
                  <a:lnTo>
                    <a:pt x="40" y="91"/>
                  </a:lnTo>
                  <a:lnTo>
                    <a:pt x="18" y="91"/>
                  </a:lnTo>
                  <a:lnTo>
                    <a:pt x="15" y="85"/>
                  </a:lnTo>
                  <a:lnTo>
                    <a:pt x="9" y="82"/>
                  </a:lnTo>
                  <a:lnTo>
                    <a:pt x="3" y="82"/>
                  </a:lnTo>
                  <a:lnTo>
                    <a:pt x="3" y="76"/>
                  </a:lnTo>
                  <a:lnTo>
                    <a:pt x="0" y="76"/>
                  </a:lnTo>
                  <a:lnTo>
                    <a:pt x="0" y="70"/>
                  </a:lnTo>
                  <a:lnTo>
                    <a:pt x="3" y="67"/>
                  </a:lnTo>
                  <a:lnTo>
                    <a:pt x="3" y="61"/>
                  </a:lnTo>
                  <a:lnTo>
                    <a:pt x="9" y="55"/>
                  </a:lnTo>
                  <a:lnTo>
                    <a:pt x="15" y="55"/>
                  </a:lnTo>
                  <a:lnTo>
                    <a:pt x="18" y="61"/>
                  </a:lnTo>
                  <a:lnTo>
                    <a:pt x="24" y="67"/>
                  </a:lnTo>
                  <a:lnTo>
                    <a:pt x="30" y="67"/>
                  </a:lnTo>
                  <a:lnTo>
                    <a:pt x="33" y="70"/>
                  </a:lnTo>
                  <a:lnTo>
                    <a:pt x="40" y="67"/>
                  </a:lnTo>
                  <a:lnTo>
                    <a:pt x="46" y="67"/>
                  </a:lnTo>
                  <a:lnTo>
                    <a:pt x="49" y="55"/>
                  </a:lnTo>
                  <a:lnTo>
                    <a:pt x="58" y="61"/>
                  </a:lnTo>
                  <a:lnTo>
                    <a:pt x="58" y="67"/>
                  </a:lnTo>
                  <a:lnTo>
                    <a:pt x="64" y="67"/>
                  </a:lnTo>
                  <a:lnTo>
                    <a:pt x="70" y="67"/>
                  </a:lnTo>
                  <a:lnTo>
                    <a:pt x="73" y="61"/>
                  </a:lnTo>
                  <a:lnTo>
                    <a:pt x="79" y="67"/>
                  </a:lnTo>
                  <a:lnTo>
                    <a:pt x="85" y="67"/>
                  </a:lnTo>
                  <a:lnTo>
                    <a:pt x="88" y="67"/>
                  </a:lnTo>
                  <a:lnTo>
                    <a:pt x="95" y="61"/>
                  </a:lnTo>
                  <a:lnTo>
                    <a:pt x="101" y="61"/>
                  </a:lnTo>
                  <a:lnTo>
                    <a:pt x="110" y="61"/>
                  </a:lnTo>
                  <a:lnTo>
                    <a:pt x="116" y="61"/>
                  </a:lnTo>
                  <a:lnTo>
                    <a:pt x="119" y="67"/>
                  </a:lnTo>
                  <a:lnTo>
                    <a:pt x="119" y="61"/>
                  </a:lnTo>
                  <a:lnTo>
                    <a:pt x="125" y="61"/>
                  </a:lnTo>
                  <a:lnTo>
                    <a:pt x="134" y="67"/>
                  </a:lnTo>
                  <a:lnTo>
                    <a:pt x="134" y="70"/>
                  </a:lnTo>
                  <a:lnTo>
                    <a:pt x="134" y="76"/>
                  </a:lnTo>
                  <a:lnTo>
                    <a:pt x="140" y="82"/>
                  </a:lnTo>
                  <a:lnTo>
                    <a:pt x="140" y="76"/>
                  </a:lnTo>
                  <a:lnTo>
                    <a:pt x="143" y="76"/>
                  </a:lnTo>
                  <a:lnTo>
                    <a:pt x="143" y="70"/>
                  </a:lnTo>
                  <a:lnTo>
                    <a:pt x="143" y="67"/>
                  </a:lnTo>
                  <a:lnTo>
                    <a:pt x="140" y="61"/>
                  </a:lnTo>
                  <a:lnTo>
                    <a:pt x="140" y="55"/>
                  </a:lnTo>
                  <a:lnTo>
                    <a:pt x="140" y="52"/>
                  </a:lnTo>
                  <a:lnTo>
                    <a:pt x="134" y="45"/>
                  </a:lnTo>
                  <a:lnTo>
                    <a:pt x="134" y="39"/>
                  </a:lnTo>
                  <a:lnTo>
                    <a:pt x="134" y="30"/>
                  </a:lnTo>
                  <a:lnTo>
                    <a:pt x="150" y="30"/>
                  </a:lnTo>
                  <a:lnTo>
                    <a:pt x="156" y="27"/>
                  </a:lnTo>
                  <a:lnTo>
                    <a:pt x="159" y="21"/>
                  </a:lnTo>
                  <a:lnTo>
                    <a:pt x="159" y="15"/>
                  </a:lnTo>
                  <a:lnTo>
                    <a:pt x="165" y="15"/>
                  </a:lnTo>
                  <a:lnTo>
                    <a:pt x="171" y="15"/>
                  </a:lnTo>
                  <a:lnTo>
                    <a:pt x="174" y="15"/>
                  </a:lnTo>
                  <a:lnTo>
                    <a:pt x="174" y="12"/>
                  </a:lnTo>
                  <a:lnTo>
                    <a:pt x="180" y="12"/>
                  </a:lnTo>
                  <a:lnTo>
                    <a:pt x="186" y="15"/>
                  </a:lnTo>
                  <a:lnTo>
                    <a:pt x="195" y="15"/>
                  </a:lnTo>
                  <a:lnTo>
                    <a:pt x="205" y="15"/>
                  </a:lnTo>
                  <a:lnTo>
                    <a:pt x="211" y="12"/>
                  </a:lnTo>
                  <a:lnTo>
                    <a:pt x="211" y="6"/>
                  </a:lnTo>
                  <a:lnTo>
                    <a:pt x="211" y="0"/>
                  </a:lnTo>
                  <a:lnTo>
                    <a:pt x="214" y="0"/>
                  </a:lnTo>
                  <a:lnTo>
                    <a:pt x="226" y="0"/>
                  </a:lnTo>
                  <a:lnTo>
                    <a:pt x="229" y="0"/>
                  </a:lnTo>
                  <a:lnTo>
                    <a:pt x="235" y="0"/>
                  </a:lnTo>
                  <a:lnTo>
                    <a:pt x="241" y="6"/>
                  </a:lnTo>
                  <a:lnTo>
                    <a:pt x="244" y="6"/>
                  </a:lnTo>
                  <a:lnTo>
                    <a:pt x="256" y="6"/>
                  </a:lnTo>
                  <a:lnTo>
                    <a:pt x="260" y="12"/>
                  </a:lnTo>
                  <a:lnTo>
                    <a:pt x="266" y="12"/>
                  </a:lnTo>
                  <a:lnTo>
                    <a:pt x="266" y="15"/>
                  </a:lnTo>
                  <a:lnTo>
                    <a:pt x="269" y="21"/>
                  </a:lnTo>
                  <a:lnTo>
                    <a:pt x="275" y="21"/>
                  </a:lnTo>
                  <a:lnTo>
                    <a:pt x="281" y="21"/>
                  </a:lnTo>
                  <a:lnTo>
                    <a:pt x="284" y="21"/>
                  </a:lnTo>
                  <a:lnTo>
                    <a:pt x="290" y="27"/>
                  </a:lnTo>
                  <a:lnTo>
                    <a:pt x="284" y="30"/>
                  </a:lnTo>
                  <a:lnTo>
                    <a:pt x="290" y="39"/>
                  </a:lnTo>
                  <a:lnTo>
                    <a:pt x="284" y="39"/>
                  </a:lnTo>
                  <a:lnTo>
                    <a:pt x="290" y="52"/>
                  </a:lnTo>
                  <a:lnTo>
                    <a:pt x="290" y="61"/>
                  </a:lnTo>
                  <a:lnTo>
                    <a:pt x="284" y="67"/>
                  </a:lnTo>
                  <a:lnTo>
                    <a:pt x="284" y="70"/>
                  </a:lnTo>
                  <a:lnTo>
                    <a:pt x="281" y="70"/>
                  </a:lnTo>
                  <a:lnTo>
                    <a:pt x="281" y="67"/>
                  </a:lnTo>
                  <a:lnTo>
                    <a:pt x="275" y="67"/>
                  </a:lnTo>
                  <a:lnTo>
                    <a:pt x="269" y="67"/>
                  </a:lnTo>
                  <a:lnTo>
                    <a:pt x="269" y="70"/>
                  </a:lnTo>
                  <a:lnTo>
                    <a:pt x="275" y="76"/>
                  </a:lnTo>
                  <a:lnTo>
                    <a:pt x="275" y="82"/>
                  </a:lnTo>
                  <a:lnTo>
                    <a:pt x="275" y="85"/>
                  </a:lnTo>
                  <a:lnTo>
                    <a:pt x="269" y="85"/>
                  </a:lnTo>
                  <a:lnTo>
                    <a:pt x="269" y="97"/>
                  </a:lnTo>
                  <a:lnTo>
                    <a:pt x="266" y="107"/>
                  </a:lnTo>
                  <a:lnTo>
                    <a:pt x="260" y="107"/>
                  </a:lnTo>
                  <a:lnTo>
                    <a:pt x="256" y="116"/>
                  </a:lnTo>
                  <a:lnTo>
                    <a:pt x="256" y="122"/>
                  </a:lnTo>
                  <a:lnTo>
                    <a:pt x="256" y="116"/>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9">
              <a:extLst>
                <a:ext uri="{FF2B5EF4-FFF2-40B4-BE49-F238E27FC236}">
                  <a16:creationId xmlns:a16="http://schemas.microsoft.com/office/drawing/2014/main" id="{BA364781-A7A4-4A9D-835F-EFDF8D8A8C8F}"/>
                </a:ext>
              </a:extLst>
            </p:cNvPr>
            <p:cNvSpPr>
              <a:spLocks/>
            </p:cNvSpPr>
            <p:nvPr/>
          </p:nvSpPr>
          <p:spPr bwMode="auto">
            <a:xfrm>
              <a:off x="6904038" y="3717593"/>
              <a:ext cx="519113" cy="674688"/>
            </a:xfrm>
            <a:custGeom>
              <a:avLst/>
              <a:gdLst>
                <a:gd name="T0" fmla="*/ 9 w 327"/>
                <a:gd name="T1" fmla="*/ 260 h 425"/>
                <a:gd name="T2" fmla="*/ 9 w 327"/>
                <a:gd name="T3" fmla="*/ 285 h 425"/>
                <a:gd name="T4" fmla="*/ 46 w 327"/>
                <a:gd name="T5" fmla="*/ 309 h 425"/>
                <a:gd name="T6" fmla="*/ 46 w 327"/>
                <a:gd name="T7" fmla="*/ 330 h 425"/>
                <a:gd name="T8" fmla="*/ 37 w 327"/>
                <a:gd name="T9" fmla="*/ 364 h 425"/>
                <a:gd name="T10" fmla="*/ 37 w 327"/>
                <a:gd name="T11" fmla="*/ 388 h 425"/>
                <a:gd name="T12" fmla="*/ 61 w 327"/>
                <a:gd name="T13" fmla="*/ 388 h 425"/>
                <a:gd name="T14" fmla="*/ 86 w 327"/>
                <a:gd name="T15" fmla="*/ 395 h 425"/>
                <a:gd name="T16" fmla="*/ 110 w 327"/>
                <a:gd name="T17" fmla="*/ 401 h 425"/>
                <a:gd name="T18" fmla="*/ 138 w 327"/>
                <a:gd name="T19" fmla="*/ 416 h 425"/>
                <a:gd name="T20" fmla="*/ 162 w 327"/>
                <a:gd name="T21" fmla="*/ 410 h 425"/>
                <a:gd name="T22" fmla="*/ 186 w 327"/>
                <a:gd name="T23" fmla="*/ 410 h 425"/>
                <a:gd name="T24" fmla="*/ 217 w 327"/>
                <a:gd name="T25" fmla="*/ 404 h 425"/>
                <a:gd name="T26" fmla="*/ 235 w 327"/>
                <a:gd name="T27" fmla="*/ 416 h 425"/>
                <a:gd name="T28" fmla="*/ 248 w 327"/>
                <a:gd name="T29" fmla="*/ 416 h 425"/>
                <a:gd name="T30" fmla="*/ 235 w 327"/>
                <a:gd name="T31" fmla="*/ 388 h 425"/>
                <a:gd name="T32" fmla="*/ 263 w 327"/>
                <a:gd name="T33" fmla="*/ 364 h 425"/>
                <a:gd name="T34" fmla="*/ 278 w 327"/>
                <a:gd name="T35" fmla="*/ 355 h 425"/>
                <a:gd name="T36" fmla="*/ 257 w 327"/>
                <a:gd name="T37" fmla="*/ 336 h 425"/>
                <a:gd name="T38" fmla="*/ 235 w 327"/>
                <a:gd name="T39" fmla="*/ 300 h 425"/>
                <a:gd name="T40" fmla="*/ 223 w 327"/>
                <a:gd name="T41" fmla="*/ 269 h 425"/>
                <a:gd name="T42" fmla="*/ 232 w 327"/>
                <a:gd name="T43" fmla="*/ 254 h 425"/>
                <a:gd name="T44" fmla="*/ 266 w 327"/>
                <a:gd name="T45" fmla="*/ 251 h 425"/>
                <a:gd name="T46" fmla="*/ 309 w 327"/>
                <a:gd name="T47" fmla="*/ 226 h 425"/>
                <a:gd name="T48" fmla="*/ 324 w 327"/>
                <a:gd name="T49" fmla="*/ 226 h 425"/>
                <a:gd name="T50" fmla="*/ 324 w 327"/>
                <a:gd name="T51" fmla="*/ 196 h 425"/>
                <a:gd name="T52" fmla="*/ 318 w 327"/>
                <a:gd name="T53" fmla="*/ 156 h 425"/>
                <a:gd name="T54" fmla="*/ 309 w 327"/>
                <a:gd name="T55" fmla="*/ 135 h 425"/>
                <a:gd name="T56" fmla="*/ 312 w 327"/>
                <a:gd name="T57" fmla="*/ 104 h 425"/>
                <a:gd name="T58" fmla="*/ 296 w 327"/>
                <a:gd name="T59" fmla="*/ 71 h 425"/>
                <a:gd name="T60" fmla="*/ 278 w 327"/>
                <a:gd name="T61" fmla="*/ 49 h 425"/>
                <a:gd name="T62" fmla="*/ 257 w 327"/>
                <a:gd name="T63" fmla="*/ 49 h 425"/>
                <a:gd name="T64" fmla="*/ 226 w 327"/>
                <a:gd name="T65" fmla="*/ 58 h 425"/>
                <a:gd name="T66" fmla="*/ 208 w 327"/>
                <a:gd name="T67" fmla="*/ 49 h 425"/>
                <a:gd name="T68" fmla="*/ 202 w 327"/>
                <a:gd name="T69" fmla="*/ 40 h 425"/>
                <a:gd name="T70" fmla="*/ 180 w 327"/>
                <a:gd name="T71" fmla="*/ 31 h 425"/>
                <a:gd name="T72" fmla="*/ 171 w 327"/>
                <a:gd name="T73" fmla="*/ 16 h 425"/>
                <a:gd name="T74" fmla="*/ 141 w 327"/>
                <a:gd name="T75" fmla="*/ 0 h 425"/>
                <a:gd name="T76" fmla="*/ 138 w 327"/>
                <a:gd name="T77" fmla="*/ 31 h 425"/>
                <a:gd name="T78" fmla="*/ 138 w 327"/>
                <a:gd name="T79" fmla="*/ 46 h 425"/>
                <a:gd name="T80" fmla="*/ 156 w 327"/>
                <a:gd name="T81" fmla="*/ 74 h 425"/>
                <a:gd name="T82" fmla="*/ 125 w 327"/>
                <a:gd name="T83" fmla="*/ 64 h 425"/>
                <a:gd name="T84" fmla="*/ 116 w 327"/>
                <a:gd name="T85" fmla="*/ 80 h 425"/>
                <a:gd name="T86" fmla="*/ 107 w 327"/>
                <a:gd name="T87" fmla="*/ 74 h 425"/>
                <a:gd name="T88" fmla="*/ 79 w 327"/>
                <a:gd name="T89" fmla="*/ 58 h 425"/>
                <a:gd name="T90" fmla="*/ 76 w 327"/>
                <a:gd name="T91" fmla="*/ 74 h 425"/>
                <a:gd name="T92" fmla="*/ 76 w 327"/>
                <a:gd name="T93" fmla="*/ 98 h 425"/>
                <a:gd name="T94" fmla="*/ 70 w 327"/>
                <a:gd name="T95" fmla="*/ 126 h 425"/>
                <a:gd name="T96" fmla="*/ 61 w 327"/>
                <a:gd name="T97" fmla="*/ 156 h 425"/>
                <a:gd name="T98" fmla="*/ 25 w 327"/>
                <a:gd name="T99" fmla="*/ 156 h 425"/>
                <a:gd name="T100" fmla="*/ 15 w 327"/>
                <a:gd name="T101" fmla="*/ 184 h 425"/>
                <a:gd name="T102" fmla="*/ 0 w 327"/>
                <a:gd name="T103" fmla="*/ 214 h 425"/>
                <a:gd name="T104" fmla="*/ 0 w 327"/>
                <a:gd name="T105" fmla="*/ 2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7" h="425">
                  <a:moveTo>
                    <a:pt x="0" y="239"/>
                  </a:moveTo>
                  <a:lnTo>
                    <a:pt x="0" y="245"/>
                  </a:lnTo>
                  <a:lnTo>
                    <a:pt x="6" y="251"/>
                  </a:lnTo>
                  <a:lnTo>
                    <a:pt x="9" y="254"/>
                  </a:lnTo>
                  <a:lnTo>
                    <a:pt x="9" y="260"/>
                  </a:lnTo>
                  <a:lnTo>
                    <a:pt x="9" y="266"/>
                  </a:lnTo>
                  <a:lnTo>
                    <a:pt x="9" y="269"/>
                  </a:lnTo>
                  <a:lnTo>
                    <a:pt x="9" y="275"/>
                  </a:lnTo>
                  <a:lnTo>
                    <a:pt x="6" y="275"/>
                  </a:lnTo>
                  <a:lnTo>
                    <a:pt x="9" y="285"/>
                  </a:lnTo>
                  <a:lnTo>
                    <a:pt x="15" y="294"/>
                  </a:lnTo>
                  <a:lnTo>
                    <a:pt x="21" y="300"/>
                  </a:lnTo>
                  <a:lnTo>
                    <a:pt x="31" y="306"/>
                  </a:lnTo>
                  <a:lnTo>
                    <a:pt x="40" y="306"/>
                  </a:lnTo>
                  <a:lnTo>
                    <a:pt x="46" y="309"/>
                  </a:lnTo>
                  <a:lnTo>
                    <a:pt x="52" y="309"/>
                  </a:lnTo>
                  <a:lnTo>
                    <a:pt x="55" y="309"/>
                  </a:lnTo>
                  <a:lnTo>
                    <a:pt x="61" y="315"/>
                  </a:lnTo>
                  <a:lnTo>
                    <a:pt x="52" y="324"/>
                  </a:lnTo>
                  <a:lnTo>
                    <a:pt x="46" y="330"/>
                  </a:lnTo>
                  <a:lnTo>
                    <a:pt x="40" y="340"/>
                  </a:lnTo>
                  <a:lnTo>
                    <a:pt x="40" y="346"/>
                  </a:lnTo>
                  <a:lnTo>
                    <a:pt x="37" y="349"/>
                  </a:lnTo>
                  <a:lnTo>
                    <a:pt x="37" y="355"/>
                  </a:lnTo>
                  <a:lnTo>
                    <a:pt x="37" y="364"/>
                  </a:lnTo>
                  <a:lnTo>
                    <a:pt x="37" y="370"/>
                  </a:lnTo>
                  <a:lnTo>
                    <a:pt x="31" y="376"/>
                  </a:lnTo>
                  <a:lnTo>
                    <a:pt x="31" y="385"/>
                  </a:lnTo>
                  <a:lnTo>
                    <a:pt x="31" y="385"/>
                  </a:lnTo>
                  <a:lnTo>
                    <a:pt x="37" y="388"/>
                  </a:lnTo>
                  <a:lnTo>
                    <a:pt x="37" y="385"/>
                  </a:lnTo>
                  <a:lnTo>
                    <a:pt x="46" y="388"/>
                  </a:lnTo>
                  <a:lnTo>
                    <a:pt x="52" y="388"/>
                  </a:lnTo>
                  <a:lnTo>
                    <a:pt x="55" y="388"/>
                  </a:lnTo>
                  <a:lnTo>
                    <a:pt x="61" y="388"/>
                  </a:lnTo>
                  <a:lnTo>
                    <a:pt x="64" y="388"/>
                  </a:lnTo>
                  <a:lnTo>
                    <a:pt x="70" y="388"/>
                  </a:lnTo>
                  <a:lnTo>
                    <a:pt x="76" y="388"/>
                  </a:lnTo>
                  <a:lnTo>
                    <a:pt x="86" y="388"/>
                  </a:lnTo>
                  <a:lnTo>
                    <a:pt x="86" y="395"/>
                  </a:lnTo>
                  <a:lnTo>
                    <a:pt x="92" y="395"/>
                  </a:lnTo>
                  <a:lnTo>
                    <a:pt x="95" y="395"/>
                  </a:lnTo>
                  <a:lnTo>
                    <a:pt x="95" y="401"/>
                  </a:lnTo>
                  <a:lnTo>
                    <a:pt x="107" y="404"/>
                  </a:lnTo>
                  <a:lnTo>
                    <a:pt x="110" y="401"/>
                  </a:lnTo>
                  <a:lnTo>
                    <a:pt x="116" y="401"/>
                  </a:lnTo>
                  <a:lnTo>
                    <a:pt x="122" y="404"/>
                  </a:lnTo>
                  <a:lnTo>
                    <a:pt x="125" y="410"/>
                  </a:lnTo>
                  <a:lnTo>
                    <a:pt x="131" y="410"/>
                  </a:lnTo>
                  <a:lnTo>
                    <a:pt x="138" y="416"/>
                  </a:lnTo>
                  <a:lnTo>
                    <a:pt x="141" y="410"/>
                  </a:lnTo>
                  <a:lnTo>
                    <a:pt x="147" y="410"/>
                  </a:lnTo>
                  <a:lnTo>
                    <a:pt x="153" y="401"/>
                  </a:lnTo>
                  <a:lnTo>
                    <a:pt x="162" y="404"/>
                  </a:lnTo>
                  <a:lnTo>
                    <a:pt x="162" y="410"/>
                  </a:lnTo>
                  <a:lnTo>
                    <a:pt x="165" y="410"/>
                  </a:lnTo>
                  <a:lnTo>
                    <a:pt x="171" y="410"/>
                  </a:lnTo>
                  <a:lnTo>
                    <a:pt x="177" y="404"/>
                  </a:lnTo>
                  <a:lnTo>
                    <a:pt x="180" y="410"/>
                  </a:lnTo>
                  <a:lnTo>
                    <a:pt x="186" y="410"/>
                  </a:lnTo>
                  <a:lnTo>
                    <a:pt x="193" y="410"/>
                  </a:lnTo>
                  <a:lnTo>
                    <a:pt x="196" y="404"/>
                  </a:lnTo>
                  <a:lnTo>
                    <a:pt x="202" y="404"/>
                  </a:lnTo>
                  <a:lnTo>
                    <a:pt x="211" y="404"/>
                  </a:lnTo>
                  <a:lnTo>
                    <a:pt x="217" y="404"/>
                  </a:lnTo>
                  <a:lnTo>
                    <a:pt x="223" y="410"/>
                  </a:lnTo>
                  <a:lnTo>
                    <a:pt x="223" y="404"/>
                  </a:lnTo>
                  <a:lnTo>
                    <a:pt x="226" y="404"/>
                  </a:lnTo>
                  <a:lnTo>
                    <a:pt x="235" y="410"/>
                  </a:lnTo>
                  <a:lnTo>
                    <a:pt x="235" y="416"/>
                  </a:lnTo>
                  <a:lnTo>
                    <a:pt x="235" y="419"/>
                  </a:lnTo>
                  <a:lnTo>
                    <a:pt x="241" y="425"/>
                  </a:lnTo>
                  <a:lnTo>
                    <a:pt x="241" y="419"/>
                  </a:lnTo>
                  <a:lnTo>
                    <a:pt x="248" y="419"/>
                  </a:lnTo>
                  <a:lnTo>
                    <a:pt x="248" y="416"/>
                  </a:lnTo>
                  <a:lnTo>
                    <a:pt x="248" y="410"/>
                  </a:lnTo>
                  <a:lnTo>
                    <a:pt x="241" y="404"/>
                  </a:lnTo>
                  <a:lnTo>
                    <a:pt x="241" y="401"/>
                  </a:lnTo>
                  <a:lnTo>
                    <a:pt x="241" y="395"/>
                  </a:lnTo>
                  <a:lnTo>
                    <a:pt x="235" y="388"/>
                  </a:lnTo>
                  <a:lnTo>
                    <a:pt x="235" y="385"/>
                  </a:lnTo>
                  <a:lnTo>
                    <a:pt x="235" y="376"/>
                  </a:lnTo>
                  <a:lnTo>
                    <a:pt x="254" y="376"/>
                  </a:lnTo>
                  <a:lnTo>
                    <a:pt x="257" y="370"/>
                  </a:lnTo>
                  <a:lnTo>
                    <a:pt x="263" y="364"/>
                  </a:lnTo>
                  <a:lnTo>
                    <a:pt x="263" y="361"/>
                  </a:lnTo>
                  <a:lnTo>
                    <a:pt x="266" y="361"/>
                  </a:lnTo>
                  <a:lnTo>
                    <a:pt x="272" y="361"/>
                  </a:lnTo>
                  <a:lnTo>
                    <a:pt x="278" y="361"/>
                  </a:lnTo>
                  <a:lnTo>
                    <a:pt x="278" y="355"/>
                  </a:lnTo>
                  <a:lnTo>
                    <a:pt x="278" y="349"/>
                  </a:lnTo>
                  <a:lnTo>
                    <a:pt x="272" y="346"/>
                  </a:lnTo>
                  <a:lnTo>
                    <a:pt x="266" y="340"/>
                  </a:lnTo>
                  <a:lnTo>
                    <a:pt x="263" y="336"/>
                  </a:lnTo>
                  <a:lnTo>
                    <a:pt x="257" y="336"/>
                  </a:lnTo>
                  <a:lnTo>
                    <a:pt x="254" y="330"/>
                  </a:lnTo>
                  <a:lnTo>
                    <a:pt x="248" y="321"/>
                  </a:lnTo>
                  <a:lnTo>
                    <a:pt x="241" y="309"/>
                  </a:lnTo>
                  <a:lnTo>
                    <a:pt x="235" y="306"/>
                  </a:lnTo>
                  <a:lnTo>
                    <a:pt x="235" y="300"/>
                  </a:lnTo>
                  <a:lnTo>
                    <a:pt x="235" y="291"/>
                  </a:lnTo>
                  <a:lnTo>
                    <a:pt x="232" y="285"/>
                  </a:lnTo>
                  <a:lnTo>
                    <a:pt x="226" y="278"/>
                  </a:lnTo>
                  <a:lnTo>
                    <a:pt x="226" y="269"/>
                  </a:lnTo>
                  <a:lnTo>
                    <a:pt x="223" y="269"/>
                  </a:lnTo>
                  <a:lnTo>
                    <a:pt x="217" y="260"/>
                  </a:lnTo>
                  <a:lnTo>
                    <a:pt x="217" y="251"/>
                  </a:lnTo>
                  <a:lnTo>
                    <a:pt x="223" y="254"/>
                  </a:lnTo>
                  <a:lnTo>
                    <a:pt x="223" y="260"/>
                  </a:lnTo>
                  <a:lnTo>
                    <a:pt x="232" y="254"/>
                  </a:lnTo>
                  <a:lnTo>
                    <a:pt x="235" y="260"/>
                  </a:lnTo>
                  <a:lnTo>
                    <a:pt x="248" y="260"/>
                  </a:lnTo>
                  <a:lnTo>
                    <a:pt x="257" y="254"/>
                  </a:lnTo>
                  <a:lnTo>
                    <a:pt x="263" y="254"/>
                  </a:lnTo>
                  <a:lnTo>
                    <a:pt x="266" y="251"/>
                  </a:lnTo>
                  <a:lnTo>
                    <a:pt x="272" y="251"/>
                  </a:lnTo>
                  <a:lnTo>
                    <a:pt x="287" y="239"/>
                  </a:lnTo>
                  <a:lnTo>
                    <a:pt x="293" y="236"/>
                  </a:lnTo>
                  <a:lnTo>
                    <a:pt x="296" y="230"/>
                  </a:lnTo>
                  <a:lnTo>
                    <a:pt x="309" y="226"/>
                  </a:lnTo>
                  <a:lnTo>
                    <a:pt x="312" y="230"/>
                  </a:lnTo>
                  <a:lnTo>
                    <a:pt x="312" y="236"/>
                  </a:lnTo>
                  <a:lnTo>
                    <a:pt x="318" y="236"/>
                  </a:lnTo>
                  <a:lnTo>
                    <a:pt x="324" y="230"/>
                  </a:lnTo>
                  <a:lnTo>
                    <a:pt x="324" y="226"/>
                  </a:lnTo>
                  <a:lnTo>
                    <a:pt x="324" y="211"/>
                  </a:lnTo>
                  <a:lnTo>
                    <a:pt x="327" y="205"/>
                  </a:lnTo>
                  <a:lnTo>
                    <a:pt x="324" y="205"/>
                  </a:lnTo>
                  <a:lnTo>
                    <a:pt x="324" y="199"/>
                  </a:lnTo>
                  <a:lnTo>
                    <a:pt x="324" y="196"/>
                  </a:lnTo>
                  <a:lnTo>
                    <a:pt x="324" y="181"/>
                  </a:lnTo>
                  <a:lnTo>
                    <a:pt x="324" y="174"/>
                  </a:lnTo>
                  <a:lnTo>
                    <a:pt x="318" y="165"/>
                  </a:lnTo>
                  <a:lnTo>
                    <a:pt x="318" y="159"/>
                  </a:lnTo>
                  <a:lnTo>
                    <a:pt x="318" y="156"/>
                  </a:lnTo>
                  <a:lnTo>
                    <a:pt x="324" y="150"/>
                  </a:lnTo>
                  <a:lnTo>
                    <a:pt x="318" y="150"/>
                  </a:lnTo>
                  <a:lnTo>
                    <a:pt x="312" y="144"/>
                  </a:lnTo>
                  <a:lnTo>
                    <a:pt x="312" y="141"/>
                  </a:lnTo>
                  <a:lnTo>
                    <a:pt x="309" y="135"/>
                  </a:lnTo>
                  <a:lnTo>
                    <a:pt x="302" y="126"/>
                  </a:lnTo>
                  <a:lnTo>
                    <a:pt x="309" y="119"/>
                  </a:lnTo>
                  <a:lnTo>
                    <a:pt x="312" y="113"/>
                  </a:lnTo>
                  <a:lnTo>
                    <a:pt x="312" y="110"/>
                  </a:lnTo>
                  <a:lnTo>
                    <a:pt x="312" y="104"/>
                  </a:lnTo>
                  <a:lnTo>
                    <a:pt x="312" y="98"/>
                  </a:lnTo>
                  <a:lnTo>
                    <a:pt x="312" y="95"/>
                  </a:lnTo>
                  <a:lnTo>
                    <a:pt x="312" y="80"/>
                  </a:lnTo>
                  <a:lnTo>
                    <a:pt x="296" y="80"/>
                  </a:lnTo>
                  <a:lnTo>
                    <a:pt x="296" y="71"/>
                  </a:lnTo>
                  <a:lnTo>
                    <a:pt x="296" y="58"/>
                  </a:lnTo>
                  <a:lnTo>
                    <a:pt x="287" y="58"/>
                  </a:lnTo>
                  <a:lnTo>
                    <a:pt x="281" y="58"/>
                  </a:lnTo>
                  <a:lnTo>
                    <a:pt x="281" y="55"/>
                  </a:lnTo>
                  <a:lnTo>
                    <a:pt x="278" y="49"/>
                  </a:lnTo>
                  <a:lnTo>
                    <a:pt x="278" y="46"/>
                  </a:lnTo>
                  <a:lnTo>
                    <a:pt x="272" y="46"/>
                  </a:lnTo>
                  <a:lnTo>
                    <a:pt x="266" y="49"/>
                  </a:lnTo>
                  <a:lnTo>
                    <a:pt x="263" y="49"/>
                  </a:lnTo>
                  <a:lnTo>
                    <a:pt x="257" y="49"/>
                  </a:lnTo>
                  <a:lnTo>
                    <a:pt x="248" y="55"/>
                  </a:lnTo>
                  <a:lnTo>
                    <a:pt x="235" y="58"/>
                  </a:lnTo>
                  <a:lnTo>
                    <a:pt x="232" y="55"/>
                  </a:lnTo>
                  <a:lnTo>
                    <a:pt x="232" y="58"/>
                  </a:lnTo>
                  <a:lnTo>
                    <a:pt x="226" y="58"/>
                  </a:lnTo>
                  <a:lnTo>
                    <a:pt x="217" y="58"/>
                  </a:lnTo>
                  <a:lnTo>
                    <a:pt x="211" y="58"/>
                  </a:lnTo>
                  <a:lnTo>
                    <a:pt x="202" y="55"/>
                  </a:lnTo>
                  <a:lnTo>
                    <a:pt x="208" y="55"/>
                  </a:lnTo>
                  <a:lnTo>
                    <a:pt x="208" y="49"/>
                  </a:lnTo>
                  <a:lnTo>
                    <a:pt x="211" y="49"/>
                  </a:lnTo>
                  <a:lnTo>
                    <a:pt x="211" y="46"/>
                  </a:lnTo>
                  <a:lnTo>
                    <a:pt x="211" y="40"/>
                  </a:lnTo>
                  <a:lnTo>
                    <a:pt x="208" y="40"/>
                  </a:lnTo>
                  <a:lnTo>
                    <a:pt x="202" y="40"/>
                  </a:lnTo>
                  <a:lnTo>
                    <a:pt x="196" y="46"/>
                  </a:lnTo>
                  <a:lnTo>
                    <a:pt x="193" y="34"/>
                  </a:lnTo>
                  <a:lnTo>
                    <a:pt x="186" y="34"/>
                  </a:lnTo>
                  <a:lnTo>
                    <a:pt x="180" y="34"/>
                  </a:lnTo>
                  <a:lnTo>
                    <a:pt x="180" y="31"/>
                  </a:lnTo>
                  <a:lnTo>
                    <a:pt x="177" y="31"/>
                  </a:lnTo>
                  <a:lnTo>
                    <a:pt x="171" y="31"/>
                  </a:lnTo>
                  <a:lnTo>
                    <a:pt x="171" y="25"/>
                  </a:lnTo>
                  <a:lnTo>
                    <a:pt x="177" y="19"/>
                  </a:lnTo>
                  <a:lnTo>
                    <a:pt x="171" y="16"/>
                  </a:lnTo>
                  <a:lnTo>
                    <a:pt x="165" y="9"/>
                  </a:lnTo>
                  <a:lnTo>
                    <a:pt x="162" y="3"/>
                  </a:lnTo>
                  <a:lnTo>
                    <a:pt x="153" y="3"/>
                  </a:lnTo>
                  <a:lnTo>
                    <a:pt x="147" y="0"/>
                  </a:lnTo>
                  <a:lnTo>
                    <a:pt x="141" y="0"/>
                  </a:lnTo>
                  <a:lnTo>
                    <a:pt x="141" y="9"/>
                  </a:lnTo>
                  <a:lnTo>
                    <a:pt x="141" y="16"/>
                  </a:lnTo>
                  <a:lnTo>
                    <a:pt x="147" y="19"/>
                  </a:lnTo>
                  <a:lnTo>
                    <a:pt x="147" y="25"/>
                  </a:lnTo>
                  <a:lnTo>
                    <a:pt x="138" y="31"/>
                  </a:lnTo>
                  <a:lnTo>
                    <a:pt x="131" y="31"/>
                  </a:lnTo>
                  <a:lnTo>
                    <a:pt x="131" y="34"/>
                  </a:lnTo>
                  <a:lnTo>
                    <a:pt x="138" y="34"/>
                  </a:lnTo>
                  <a:lnTo>
                    <a:pt x="138" y="40"/>
                  </a:lnTo>
                  <a:lnTo>
                    <a:pt x="138" y="46"/>
                  </a:lnTo>
                  <a:lnTo>
                    <a:pt x="147" y="49"/>
                  </a:lnTo>
                  <a:lnTo>
                    <a:pt x="141" y="55"/>
                  </a:lnTo>
                  <a:lnTo>
                    <a:pt x="147" y="58"/>
                  </a:lnTo>
                  <a:lnTo>
                    <a:pt x="156" y="64"/>
                  </a:lnTo>
                  <a:lnTo>
                    <a:pt x="156" y="74"/>
                  </a:lnTo>
                  <a:lnTo>
                    <a:pt x="153" y="64"/>
                  </a:lnTo>
                  <a:lnTo>
                    <a:pt x="147" y="58"/>
                  </a:lnTo>
                  <a:lnTo>
                    <a:pt x="138" y="58"/>
                  </a:lnTo>
                  <a:lnTo>
                    <a:pt x="125" y="58"/>
                  </a:lnTo>
                  <a:lnTo>
                    <a:pt x="125" y="64"/>
                  </a:lnTo>
                  <a:lnTo>
                    <a:pt x="125" y="74"/>
                  </a:lnTo>
                  <a:lnTo>
                    <a:pt x="125" y="80"/>
                  </a:lnTo>
                  <a:lnTo>
                    <a:pt x="122" y="86"/>
                  </a:lnTo>
                  <a:lnTo>
                    <a:pt x="122" y="89"/>
                  </a:lnTo>
                  <a:lnTo>
                    <a:pt x="116" y="80"/>
                  </a:lnTo>
                  <a:lnTo>
                    <a:pt x="116" y="74"/>
                  </a:lnTo>
                  <a:lnTo>
                    <a:pt x="116" y="71"/>
                  </a:lnTo>
                  <a:lnTo>
                    <a:pt x="110" y="71"/>
                  </a:lnTo>
                  <a:lnTo>
                    <a:pt x="110" y="74"/>
                  </a:lnTo>
                  <a:lnTo>
                    <a:pt x="107" y="74"/>
                  </a:lnTo>
                  <a:lnTo>
                    <a:pt x="107" y="71"/>
                  </a:lnTo>
                  <a:lnTo>
                    <a:pt x="110" y="64"/>
                  </a:lnTo>
                  <a:lnTo>
                    <a:pt x="101" y="58"/>
                  </a:lnTo>
                  <a:lnTo>
                    <a:pt x="92" y="58"/>
                  </a:lnTo>
                  <a:lnTo>
                    <a:pt x="79" y="58"/>
                  </a:lnTo>
                  <a:lnTo>
                    <a:pt x="76" y="58"/>
                  </a:lnTo>
                  <a:lnTo>
                    <a:pt x="76" y="64"/>
                  </a:lnTo>
                  <a:lnTo>
                    <a:pt x="70" y="71"/>
                  </a:lnTo>
                  <a:lnTo>
                    <a:pt x="70" y="74"/>
                  </a:lnTo>
                  <a:lnTo>
                    <a:pt x="76" y="74"/>
                  </a:lnTo>
                  <a:lnTo>
                    <a:pt x="76" y="80"/>
                  </a:lnTo>
                  <a:lnTo>
                    <a:pt x="79" y="86"/>
                  </a:lnTo>
                  <a:lnTo>
                    <a:pt x="76" y="89"/>
                  </a:lnTo>
                  <a:lnTo>
                    <a:pt x="76" y="95"/>
                  </a:lnTo>
                  <a:lnTo>
                    <a:pt x="76" y="98"/>
                  </a:lnTo>
                  <a:lnTo>
                    <a:pt x="76" y="104"/>
                  </a:lnTo>
                  <a:lnTo>
                    <a:pt x="70" y="104"/>
                  </a:lnTo>
                  <a:lnTo>
                    <a:pt x="70" y="110"/>
                  </a:lnTo>
                  <a:lnTo>
                    <a:pt x="70" y="119"/>
                  </a:lnTo>
                  <a:lnTo>
                    <a:pt x="70" y="126"/>
                  </a:lnTo>
                  <a:lnTo>
                    <a:pt x="64" y="129"/>
                  </a:lnTo>
                  <a:lnTo>
                    <a:pt x="70" y="135"/>
                  </a:lnTo>
                  <a:lnTo>
                    <a:pt x="70" y="141"/>
                  </a:lnTo>
                  <a:lnTo>
                    <a:pt x="64" y="156"/>
                  </a:lnTo>
                  <a:lnTo>
                    <a:pt x="61" y="156"/>
                  </a:lnTo>
                  <a:lnTo>
                    <a:pt x="55" y="156"/>
                  </a:lnTo>
                  <a:lnTo>
                    <a:pt x="52" y="156"/>
                  </a:lnTo>
                  <a:lnTo>
                    <a:pt x="46" y="156"/>
                  </a:lnTo>
                  <a:lnTo>
                    <a:pt x="40" y="150"/>
                  </a:lnTo>
                  <a:lnTo>
                    <a:pt x="25" y="156"/>
                  </a:lnTo>
                  <a:lnTo>
                    <a:pt x="15" y="159"/>
                  </a:lnTo>
                  <a:lnTo>
                    <a:pt x="15" y="165"/>
                  </a:lnTo>
                  <a:lnTo>
                    <a:pt x="15" y="168"/>
                  </a:lnTo>
                  <a:lnTo>
                    <a:pt x="15" y="181"/>
                  </a:lnTo>
                  <a:lnTo>
                    <a:pt x="15" y="184"/>
                  </a:lnTo>
                  <a:lnTo>
                    <a:pt x="6" y="190"/>
                  </a:lnTo>
                  <a:lnTo>
                    <a:pt x="6" y="196"/>
                  </a:lnTo>
                  <a:lnTo>
                    <a:pt x="6" y="199"/>
                  </a:lnTo>
                  <a:lnTo>
                    <a:pt x="6" y="205"/>
                  </a:lnTo>
                  <a:lnTo>
                    <a:pt x="0" y="214"/>
                  </a:lnTo>
                  <a:lnTo>
                    <a:pt x="6" y="214"/>
                  </a:lnTo>
                  <a:lnTo>
                    <a:pt x="6" y="220"/>
                  </a:lnTo>
                  <a:lnTo>
                    <a:pt x="6" y="226"/>
                  </a:lnTo>
                  <a:lnTo>
                    <a:pt x="0" y="226"/>
                  </a:lnTo>
                  <a:lnTo>
                    <a:pt x="0" y="230"/>
                  </a:lnTo>
                  <a:lnTo>
                    <a:pt x="0" y="236"/>
                  </a:lnTo>
                  <a:lnTo>
                    <a:pt x="0" y="23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90">
              <a:extLst>
                <a:ext uri="{FF2B5EF4-FFF2-40B4-BE49-F238E27FC236}">
                  <a16:creationId xmlns:a16="http://schemas.microsoft.com/office/drawing/2014/main" id="{47ADA4ED-C5AB-4732-A9B2-E177F95CB763}"/>
                </a:ext>
              </a:extLst>
            </p:cNvPr>
            <p:cNvSpPr>
              <a:spLocks/>
            </p:cNvSpPr>
            <p:nvPr/>
          </p:nvSpPr>
          <p:spPr bwMode="auto">
            <a:xfrm>
              <a:off x="6904038" y="3717593"/>
              <a:ext cx="519113" cy="674688"/>
            </a:xfrm>
            <a:custGeom>
              <a:avLst/>
              <a:gdLst>
                <a:gd name="T0" fmla="*/ 9 w 327"/>
                <a:gd name="T1" fmla="*/ 260 h 425"/>
                <a:gd name="T2" fmla="*/ 9 w 327"/>
                <a:gd name="T3" fmla="*/ 285 h 425"/>
                <a:gd name="T4" fmla="*/ 46 w 327"/>
                <a:gd name="T5" fmla="*/ 309 h 425"/>
                <a:gd name="T6" fmla="*/ 46 w 327"/>
                <a:gd name="T7" fmla="*/ 330 h 425"/>
                <a:gd name="T8" fmla="*/ 37 w 327"/>
                <a:gd name="T9" fmla="*/ 364 h 425"/>
                <a:gd name="T10" fmla="*/ 37 w 327"/>
                <a:gd name="T11" fmla="*/ 388 h 425"/>
                <a:gd name="T12" fmla="*/ 61 w 327"/>
                <a:gd name="T13" fmla="*/ 388 h 425"/>
                <a:gd name="T14" fmla="*/ 86 w 327"/>
                <a:gd name="T15" fmla="*/ 395 h 425"/>
                <a:gd name="T16" fmla="*/ 110 w 327"/>
                <a:gd name="T17" fmla="*/ 401 h 425"/>
                <a:gd name="T18" fmla="*/ 138 w 327"/>
                <a:gd name="T19" fmla="*/ 416 h 425"/>
                <a:gd name="T20" fmla="*/ 162 w 327"/>
                <a:gd name="T21" fmla="*/ 410 h 425"/>
                <a:gd name="T22" fmla="*/ 186 w 327"/>
                <a:gd name="T23" fmla="*/ 410 h 425"/>
                <a:gd name="T24" fmla="*/ 217 w 327"/>
                <a:gd name="T25" fmla="*/ 404 h 425"/>
                <a:gd name="T26" fmla="*/ 235 w 327"/>
                <a:gd name="T27" fmla="*/ 416 h 425"/>
                <a:gd name="T28" fmla="*/ 248 w 327"/>
                <a:gd name="T29" fmla="*/ 416 h 425"/>
                <a:gd name="T30" fmla="*/ 235 w 327"/>
                <a:gd name="T31" fmla="*/ 388 h 425"/>
                <a:gd name="T32" fmla="*/ 263 w 327"/>
                <a:gd name="T33" fmla="*/ 364 h 425"/>
                <a:gd name="T34" fmla="*/ 278 w 327"/>
                <a:gd name="T35" fmla="*/ 355 h 425"/>
                <a:gd name="T36" fmla="*/ 257 w 327"/>
                <a:gd name="T37" fmla="*/ 336 h 425"/>
                <a:gd name="T38" fmla="*/ 235 w 327"/>
                <a:gd name="T39" fmla="*/ 300 h 425"/>
                <a:gd name="T40" fmla="*/ 223 w 327"/>
                <a:gd name="T41" fmla="*/ 269 h 425"/>
                <a:gd name="T42" fmla="*/ 232 w 327"/>
                <a:gd name="T43" fmla="*/ 254 h 425"/>
                <a:gd name="T44" fmla="*/ 266 w 327"/>
                <a:gd name="T45" fmla="*/ 251 h 425"/>
                <a:gd name="T46" fmla="*/ 309 w 327"/>
                <a:gd name="T47" fmla="*/ 226 h 425"/>
                <a:gd name="T48" fmla="*/ 324 w 327"/>
                <a:gd name="T49" fmla="*/ 226 h 425"/>
                <a:gd name="T50" fmla="*/ 324 w 327"/>
                <a:gd name="T51" fmla="*/ 196 h 425"/>
                <a:gd name="T52" fmla="*/ 318 w 327"/>
                <a:gd name="T53" fmla="*/ 156 h 425"/>
                <a:gd name="T54" fmla="*/ 309 w 327"/>
                <a:gd name="T55" fmla="*/ 135 h 425"/>
                <a:gd name="T56" fmla="*/ 312 w 327"/>
                <a:gd name="T57" fmla="*/ 104 h 425"/>
                <a:gd name="T58" fmla="*/ 296 w 327"/>
                <a:gd name="T59" fmla="*/ 71 h 425"/>
                <a:gd name="T60" fmla="*/ 278 w 327"/>
                <a:gd name="T61" fmla="*/ 49 h 425"/>
                <a:gd name="T62" fmla="*/ 257 w 327"/>
                <a:gd name="T63" fmla="*/ 49 h 425"/>
                <a:gd name="T64" fmla="*/ 226 w 327"/>
                <a:gd name="T65" fmla="*/ 58 h 425"/>
                <a:gd name="T66" fmla="*/ 208 w 327"/>
                <a:gd name="T67" fmla="*/ 49 h 425"/>
                <a:gd name="T68" fmla="*/ 202 w 327"/>
                <a:gd name="T69" fmla="*/ 40 h 425"/>
                <a:gd name="T70" fmla="*/ 180 w 327"/>
                <a:gd name="T71" fmla="*/ 31 h 425"/>
                <a:gd name="T72" fmla="*/ 171 w 327"/>
                <a:gd name="T73" fmla="*/ 16 h 425"/>
                <a:gd name="T74" fmla="*/ 141 w 327"/>
                <a:gd name="T75" fmla="*/ 0 h 425"/>
                <a:gd name="T76" fmla="*/ 138 w 327"/>
                <a:gd name="T77" fmla="*/ 31 h 425"/>
                <a:gd name="T78" fmla="*/ 138 w 327"/>
                <a:gd name="T79" fmla="*/ 46 h 425"/>
                <a:gd name="T80" fmla="*/ 156 w 327"/>
                <a:gd name="T81" fmla="*/ 74 h 425"/>
                <a:gd name="T82" fmla="*/ 125 w 327"/>
                <a:gd name="T83" fmla="*/ 64 h 425"/>
                <a:gd name="T84" fmla="*/ 116 w 327"/>
                <a:gd name="T85" fmla="*/ 80 h 425"/>
                <a:gd name="T86" fmla="*/ 107 w 327"/>
                <a:gd name="T87" fmla="*/ 74 h 425"/>
                <a:gd name="T88" fmla="*/ 79 w 327"/>
                <a:gd name="T89" fmla="*/ 58 h 425"/>
                <a:gd name="T90" fmla="*/ 76 w 327"/>
                <a:gd name="T91" fmla="*/ 74 h 425"/>
                <a:gd name="T92" fmla="*/ 76 w 327"/>
                <a:gd name="T93" fmla="*/ 98 h 425"/>
                <a:gd name="T94" fmla="*/ 70 w 327"/>
                <a:gd name="T95" fmla="*/ 126 h 425"/>
                <a:gd name="T96" fmla="*/ 61 w 327"/>
                <a:gd name="T97" fmla="*/ 156 h 425"/>
                <a:gd name="T98" fmla="*/ 25 w 327"/>
                <a:gd name="T99" fmla="*/ 156 h 425"/>
                <a:gd name="T100" fmla="*/ 15 w 327"/>
                <a:gd name="T101" fmla="*/ 184 h 425"/>
                <a:gd name="T102" fmla="*/ 0 w 327"/>
                <a:gd name="T103" fmla="*/ 214 h 425"/>
                <a:gd name="T104" fmla="*/ 0 w 327"/>
                <a:gd name="T105" fmla="*/ 2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7" h="425">
                  <a:moveTo>
                    <a:pt x="0" y="239"/>
                  </a:moveTo>
                  <a:lnTo>
                    <a:pt x="0" y="245"/>
                  </a:lnTo>
                  <a:lnTo>
                    <a:pt x="6" y="251"/>
                  </a:lnTo>
                  <a:lnTo>
                    <a:pt x="9" y="254"/>
                  </a:lnTo>
                  <a:lnTo>
                    <a:pt x="9" y="260"/>
                  </a:lnTo>
                  <a:lnTo>
                    <a:pt x="9" y="266"/>
                  </a:lnTo>
                  <a:lnTo>
                    <a:pt x="9" y="269"/>
                  </a:lnTo>
                  <a:lnTo>
                    <a:pt x="9" y="275"/>
                  </a:lnTo>
                  <a:lnTo>
                    <a:pt x="6" y="275"/>
                  </a:lnTo>
                  <a:lnTo>
                    <a:pt x="9" y="285"/>
                  </a:lnTo>
                  <a:lnTo>
                    <a:pt x="15" y="294"/>
                  </a:lnTo>
                  <a:lnTo>
                    <a:pt x="21" y="300"/>
                  </a:lnTo>
                  <a:lnTo>
                    <a:pt x="31" y="306"/>
                  </a:lnTo>
                  <a:lnTo>
                    <a:pt x="40" y="306"/>
                  </a:lnTo>
                  <a:lnTo>
                    <a:pt x="46" y="309"/>
                  </a:lnTo>
                  <a:lnTo>
                    <a:pt x="52" y="309"/>
                  </a:lnTo>
                  <a:lnTo>
                    <a:pt x="55" y="309"/>
                  </a:lnTo>
                  <a:lnTo>
                    <a:pt x="61" y="315"/>
                  </a:lnTo>
                  <a:lnTo>
                    <a:pt x="52" y="324"/>
                  </a:lnTo>
                  <a:lnTo>
                    <a:pt x="46" y="330"/>
                  </a:lnTo>
                  <a:lnTo>
                    <a:pt x="40" y="340"/>
                  </a:lnTo>
                  <a:lnTo>
                    <a:pt x="40" y="346"/>
                  </a:lnTo>
                  <a:lnTo>
                    <a:pt x="37" y="349"/>
                  </a:lnTo>
                  <a:lnTo>
                    <a:pt x="37" y="355"/>
                  </a:lnTo>
                  <a:lnTo>
                    <a:pt x="37" y="364"/>
                  </a:lnTo>
                  <a:lnTo>
                    <a:pt x="37" y="370"/>
                  </a:lnTo>
                  <a:lnTo>
                    <a:pt x="31" y="376"/>
                  </a:lnTo>
                  <a:lnTo>
                    <a:pt x="31" y="385"/>
                  </a:lnTo>
                  <a:lnTo>
                    <a:pt x="31" y="385"/>
                  </a:lnTo>
                  <a:lnTo>
                    <a:pt x="37" y="388"/>
                  </a:lnTo>
                  <a:lnTo>
                    <a:pt x="37" y="385"/>
                  </a:lnTo>
                  <a:lnTo>
                    <a:pt x="46" y="388"/>
                  </a:lnTo>
                  <a:lnTo>
                    <a:pt x="52" y="388"/>
                  </a:lnTo>
                  <a:lnTo>
                    <a:pt x="55" y="388"/>
                  </a:lnTo>
                  <a:lnTo>
                    <a:pt x="61" y="388"/>
                  </a:lnTo>
                  <a:lnTo>
                    <a:pt x="64" y="388"/>
                  </a:lnTo>
                  <a:lnTo>
                    <a:pt x="70" y="388"/>
                  </a:lnTo>
                  <a:lnTo>
                    <a:pt x="76" y="388"/>
                  </a:lnTo>
                  <a:lnTo>
                    <a:pt x="86" y="388"/>
                  </a:lnTo>
                  <a:lnTo>
                    <a:pt x="86" y="395"/>
                  </a:lnTo>
                  <a:lnTo>
                    <a:pt x="92" y="395"/>
                  </a:lnTo>
                  <a:lnTo>
                    <a:pt x="95" y="395"/>
                  </a:lnTo>
                  <a:lnTo>
                    <a:pt x="95" y="401"/>
                  </a:lnTo>
                  <a:lnTo>
                    <a:pt x="107" y="404"/>
                  </a:lnTo>
                  <a:lnTo>
                    <a:pt x="110" y="401"/>
                  </a:lnTo>
                  <a:lnTo>
                    <a:pt x="116" y="401"/>
                  </a:lnTo>
                  <a:lnTo>
                    <a:pt x="122" y="404"/>
                  </a:lnTo>
                  <a:lnTo>
                    <a:pt x="125" y="410"/>
                  </a:lnTo>
                  <a:lnTo>
                    <a:pt x="131" y="410"/>
                  </a:lnTo>
                  <a:lnTo>
                    <a:pt x="138" y="416"/>
                  </a:lnTo>
                  <a:lnTo>
                    <a:pt x="141" y="410"/>
                  </a:lnTo>
                  <a:lnTo>
                    <a:pt x="147" y="410"/>
                  </a:lnTo>
                  <a:lnTo>
                    <a:pt x="153" y="401"/>
                  </a:lnTo>
                  <a:lnTo>
                    <a:pt x="162" y="404"/>
                  </a:lnTo>
                  <a:lnTo>
                    <a:pt x="162" y="410"/>
                  </a:lnTo>
                  <a:lnTo>
                    <a:pt x="165" y="410"/>
                  </a:lnTo>
                  <a:lnTo>
                    <a:pt x="171" y="410"/>
                  </a:lnTo>
                  <a:lnTo>
                    <a:pt x="177" y="404"/>
                  </a:lnTo>
                  <a:lnTo>
                    <a:pt x="180" y="410"/>
                  </a:lnTo>
                  <a:lnTo>
                    <a:pt x="186" y="410"/>
                  </a:lnTo>
                  <a:lnTo>
                    <a:pt x="193" y="410"/>
                  </a:lnTo>
                  <a:lnTo>
                    <a:pt x="196" y="404"/>
                  </a:lnTo>
                  <a:lnTo>
                    <a:pt x="202" y="404"/>
                  </a:lnTo>
                  <a:lnTo>
                    <a:pt x="211" y="404"/>
                  </a:lnTo>
                  <a:lnTo>
                    <a:pt x="217" y="404"/>
                  </a:lnTo>
                  <a:lnTo>
                    <a:pt x="223" y="410"/>
                  </a:lnTo>
                  <a:lnTo>
                    <a:pt x="223" y="404"/>
                  </a:lnTo>
                  <a:lnTo>
                    <a:pt x="226" y="404"/>
                  </a:lnTo>
                  <a:lnTo>
                    <a:pt x="235" y="410"/>
                  </a:lnTo>
                  <a:lnTo>
                    <a:pt x="235" y="416"/>
                  </a:lnTo>
                  <a:lnTo>
                    <a:pt x="235" y="419"/>
                  </a:lnTo>
                  <a:lnTo>
                    <a:pt x="241" y="425"/>
                  </a:lnTo>
                  <a:lnTo>
                    <a:pt x="241" y="419"/>
                  </a:lnTo>
                  <a:lnTo>
                    <a:pt x="248" y="419"/>
                  </a:lnTo>
                  <a:lnTo>
                    <a:pt x="248" y="416"/>
                  </a:lnTo>
                  <a:lnTo>
                    <a:pt x="248" y="410"/>
                  </a:lnTo>
                  <a:lnTo>
                    <a:pt x="241" y="404"/>
                  </a:lnTo>
                  <a:lnTo>
                    <a:pt x="241" y="401"/>
                  </a:lnTo>
                  <a:lnTo>
                    <a:pt x="241" y="395"/>
                  </a:lnTo>
                  <a:lnTo>
                    <a:pt x="235" y="388"/>
                  </a:lnTo>
                  <a:lnTo>
                    <a:pt x="235" y="385"/>
                  </a:lnTo>
                  <a:lnTo>
                    <a:pt x="235" y="376"/>
                  </a:lnTo>
                  <a:lnTo>
                    <a:pt x="254" y="376"/>
                  </a:lnTo>
                  <a:lnTo>
                    <a:pt x="257" y="370"/>
                  </a:lnTo>
                  <a:lnTo>
                    <a:pt x="263" y="364"/>
                  </a:lnTo>
                  <a:lnTo>
                    <a:pt x="263" y="361"/>
                  </a:lnTo>
                  <a:lnTo>
                    <a:pt x="266" y="361"/>
                  </a:lnTo>
                  <a:lnTo>
                    <a:pt x="272" y="361"/>
                  </a:lnTo>
                  <a:lnTo>
                    <a:pt x="278" y="361"/>
                  </a:lnTo>
                  <a:lnTo>
                    <a:pt x="278" y="355"/>
                  </a:lnTo>
                  <a:lnTo>
                    <a:pt x="278" y="349"/>
                  </a:lnTo>
                  <a:lnTo>
                    <a:pt x="272" y="346"/>
                  </a:lnTo>
                  <a:lnTo>
                    <a:pt x="266" y="340"/>
                  </a:lnTo>
                  <a:lnTo>
                    <a:pt x="263" y="336"/>
                  </a:lnTo>
                  <a:lnTo>
                    <a:pt x="257" y="336"/>
                  </a:lnTo>
                  <a:lnTo>
                    <a:pt x="254" y="330"/>
                  </a:lnTo>
                  <a:lnTo>
                    <a:pt x="248" y="321"/>
                  </a:lnTo>
                  <a:lnTo>
                    <a:pt x="241" y="309"/>
                  </a:lnTo>
                  <a:lnTo>
                    <a:pt x="235" y="306"/>
                  </a:lnTo>
                  <a:lnTo>
                    <a:pt x="235" y="300"/>
                  </a:lnTo>
                  <a:lnTo>
                    <a:pt x="235" y="291"/>
                  </a:lnTo>
                  <a:lnTo>
                    <a:pt x="232" y="285"/>
                  </a:lnTo>
                  <a:lnTo>
                    <a:pt x="226" y="278"/>
                  </a:lnTo>
                  <a:lnTo>
                    <a:pt x="226" y="269"/>
                  </a:lnTo>
                  <a:lnTo>
                    <a:pt x="223" y="269"/>
                  </a:lnTo>
                  <a:lnTo>
                    <a:pt x="217" y="260"/>
                  </a:lnTo>
                  <a:lnTo>
                    <a:pt x="217" y="251"/>
                  </a:lnTo>
                  <a:lnTo>
                    <a:pt x="223" y="254"/>
                  </a:lnTo>
                  <a:lnTo>
                    <a:pt x="223" y="260"/>
                  </a:lnTo>
                  <a:lnTo>
                    <a:pt x="232" y="254"/>
                  </a:lnTo>
                  <a:lnTo>
                    <a:pt x="235" y="260"/>
                  </a:lnTo>
                  <a:lnTo>
                    <a:pt x="248" y="260"/>
                  </a:lnTo>
                  <a:lnTo>
                    <a:pt x="257" y="254"/>
                  </a:lnTo>
                  <a:lnTo>
                    <a:pt x="263" y="254"/>
                  </a:lnTo>
                  <a:lnTo>
                    <a:pt x="266" y="251"/>
                  </a:lnTo>
                  <a:lnTo>
                    <a:pt x="272" y="251"/>
                  </a:lnTo>
                  <a:lnTo>
                    <a:pt x="287" y="239"/>
                  </a:lnTo>
                  <a:lnTo>
                    <a:pt x="293" y="236"/>
                  </a:lnTo>
                  <a:lnTo>
                    <a:pt x="296" y="230"/>
                  </a:lnTo>
                  <a:lnTo>
                    <a:pt x="309" y="226"/>
                  </a:lnTo>
                  <a:lnTo>
                    <a:pt x="312" y="230"/>
                  </a:lnTo>
                  <a:lnTo>
                    <a:pt x="312" y="236"/>
                  </a:lnTo>
                  <a:lnTo>
                    <a:pt x="318" y="236"/>
                  </a:lnTo>
                  <a:lnTo>
                    <a:pt x="324" y="230"/>
                  </a:lnTo>
                  <a:lnTo>
                    <a:pt x="324" y="226"/>
                  </a:lnTo>
                  <a:lnTo>
                    <a:pt x="324" y="211"/>
                  </a:lnTo>
                  <a:lnTo>
                    <a:pt x="327" y="205"/>
                  </a:lnTo>
                  <a:lnTo>
                    <a:pt x="324" y="205"/>
                  </a:lnTo>
                  <a:lnTo>
                    <a:pt x="324" y="199"/>
                  </a:lnTo>
                  <a:lnTo>
                    <a:pt x="324" y="196"/>
                  </a:lnTo>
                  <a:lnTo>
                    <a:pt x="324" y="181"/>
                  </a:lnTo>
                  <a:lnTo>
                    <a:pt x="324" y="174"/>
                  </a:lnTo>
                  <a:lnTo>
                    <a:pt x="318" y="165"/>
                  </a:lnTo>
                  <a:lnTo>
                    <a:pt x="318" y="159"/>
                  </a:lnTo>
                  <a:lnTo>
                    <a:pt x="318" y="156"/>
                  </a:lnTo>
                  <a:lnTo>
                    <a:pt x="324" y="150"/>
                  </a:lnTo>
                  <a:lnTo>
                    <a:pt x="318" y="150"/>
                  </a:lnTo>
                  <a:lnTo>
                    <a:pt x="312" y="144"/>
                  </a:lnTo>
                  <a:lnTo>
                    <a:pt x="312" y="141"/>
                  </a:lnTo>
                  <a:lnTo>
                    <a:pt x="309" y="135"/>
                  </a:lnTo>
                  <a:lnTo>
                    <a:pt x="302" y="126"/>
                  </a:lnTo>
                  <a:lnTo>
                    <a:pt x="309" y="119"/>
                  </a:lnTo>
                  <a:lnTo>
                    <a:pt x="312" y="113"/>
                  </a:lnTo>
                  <a:lnTo>
                    <a:pt x="312" y="110"/>
                  </a:lnTo>
                  <a:lnTo>
                    <a:pt x="312" y="104"/>
                  </a:lnTo>
                  <a:lnTo>
                    <a:pt x="312" y="98"/>
                  </a:lnTo>
                  <a:lnTo>
                    <a:pt x="312" y="95"/>
                  </a:lnTo>
                  <a:lnTo>
                    <a:pt x="312" y="80"/>
                  </a:lnTo>
                  <a:lnTo>
                    <a:pt x="296" y="80"/>
                  </a:lnTo>
                  <a:lnTo>
                    <a:pt x="296" y="71"/>
                  </a:lnTo>
                  <a:lnTo>
                    <a:pt x="296" y="58"/>
                  </a:lnTo>
                  <a:lnTo>
                    <a:pt x="287" y="58"/>
                  </a:lnTo>
                  <a:lnTo>
                    <a:pt x="281" y="58"/>
                  </a:lnTo>
                  <a:lnTo>
                    <a:pt x="281" y="55"/>
                  </a:lnTo>
                  <a:lnTo>
                    <a:pt x="278" y="49"/>
                  </a:lnTo>
                  <a:lnTo>
                    <a:pt x="278" y="46"/>
                  </a:lnTo>
                  <a:lnTo>
                    <a:pt x="272" y="46"/>
                  </a:lnTo>
                  <a:lnTo>
                    <a:pt x="266" y="49"/>
                  </a:lnTo>
                  <a:lnTo>
                    <a:pt x="263" y="49"/>
                  </a:lnTo>
                  <a:lnTo>
                    <a:pt x="257" y="49"/>
                  </a:lnTo>
                  <a:lnTo>
                    <a:pt x="248" y="55"/>
                  </a:lnTo>
                  <a:lnTo>
                    <a:pt x="235" y="58"/>
                  </a:lnTo>
                  <a:lnTo>
                    <a:pt x="232" y="55"/>
                  </a:lnTo>
                  <a:lnTo>
                    <a:pt x="232" y="58"/>
                  </a:lnTo>
                  <a:lnTo>
                    <a:pt x="226" y="58"/>
                  </a:lnTo>
                  <a:lnTo>
                    <a:pt x="217" y="58"/>
                  </a:lnTo>
                  <a:lnTo>
                    <a:pt x="211" y="58"/>
                  </a:lnTo>
                  <a:lnTo>
                    <a:pt x="202" y="55"/>
                  </a:lnTo>
                  <a:lnTo>
                    <a:pt x="208" y="55"/>
                  </a:lnTo>
                  <a:lnTo>
                    <a:pt x="208" y="49"/>
                  </a:lnTo>
                  <a:lnTo>
                    <a:pt x="211" y="49"/>
                  </a:lnTo>
                  <a:lnTo>
                    <a:pt x="211" y="46"/>
                  </a:lnTo>
                  <a:lnTo>
                    <a:pt x="211" y="40"/>
                  </a:lnTo>
                  <a:lnTo>
                    <a:pt x="208" y="40"/>
                  </a:lnTo>
                  <a:lnTo>
                    <a:pt x="202" y="40"/>
                  </a:lnTo>
                  <a:lnTo>
                    <a:pt x="196" y="46"/>
                  </a:lnTo>
                  <a:lnTo>
                    <a:pt x="193" y="34"/>
                  </a:lnTo>
                  <a:lnTo>
                    <a:pt x="186" y="34"/>
                  </a:lnTo>
                  <a:lnTo>
                    <a:pt x="180" y="34"/>
                  </a:lnTo>
                  <a:lnTo>
                    <a:pt x="180" y="31"/>
                  </a:lnTo>
                  <a:lnTo>
                    <a:pt x="177" y="31"/>
                  </a:lnTo>
                  <a:lnTo>
                    <a:pt x="171" y="31"/>
                  </a:lnTo>
                  <a:lnTo>
                    <a:pt x="171" y="25"/>
                  </a:lnTo>
                  <a:lnTo>
                    <a:pt x="177" y="19"/>
                  </a:lnTo>
                  <a:lnTo>
                    <a:pt x="171" y="16"/>
                  </a:lnTo>
                  <a:lnTo>
                    <a:pt x="165" y="9"/>
                  </a:lnTo>
                  <a:lnTo>
                    <a:pt x="162" y="3"/>
                  </a:lnTo>
                  <a:lnTo>
                    <a:pt x="153" y="3"/>
                  </a:lnTo>
                  <a:lnTo>
                    <a:pt x="147" y="0"/>
                  </a:lnTo>
                  <a:lnTo>
                    <a:pt x="141" y="0"/>
                  </a:lnTo>
                  <a:lnTo>
                    <a:pt x="141" y="9"/>
                  </a:lnTo>
                  <a:lnTo>
                    <a:pt x="141" y="16"/>
                  </a:lnTo>
                  <a:lnTo>
                    <a:pt x="147" y="19"/>
                  </a:lnTo>
                  <a:lnTo>
                    <a:pt x="147" y="25"/>
                  </a:lnTo>
                  <a:lnTo>
                    <a:pt x="138" y="31"/>
                  </a:lnTo>
                  <a:lnTo>
                    <a:pt x="131" y="31"/>
                  </a:lnTo>
                  <a:lnTo>
                    <a:pt x="131" y="34"/>
                  </a:lnTo>
                  <a:lnTo>
                    <a:pt x="138" y="34"/>
                  </a:lnTo>
                  <a:lnTo>
                    <a:pt x="138" y="40"/>
                  </a:lnTo>
                  <a:lnTo>
                    <a:pt x="138" y="46"/>
                  </a:lnTo>
                  <a:lnTo>
                    <a:pt x="147" y="49"/>
                  </a:lnTo>
                  <a:lnTo>
                    <a:pt x="141" y="55"/>
                  </a:lnTo>
                  <a:lnTo>
                    <a:pt x="147" y="58"/>
                  </a:lnTo>
                  <a:lnTo>
                    <a:pt x="156" y="64"/>
                  </a:lnTo>
                  <a:lnTo>
                    <a:pt x="156" y="74"/>
                  </a:lnTo>
                  <a:lnTo>
                    <a:pt x="153" y="64"/>
                  </a:lnTo>
                  <a:lnTo>
                    <a:pt x="147" y="58"/>
                  </a:lnTo>
                  <a:lnTo>
                    <a:pt x="138" y="58"/>
                  </a:lnTo>
                  <a:lnTo>
                    <a:pt x="125" y="58"/>
                  </a:lnTo>
                  <a:lnTo>
                    <a:pt x="125" y="64"/>
                  </a:lnTo>
                  <a:lnTo>
                    <a:pt x="125" y="74"/>
                  </a:lnTo>
                  <a:lnTo>
                    <a:pt x="125" y="80"/>
                  </a:lnTo>
                  <a:lnTo>
                    <a:pt x="122" y="86"/>
                  </a:lnTo>
                  <a:lnTo>
                    <a:pt x="122" y="89"/>
                  </a:lnTo>
                  <a:lnTo>
                    <a:pt x="116" y="80"/>
                  </a:lnTo>
                  <a:lnTo>
                    <a:pt x="116" y="74"/>
                  </a:lnTo>
                  <a:lnTo>
                    <a:pt x="116" y="71"/>
                  </a:lnTo>
                  <a:lnTo>
                    <a:pt x="110" y="71"/>
                  </a:lnTo>
                  <a:lnTo>
                    <a:pt x="110" y="74"/>
                  </a:lnTo>
                  <a:lnTo>
                    <a:pt x="107" y="74"/>
                  </a:lnTo>
                  <a:lnTo>
                    <a:pt x="107" y="71"/>
                  </a:lnTo>
                  <a:lnTo>
                    <a:pt x="110" y="64"/>
                  </a:lnTo>
                  <a:lnTo>
                    <a:pt x="101" y="58"/>
                  </a:lnTo>
                  <a:lnTo>
                    <a:pt x="92" y="58"/>
                  </a:lnTo>
                  <a:lnTo>
                    <a:pt x="79" y="58"/>
                  </a:lnTo>
                  <a:lnTo>
                    <a:pt x="76" y="58"/>
                  </a:lnTo>
                  <a:lnTo>
                    <a:pt x="76" y="64"/>
                  </a:lnTo>
                  <a:lnTo>
                    <a:pt x="70" y="71"/>
                  </a:lnTo>
                  <a:lnTo>
                    <a:pt x="70" y="74"/>
                  </a:lnTo>
                  <a:lnTo>
                    <a:pt x="76" y="74"/>
                  </a:lnTo>
                  <a:lnTo>
                    <a:pt x="76" y="80"/>
                  </a:lnTo>
                  <a:lnTo>
                    <a:pt x="79" y="86"/>
                  </a:lnTo>
                  <a:lnTo>
                    <a:pt x="76" y="89"/>
                  </a:lnTo>
                  <a:lnTo>
                    <a:pt x="76" y="95"/>
                  </a:lnTo>
                  <a:lnTo>
                    <a:pt x="76" y="98"/>
                  </a:lnTo>
                  <a:lnTo>
                    <a:pt x="76" y="104"/>
                  </a:lnTo>
                  <a:lnTo>
                    <a:pt x="70" y="104"/>
                  </a:lnTo>
                  <a:lnTo>
                    <a:pt x="70" y="110"/>
                  </a:lnTo>
                  <a:lnTo>
                    <a:pt x="70" y="119"/>
                  </a:lnTo>
                  <a:lnTo>
                    <a:pt x="70" y="126"/>
                  </a:lnTo>
                  <a:lnTo>
                    <a:pt x="64" y="129"/>
                  </a:lnTo>
                  <a:lnTo>
                    <a:pt x="70" y="135"/>
                  </a:lnTo>
                  <a:lnTo>
                    <a:pt x="70" y="141"/>
                  </a:lnTo>
                  <a:lnTo>
                    <a:pt x="64" y="156"/>
                  </a:lnTo>
                  <a:lnTo>
                    <a:pt x="61" y="156"/>
                  </a:lnTo>
                  <a:lnTo>
                    <a:pt x="55" y="156"/>
                  </a:lnTo>
                  <a:lnTo>
                    <a:pt x="52" y="156"/>
                  </a:lnTo>
                  <a:lnTo>
                    <a:pt x="46" y="156"/>
                  </a:lnTo>
                  <a:lnTo>
                    <a:pt x="40" y="150"/>
                  </a:lnTo>
                  <a:lnTo>
                    <a:pt x="25" y="156"/>
                  </a:lnTo>
                  <a:lnTo>
                    <a:pt x="15" y="159"/>
                  </a:lnTo>
                  <a:lnTo>
                    <a:pt x="15" y="165"/>
                  </a:lnTo>
                  <a:lnTo>
                    <a:pt x="15" y="168"/>
                  </a:lnTo>
                  <a:lnTo>
                    <a:pt x="15" y="181"/>
                  </a:lnTo>
                  <a:lnTo>
                    <a:pt x="15" y="184"/>
                  </a:lnTo>
                  <a:lnTo>
                    <a:pt x="6" y="190"/>
                  </a:lnTo>
                  <a:lnTo>
                    <a:pt x="6" y="196"/>
                  </a:lnTo>
                  <a:lnTo>
                    <a:pt x="6" y="199"/>
                  </a:lnTo>
                  <a:lnTo>
                    <a:pt x="6" y="205"/>
                  </a:lnTo>
                  <a:lnTo>
                    <a:pt x="0" y="214"/>
                  </a:lnTo>
                  <a:lnTo>
                    <a:pt x="6" y="214"/>
                  </a:lnTo>
                  <a:lnTo>
                    <a:pt x="6" y="220"/>
                  </a:lnTo>
                  <a:lnTo>
                    <a:pt x="6" y="226"/>
                  </a:lnTo>
                  <a:lnTo>
                    <a:pt x="0" y="226"/>
                  </a:lnTo>
                  <a:lnTo>
                    <a:pt x="0" y="230"/>
                  </a:lnTo>
                  <a:lnTo>
                    <a:pt x="0" y="236"/>
                  </a:lnTo>
                  <a:lnTo>
                    <a:pt x="0" y="239"/>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91">
              <a:extLst>
                <a:ext uri="{FF2B5EF4-FFF2-40B4-BE49-F238E27FC236}">
                  <a16:creationId xmlns:a16="http://schemas.microsoft.com/office/drawing/2014/main" id="{23C02FEC-22A0-4982-977A-845808F3CA7A}"/>
                </a:ext>
              </a:extLst>
            </p:cNvPr>
            <p:cNvSpPr>
              <a:spLocks/>
            </p:cNvSpPr>
            <p:nvPr/>
          </p:nvSpPr>
          <p:spPr bwMode="auto">
            <a:xfrm>
              <a:off x="7107238" y="3547730"/>
              <a:ext cx="141288" cy="184150"/>
            </a:xfrm>
            <a:custGeom>
              <a:avLst/>
              <a:gdLst>
                <a:gd name="T0" fmla="*/ 19 w 89"/>
                <a:gd name="T1" fmla="*/ 107 h 116"/>
                <a:gd name="T2" fmla="*/ 34 w 89"/>
                <a:gd name="T3" fmla="*/ 113 h 116"/>
                <a:gd name="T4" fmla="*/ 34 w 89"/>
                <a:gd name="T5" fmla="*/ 116 h 116"/>
                <a:gd name="T6" fmla="*/ 46 w 89"/>
                <a:gd name="T7" fmla="*/ 113 h 116"/>
                <a:gd name="T8" fmla="*/ 34 w 89"/>
                <a:gd name="T9" fmla="*/ 101 h 116"/>
                <a:gd name="T10" fmla="*/ 46 w 89"/>
                <a:gd name="T11" fmla="*/ 98 h 116"/>
                <a:gd name="T12" fmla="*/ 40 w 89"/>
                <a:gd name="T13" fmla="*/ 86 h 116"/>
                <a:gd name="T14" fmla="*/ 46 w 89"/>
                <a:gd name="T15" fmla="*/ 83 h 116"/>
                <a:gd name="T16" fmla="*/ 49 w 89"/>
                <a:gd name="T17" fmla="*/ 77 h 116"/>
                <a:gd name="T18" fmla="*/ 61 w 89"/>
                <a:gd name="T19" fmla="*/ 74 h 116"/>
                <a:gd name="T20" fmla="*/ 71 w 89"/>
                <a:gd name="T21" fmla="*/ 61 h 116"/>
                <a:gd name="T22" fmla="*/ 71 w 89"/>
                <a:gd name="T23" fmla="*/ 46 h 116"/>
                <a:gd name="T24" fmla="*/ 80 w 89"/>
                <a:gd name="T25" fmla="*/ 43 h 116"/>
                <a:gd name="T26" fmla="*/ 86 w 89"/>
                <a:gd name="T27" fmla="*/ 46 h 116"/>
                <a:gd name="T28" fmla="*/ 89 w 89"/>
                <a:gd name="T29" fmla="*/ 37 h 116"/>
                <a:gd name="T30" fmla="*/ 86 w 89"/>
                <a:gd name="T31" fmla="*/ 28 h 116"/>
                <a:gd name="T32" fmla="*/ 74 w 89"/>
                <a:gd name="T33" fmla="*/ 28 h 116"/>
                <a:gd name="T34" fmla="*/ 71 w 89"/>
                <a:gd name="T35" fmla="*/ 22 h 116"/>
                <a:gd name="T36" fmla="*/ 74 w 89"/>
                <a:gd name="T37" fmla="*/ 12 h 116"/>
                <a:gd name="T38" fmla="*/ 74 w 89"/>
                <a:gd name="T39" fmla="*/ 6 h 116"/>
                <a:gd name="T40" fmla="*/ 71 w 89"/>
                <a:gd name="T41" fmla="*/ 0 h 116"/>
                <a:gd name="T42" fmla="*/ 65 w 89"/>
                <a:gd name="T43" fmla="*/ 6 h 116"/>
                <a:gd name="T44" fmla="*/ 49 w 89"/>
                <a:gd name="T45" fmla="*/ 6 h 116"/>
                <a:gd name="T46" fmla="*/ 49 w 89"/>
                <a:gd name="T47" fmla="*/ 16 h 116"/>
                <a:gd name="T48" fmla="*/ 49 w 89"/>
                <a:gd name="T49" fmla="*/ 28 h 116"/>
                <a:gd name="T50" fmla="*/ 46 w 89"/>
                <a:gd name="T51" fmla="*/ 16 h 116"/>
                <a:gd name="T52" fmla="*/ 40 w 89"/>
                <a:gd name="T53" fmla="*/ 16 h 116"/>
                <a:gd name="T54" fmla="*/ 34 w 89"/>
                <a:gd name="T55" fmla="*/ 12 h 116"/>
                <a:gd name="T56" fmla="*/ 31 w 89"/>
                <a:gd name="T57" fmla="*/ 22 h 116"/>
                <a:gd name="T58" fmla="*/ 25 w 89"/>
                <a:gd name="T59" fmla="*/ 28 h 116"/>
                <a:gd name="T60" fmla="*/ 19 w 89"/>
                <a:gd name="T61" fmla="*/ 16 h 116"/>
                <a:gd name="T62" fmla="*/ 16 w 89"/>
                <a:gd name="T63" fmla="*/ 12 h 116"/>
                <a:gd name="T64" fmla="*/ 10 w 89"/>
                <a:gd name="T65" fmla="*/ 16 h 116"/>
                <a:gd name="T66" fmla="*/ 3 w 89"/>
                <a:gd name="T67" fmla="*/ 28 h 116"/>
                <a:gd name="T68" fmla="*/ 3 w 89"/>
                <a:gd name="T69" fmla="*/ 43 h 116"/>
                <a:gd name="T70" fmla="*/ 3 w 89"/>
                <a:gd name="T71" fmla="*/ 52 h 116"/>
                <a:gd name="T72" fmla="*/ 3 w 89"/>
                <a:gd name="T73" fmla="*/ 61 h 116"/>
                <a:gd name="T74" fmla="*/ 3 w 89"/>
                <a:gd name="T75" fmla="*/ 74 h 116"/>
                <a:gd name="T76" fmla="*/ 10 w 89"/>
                <a:gd name="T77" fmla="*/ 77 h 116"/>
                <a:gd name="T78" fmla="*/ 16 w 89"/>
                <a:gd name="T79" fmla="*/ 86 h 116"/>
                <a:gd name="T80" fmla="*/ 16 w 89"/>
                <a:gd name="T81" fmla="*/ 101 h 116"/>
                <a:gd name="T82" fmla="*/ 16 w 89"/>
                <a:gd name="T83" fmla="*/ 11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116">
                  <a:moveTo>
                    <a:pt x="16" y="107"/>
                  </a:moveTo>
                  <a:lnTo>
                    <a:pt x="19" y="107"/>
                  </a:lnTo>
                  <a:lnTo>
                    <a:pt x="25" y="113"/>
                  </a:lnTo>
                  <a:lnTo>
                    <a:pt x="34" y="113"/>
                  </a:lnTo>
                  <a:lnTo>
                    <a:pt x="37" y="113"/>
                  </a:lnTo>
                  <a:lnTo>
                    <a:pt x="34" y="116"/>
                  </a:lnTo>
                  <a:lnTo>
                    <a:pt x="40" y="113"/>
                  </a:lnTo>
                  <a:lnTo>
                    <a:pt x="46" y="113"/>
                  </a:lnTo>
                  <a:lnTo>
                    <a:pt x="40" y="107"/>
                  </a:lnTo>
                  <a:lnTo>
                    <a:pt x="34" y="101"/>
                  </a:lnTo>
                  <a:lnTo>
                    <a:pt x="40" y="98"/>
                  </a:lnTo>
                  <a:lnTo>
                    <a:pt x="46" y="98"/>
                  </a:lnTo>
                  <a:lnTo>
                    <a:pt x="40" y="92"/>
                  </a:lnTo>
                  <a:lnTo>
                    <a:pt x="40" y="86"/>
                  </a:lnTo>
                  <a:lnTo>
                    <a:pt x="46" y="86"/>
                  </a:lnTo>
                  <a:lnTo>
                    <a:pt x="46" y="83"/>
                  </a:lnTo>
                  <a:lnTo>
                    <a:pt x="46" y="77"/>
                  </a:lnTo>
                  <a:lnTo>
                    <a:pt x="49" y="77"/>
                  </a:lnTo>
                  <a:lnTo>
                    <a:pt x="55" y="74"/>
                  </a:lnTo>
                  <a:lnTo>
                    <a:pt x="61" y="74"/>
                  </a:lnTo>
                  <a:lnTo>
                    <a:pt x="61" y="67"/>
                  </a:lnTo>
                  <a:lnTo>
                    <a:pt x="71" y="61"/>
                  </a:lnTo>
                  <a:lnTo>
                    <a:pt x="74" y="52"/>
                  </a:lnTo>
                  <a:lnTo>
                    <a:pt x="71" y="46"/>
                  </a:lnTo>
                  <a:lnTo>
                    <a:pt x="74" y="43"/>
                  </a:lnTo>
                  <a:lnTo>
                    <a:pt x="80" y="43"/>
                  </a:lnTo>
                  <a:lnTo>
                    <a:pt x="80" y="46"/>
                  </a:lnTo>
                  <a:lnTo>
                    <a:pt x="86" y="46"/>
                  </a:lnTo>
                  <a:lnTo>
                    <a:pt x="89" y="43"/>
                  </a:lnTo>
                  <a:lnTo>
                    <a:pt x="89" y="37"/>
                  </a:lnTo>
                  <a:lnTo>
                    <a:pt x="89" y="31"/>
                  </a:lnTo>
                  <a:lnTo>
                    <a:pt x="86" y="28"/>
                  </a:lnTo>
                  <a:lnTo>
                    <a:pt x="80" y="28"/>
                  </a:lnTo>
                  <a:lnTo>
                    <a:pt x="74" y="28"/>
                  </a:lnTo>
                  <a:lnTo>
                    <a:pt x="74" y="22"/>
                  </a:lnTo>
                  <a:lnTo>
                    <a:pt x="71" y="22"/>
                  </a:lnTo>
                  <a:lnTo>
                    <a:pt x="71" y="16"/>
                  </a:lnTo>
                  <a:lnTo>
                    <a:pt x="74" y="12"/>
                  </a:lnTo>
                  <a:lnTo>
                    <a:pt x="80" y="12"/>
                  </a:lnTo>
                  <a:lnTo>
                    <a:pt x="74" y="6"/>
                  </a:lnTo>
                  <a:lnTo>
                    <a:pt x="74" y="0"/>
                  </a:lnTo>
                  <a:lnTo>
                    <a:pt x="71" y="0"/>
                  </a:lnTo>
                  <a:lnTo>
                    <a:pt x="65" y="0"/>
                  </a:lnTo>
                  <a:lnTo>
                    <a:pt x="65" y="6"/>
                  </a:lnTo>
                  <a:lnTo>
                    <a:pt x="55" y="6"/>
                  </a:lnTo>
                  <a:lnTo>
                    <a:pt x="49" y="6"/>
                  </a:lnTo>
                  <a:lnTo>
                    <a:pt x="46" y="12"/>
                  </a:lnTo>
                  <a:lnTo>
                    <a:pt x="49" y="16"/>
                  </a:lnTo>
                  <a:lnTo>
                    <a:pt x="49" y="22"/>
                  </a:lnTo>
                  <a:lnTo>
                    <a:pt x="49" y="28"/>
                  </a:lnTo>
                  <a:lnTo>
                    <a:pt x="49" y="22"/>
                  </a:lnTo>
                  <a:lnTo>
                    <a:pt x="46" y="16"/>
                  </a:lnTo>
                  <a:lnTo>
                    <a:pt x="40" y="22"/>
                  </a:lnTo>
                  <a:lnTo>
                    <a:pt x="40" y="16"/>
                  </a:lnTo>
                  <a:lnTo>
                    <a:pt x="40" y="12"/>
                  </a:lnTo>
                  <a:lnTo>
                    <a:pt x="34" y="12"/>
                  </a:lnTo>
                  <a:lnTo>
                    <a:pt x="31" y="16"/>
                  </a:lnTo>
                  <a:lnTo>
                    <a:pt x="31" y="22"/>
                  </a:lnTo>
                  <a:lnTo>
                    <a:pt x="25" y="22"/>
                  </a:lnTo>
                  <a:lnTo>
                    <a:pt x="25" y="28"/>
                  </a:lnTo>
                  <a:lnTo>
                    <a:pt x="25" y="22"/>
                  </a:lnTo>
                  <a:lnTo>
                    <a:pt x="19" y="16"/>
                  </a:lnTo>
                  <a:lnTo>
                    <a:pt x="16" y="16"/>
                  </a:lnTo>
                  <a:lnTo>
                    <a:pt x="16" y="12"/>
                  </a:lnTo>
                  <a:lnTo>
                    <a:pt x="10" y="12"/>
                  </a:lnTo>
                  <a:lnTo>
                    <a:pt x="10" y="16"/>
                  </a:lnTo>
                  <a:lnTo>
                    <a:pt x="3" y="22"/>
                  </a:lnTo>
                  <a:lnTo>
                    <a:pt x="3" y="28"/>
                  </a:lnTo>
                  <a:lnTo>
                    <a:pt x="3" y="37"/>
                  </a:lnTo>
                  <a:lnTo>
                    <a:pt x="3" y="43"/>
                  </a:lnTo>
                  <a:lnTo>
                    <a:pt x="3" y="46"/>
                  </a:lnTo>
                  <a:lnTo>
                    <a:pt x="3" y="52"/>
                  </a:lnTo>
                  <a:lnTo>
                    <a:pt x="3" y="58"/>
                  </a:lnTo>
                  <a:lnTo>
                    <a:pt x="3" y="61"/>
                  </a:lnTo>
                  <a:lnTo>
                    <a:pt x="0" y="67"/>
                  </a:lnTo>
                  <a:lnTo>
                    <a:pt x="3" y="74"/>
                  </a:lnTo>
                  <a:lnTo>
                    <a:pt x="10" y="74"/>
                  </a:lnTo>
                  <a:lnTo>
                    <a:pt x="10" y="77"/>
                  </a:lnTo>
                  <a:lnTo>
                    <a:pt x="16" y="83"/>
                  </a:lnTo>
                  <a:lnTo>
                    <a:pt x="16" y="86"/>
                  </a:lnTo>
                  <a:lnTo>
                    <a:pt x="16" y="92"/>
                  </a:lnTo>
                  <a:lnTo>
                    <a:pt x="16" y="101"/>
                  </a:lnTo>
                  <a:lnTo>
                    <a:pt x="16" y="107"/>
                  </a:lnTo>
                  <a:lnTo>
                    <a:pt x="16" y="113"/>
                  </a:lnTo>
                  <a:lnTo>
                    <a:pt x="16" y="107"/>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92">
              <a:extLst>
                <a:ext uri="{FF2B5EF4-FFF2-40B4-BE49-F238E27FC236}">
                  <a16:creationId xmlns:a16="http://schemas.microsoft.com/office/drawing/2014/main" id="{D32276C8-927D-48D4-B8A1-75999E92BBF8}"/>
                </a:ext>
              </a:extLst>
            </p:cNvPr>
            <p:cNvSpPr>
              <a:spLocks/>
            </p:cNvSpPr>
            <p:nvPr/>
          </p:nvSpPr>
          <p:spPr bwMode="auto">
            <a:xfrm>
              <a:off x="7107238" y="3547730"/>
              <a:ext cx="141288" cy="184150"/>
            </a:xfrm>
            <a:custGeom>
              <a:avLst/>
              <a:gdLst>
                <a:gd name="T0" fmla="*/ 19 w 89"/>
                <a:gd name="T1" fmla="*/ 107 h 116"/>
                <a:gd name="T2" fmla="*/ 34 w 89"/>
                <a:gd name="T3" fmla="*/ 113 h 116"/>
                <a:gd name="T4" fmla="*/ 34 w 89"/>
                <a:gd name="T5" fmla="*/ 116 h 116"/>
                <a:gd name="T6" fmla="*/ 46 w 89"/>
                <a:gd name="T7" fmla="*/ 113 h 116"/>
                <a:gd name="T8" fmla="*/ 34 w 89"/>
                <a:gd name="T9" fmla="*/ 101 h 116"/>
                <a:gd name="T10" fmla="*/ 46 w 89"/>
                <a:gd name="T11" fmla="*/ 98 h 116"/>
                <a:gd name="T12" fmla="*/ 40 w 89"/>
                <a:gd name="T13" fmla="*/ 86 h 116"/>
                <a:gd name="T14" fmla="*/ 46 w 89"/>
                <a:gd name="T15" fmla="*/ 83 h 116"/>
                <a:gd name="T16" fmla="*/ 49 w 89"/>
                <a:gd name="T17" fmla="*/ 77 h 116"/>
                <a:gd name="T18" fmla="*/ 61 w 89"/>
                <a:gd name="T19" fmla="*/ 74 h 116"/>
                <a:gd name="T20" fmla="*/ 71 w 89"/>
                <a:gd name="T21" fmla="*/ 61 h 116"/>
                <a:gd name="T22" fmla="*/ 71 w 89"/>
                <a:gd name="T23" fmla="*/ 46 h 116"/>
                <a:gd name="T24" fmla="*/ 80 w 89"/>
                <a:gd name="T25" fmla="*/ 43 h 116"/>
                <a:gd name="T26" fmla="*/ 86 w 89"/>
                <a:gd name="T27" fmla="*/ 46 h 116"/>
                <a:gd name="T28" fmla="*/ 89 w 89"/>
                <a:gd name="T29" fmla="*/ 37 h 116"/>
                <a:gd name="T30" fmla="*/ 86 w 89"/>
                <a:gd name="T31" fmla="*/ 28 h 116"/>
                <a:gd name="T32" fmla="*/ 74 w 89"/>
                <a:gd name="T33" fmla="*/ 28 h 116"/>
                <a:gd name="T34" fmla="*/ 71 w 89"/>
                <a:gd name="T35" fmla="*/ 22 h 116"/>
                <a:gd name="T36" fmla="*/ 74 w 89"/>
                <a:gd name="T37" fmla="*/ 12 h 116"/>
                <a:gd name="T38" fmla="*/ 74 w 89"/>
                <a:gd name="T39" fmla="*/ 6 h 116"/>
                <a:gd name="T40" fmla="*/ 71 w 89"/>
                <a:gd name="T41" fmla="*/ 0 h 116"/>
                <a:gd name="T42" fmla="*/ 65 w 89"/>
                <a:gd name="T43" fmla="*/ 6 h 116"/>
                <a:gd name="T44" fmla="*/ 49 w 89"/>
                <a:gd name="T45" fmla="*/ 6 h 116"/>
                <a:gd name="T46" fmla="*/ 49 w 89"/>
                <a:gd name="T47" fmla="*/ 16 h 116"/>
                <a:gd name="T48" fmla="*/ 49 w 89"/>
                <a:gd name="T49" fmla="*/ 28 h 116"/>
                <a:gd name="T50" fmla="*/ 46 w 89"/>
                <a:gd name="T51" fmla="*/ 16 h 116"/>
                <a:gd name="T52" fmla="*/ 40 w 89"/>
                <a:gd name="T53" fmla="*/ 16 h 116"/>
                <a:gd name="T54" fmla="*/ 34 w 89"/>
                <a:gd name="T55" fmla="*/ 12 h 116"/>
                <a:gd name="T56" fmla="*/ 31 w 89"/>
                <a:gd name="T57" fmla="*/ 22 h 116"/>
                <a:gd name="T58" fmla="*/ 25 w 89"/>
                <a:gd name="T59" fmla="*/ 28 h 116"/>
                <a:gd name="T60" fmla="*/ 19 w 89"/>
                <a:gd name="T61" fmla="*/ 16 h 116"/>
                <a:gd name="T62" fmla="*/ 16 w 89"/>
                <a:gd name="T63" fmla="*/ 12 h 116"/>
                <a:gd name="T64" fmla="*/ 10 w 89"/>
                <a:gd name="T65" fmla="*/ 16 h 116"/>
                <a:gd name="T66" fmla="*/ 3 w 89"/>
                <a:gd name="T67" fmla="*/ 28 h 116"/>
                <a:gd name="T68" fmla="*/ 3 w 89"/>
                <a:gd name="T69" fmla="*/ 43 h 116"/>
                <a:gd name="T70" fmla="*/ 3 w 89"/>
                <a:gd name="T71" fmla="*/ 52 h 116"/>
                <a:gd name="T72" fmla="*/ 3 w 89"/>
                <a:gd name="T73" fmla="*/ 61 h 116"/>
                <a:gd name="T74" fmla="*/ 3 w 89"/>
                <a:gd name="T75" fmla="*/ 74 h 116"/>
                <a:gd name="T76" fmla="*/ 10 w 89"/>
                <a:gd name="T77" fmla="*/ 77 h 116"/>
                <a:gd name="T78" fmla="*/ 16 w 89"/>
                <a:gd name="T79" fmla="*/ 86 h 116"/>
                <a:gd name="T80" fmla="*/ 16 w 89"/>
                <a:gd name="T81" fmla="*/ 101 h 116"/>
                <a:gd name="T82" fmla="*/ 16 w 89"/>
                <a:gd name="T83" fmla="*/ 11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116">
                  <a:moveTo>
                    <a:pt x="16" y="107"/>
                  </a:moveTo>
                  <a:lnTo>
                    <a:pt x="19" y="107"/>
                  </a:lnTo>
                  <a:lnTo>
                    <a:pt x="25" y="113"/>
                  </a:lnTo>
                  <a:lnTo>
                    <a:pt x="34" y="113"/>
                  </a:lnTo>
                  <a:lnTo>
                    <a:pt x="37" y="113"/>
                  </a:lnTo>
                  <a:lnTo>
                    <a:pt x="34" y="116"/>
                  </a:lnTo>
                  <a:lnTo>
                    <a:pt x="40" y="113"/>
                  </a:lnTo>
                  <a:lnTo>
                    <a:pt x="46" y="113"/>
                  </a:lnTo>
                  <a:lnTo>
                    <a:pt x="40" y="107"/>
                  </a:lnTo>
                  <a:lnTo>
                    <a:pt x="34" y="101"/>
                  </a:lnTo>
                  <a:lnTo>
                    <a:pt x="40" y="98"/>
                  </a:lnTo>
                  <a:lnTo>
                    <a:pt x="46" y="98"/>
                  </a:lnTo>
                  <a:lnTo>
                    <a:pt x="40" y="92"/>
                  </a:lnTo>
                  <a:lnTo>
                    <a:pt x="40" y="86"/>
                  </a:lnTo>
                  <a:lnTo>
                    <a:pt x="46" y="86"/>
                  </a:lnTo>
                  <a:lnTo>
                    <a:pt x="46" y="83"/>
                  </a:lnTo>
                  <a:lnTo>
                    <a:pt x="46" y="77"/>
                  </a:lnTo>
                  <a:lnTo>
                    <a:pt x="49" y="77"/>
                  </a:lnTo>
                  <a:lnTo>
                    <a:pt x="55" y="74"/>
                  </a:lnTo>
                  <a:lnTo>
                    <a:pt x="61" y="74"/>
                  </a:lnTo>
                  <a:lnTo>
                    <a:pt x="61" y="67"/>
                  </a:lnTo>
                  <a:lnTo>
                    <a:pt x="71" y="61"/>
                  </a:lnTo>
                  <a:lnTo>
                    <a:pt x="74" y="52"/>
                  </a:lnTo>
                  <a:lnTo>
                    <a:pt x="71" y="46"/>
                  </a:lnTo>
                  <a:lnTo>
                    <a:pt x="74" y="43"/>
                  </a:lnTo>
                  <a:lnTo>
                    <a:pt x="80" y="43"/>
                  </a:lnTo>
                  <a:lnTo>
                    <a:pt x="80" y="46"/>
                  </a:lnTo>
                  <a:lnTo>
                    <a:pt x="86" y="46"/>
                  </a:lnTo>
                  <a:lnTo>
                    <a:pt x="89" y="43"/>
                  </a:lnTo>
                  <a:lnTo>
                    <a:pt x="89" y="37"/>
                  </a:lnTo>
                  <a:lnTo>
                    <a:pt x="89" y="31"/>
                  </a:lnTo>
                  <a:lnTo>
                    <a:pt x="86" y="28"/>
                  </a:lnTo>
                  <a:lnTo>
                    <a:pt x="80" y="28"/>
                  </a:lnTo>
                  <a:lnTo>
                    <a:pt x="74" y="28"/>
                  </a:lnTo>
                  <a:lnTo>
                    <a:pt x="74" y="22"/>
                  </a:lnTo>
                  <a:lnTo>
                    <a:pt x="71" y="22"/>
                  </a:lnTo>
                  <a:lnTo>
                    <a:pt x="71" y="16"/>
                  </a:lnTo>
                  <a:lnTo>
                    <a:pt x="74" y="12"/>
                  </a:lnTo>
                  <a:lnTo>
                    <a:pt x="80" y="12"/>
                  </a:lnTo>
                  <a:lnTo>
                    <a:pt x="74" y="6"/>
                  </a:lnTo>
                  <a:lnTo>
                    <a:pt x="74" y="0"/>
                  </a:lnTo>
                  <a:lnTo>
                    <a:pt x="71" y="0"/>
                  </a:lnTo>
                  <a:lnTo>
                    <a:pt x="65" y="0"/>
                  </a:lnTo>
                  <a:lnTo>
                    <a:pt x="65" y="6"/>
                  </a:lnTo>
                  <a:lnTo>
                    <a:pt x="55" y="6"/>
                  </a:lnTo>
                  <a:lnTo>
                    <a:pt x="49" y="6"/>
                  </a:lnTo>
                  <a:lnTo>
                    <a:pt x="46" y="12"/>
                  </a:lnTo>
                  <a:lnTo>
                    <a:pt x="49" y="16"/>
                  </a:lnTo>
                  <a:lnTo>
                    <a:pt x="49" y="22"/>
                  </a:lnTo>
                  <a:lnTo>
                    <a:pt x="49" y="28"/>
                  </a:lnTo>
                  <a:lnTo>
                    <a:pt x="49" y="22"/>
                  </a:lnTo>
                  <a:lnTo>
                    <a:pt x="46" y="16"/>
                  </a:lnTo>
                  <a:lnTo>
                    <a:pt x="40" y="22"/>
                  </a:lnTo>
                  <a:lnTo>
                    <a:pt x="40" y="16"/>
                  </a:lnTo>
                  <a:lnTo>
                    <a:pt x="40" y="12"/>
                  </a:lnTo>
                  <a:lnTo>
                    <a:pt x="34" y="12"/>
                  </a:lnTo>
                  <a:lnTo>
                    <a:pt x="31" y="16"/>
                  </a:lnTo>
                  <a:lnTo>
                    <a:pt x="31" y="22"/>
                  </a:lnTo>
                  <a:lnTo>
                    <a:pt x="25" y="22"/>
                  </a:lnTo>
                  <a:lnTo>
                    <a:pt x="25" y="28"/>
                  </a:lnTo>
                  <a:lnTo>
                    <a:pt x="25" y="22"/>
                  </a:lnTo>
                  <a:lnTo>
                    <a:pt x="19" y="16"/>
                  </a:lnTo>
                  <a:lnTo>
                    <a:pt x="16" y="16"/>
                  </a:lnTo>
                  <a:lnTo>
                    <a:pt x="16" y="12"/>
                  </a:lnTo>
                  <a:lnTo>
                    <a:pt x="10" y="12"/>
                  </a:lnTo>
                  <a:lnTo>
                    <a:pt x="10" y="16"/>
                  </a:lnTo>
                  <a:lnTo>
                    <a:pt x="3" y="22"/>
                  </a:lnTo>
                  <a:lnTo>
                    <a:pt x="3" y="28"/>
                  </a:lnTo>
                  <a:lnTo>
                    <a:pt x="3" y="37"/>
                  </a:lnTo>
                  <a:lnTo>
                    <a:pt x="3" y="43"/>
                  </a:lnTo>
                  <a:lnTo>
                    <a:pt x="3" y="46"/>
                  </a:lnTo>
                  <a:lnTo>
                    <a:pt x="3" y="52"/>
                  </a:lnTo>
                  <a:lnTo>
                    <a:pt x="3" y="58"/>
                  </a:lnTo>
                  <a:lnTo>
                    <a:pt x="3" y="61"/>
                  </a:lnTo>
                  <a:lnTo>
                    <a:pt x="0" y="67"/>
                  </a:lnTo>
                  <a:lnTo>
                    <a:pt x="3" y="74"/>
                  </a:lnTo>
                  <a:lnTo>
                    <a:pt x="10" y="74"/>
                  </a:lnTo>
                  <a:lnTo>
                    <a:pt x="10" y="77"/>
                  </a:lnTo>
                  <a:lnTo>
                    <a:pt x="16" y="83"/>
                  </a:lnTo>
                  <a:lnTo>
                    <a:pt x="16" y="86"/>
                  </a:lnTo>
                  <a:lnTo>
                    <a:pt x="16" y="92"/>
                  </a:lnTo>
                  <a:lnTo>
                    <a:pt x="16" y="101"/>
                  </a:lnTo>
                  <a:lnTo>
                    <a:pt x="16" y="107"/>
                  </a:lnTo>
                  <a:lnTo>
                    <a:pt x="16" y="113"/>
                  </a:lnTo>
                  <a:lnTo>
                    <a:pt x="16" y="107"/>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3">
              <a:extLst>
                <a:ext uri="{FF2B5EF4-FFF2-40B4-BE49-F238E27FC236}">
                  <a16:creationId xmlns:a16="http://schemas.microsoft.com/office/drawing/2014/main" id="{DD68FDCC-635E-4116-BBF6-F1B71BFFCFA5}"/>
                </a:ext>
              </a:extLst>
            </p:cNvPr>
            <p:cNvSpPr>
              <a:spLocks/>
            </p:cNvSpPr>
            <p:nvPr/>
          </p:nvSpPr>
          <p:spPr bwMode="auto">
            <a:xfrm>
              <a:off x="6729413" y="3965243"/>
              <a:ext cx="184150" cy="188913"/>
            </a:xfrm>
            <a:custGeom>
              <a:avLst/>
              <a:gdLst>
                <a:gd name="T0" fmla="*/ 104 w 116"/>
                <a:gd name="T1" fmla="*/ 18 h 119"/>
                <a:gd name="T2" fmla="*/ 95 w 116"/>
                <a:gd name="T3" fmla="*/ 9 h 119"/>
                <a:gd name="T4" fmla="*/ 86 w 116"/>
                <a:gd name="T5" fmla="*/ 15 h 119"/>
                <a:gd name="T6" fmla="*/ 80 w 116"/>
                <a:gd name="T7" fmla="*/ 9 h 119"/>
                <a:gd name="T8" fmla="*/ 61 w 116"/>
                <a:gd name="T9" fmla="*/ 3 h 119"/>
                <a:gd name="T10" fmla="*/ 55 w 116"/>
                <a:gd name="T11" fmla="*/ 15 h 119"/>
                <a:gd name="T12" fmla="*/ 40 w 116"/>
                <a:gd name="T13" fmla="*/ 15 h 119"/>
                <a:gd name="T14" fmla="*/ 37 w 116"/>
                <a:gd name="T15" fmla="*/ 9 h 119"/>
                <a:gd name="T16" fmla="*/ 25 w 116"/>
                <a:gd name="T17" fmla="*/ 3 h 119"/>
                <a:gd name="T18" fmla="*/ 21 w 116"/>
                <a:gd name="T19" fmla="*/ 0 h 119"/>
                <a:gd name="T20" fmla="*/ 9 w 116"/>
                <a:gd name="T21" fmla="*/ 0 h 119"/>
                <a:gd name="T22" fmla="*/ 0 w 116"/>
                <a:gd name="T23" fmla="*/ 9 h 119"/>
                <a:gd name="T24" fmla="*/ 0 w 116"/>
                <a:gd name="T25" fmla="*/ 18 h 119"/>
                <a:gd name="T26" fmla="*/ 6 w 116"/>
                <a:gd name="T27" fmla="*/ 31 h 119"/>
                <a:gd name="T28" fmla="*/ 9 w 116"/>
                <a:gd name="T29" fmla="*/ 34 h 119"/>
                <a:gd name="T30" fmla="*/ 15 w 116"/>
                <a:gd name="T31" fmla="*/ 40 h 119"/>
                <a:gd name="T32" fmla="*/ 21 w 116"/>
                <a:gd name="T33" fmla="*/ 43 h 119"/>
                <a:gd name="T34" fmla="*/ 25 w 116"/>
                <a:gd name="T35" fmla="*/ 49 h 119"/>
                <a:gd name="T36" fmla="*/ 37 w 116"/>
                <a:gd name="T37" fmla="*/ 58 h 119"/>
                <a:gd name="T38" fmla="*/ 46 w 116"/>
                <a:gd name="T39" fmla="*/ 58 h 119"/>
                <a:gd name="T40" fmla="*/ 46 w 116"/>
                <a:gd name="T41" fmla="*/ 74 h 119"/>
                <a:gd name="T42" fmla="*/ 46 w 116"/>
                <a:gd name="T43" fmla="*/ 86 h 119"/>
                <a:gd name="T44" fmla="*/ 55 w 116"/>
                <a:gd name="T45" fmla="*/ 86 h 119"/>
                <a:gd name="T46" fmla="*/ 61 w 116"/>
                <a:gd name="T47" fmla="*/ 80 h 119"/>
                <a:gd name="T48" fmla="*/ 64 w 116"/>
                <a:gd name="T49" fmla="*/ 89 h 119"/>
                <a:gd name="T50" fmla="*/ 70 w 116"/>
                <a:gd name="T51" fmla="*/ 101 h 119"/>
                <a:gd name="T52" fmla="*/ 76 w 116"/>
                <a:gd name="T53" fmla="*/ 104 h 119"/>
                <a:gd name="T54" fmla="*/ 86 w 116"/>
                <a:gd name="T55" fmla="*/ 113 h 119"/>
                <a:gd name="T56" fmla="*/ 92 w 116"/>
                <a:gd name="T57" fmla="*/ 113 h 119"/>
                <a:gd name="T58" fmla="*/ 98 w 116"/>
                <a:gd name="T59" fmla="*/ 113 h 119"/>
                <a:gd name="T60" fmla="*/ 95 w 116"/>
                <a:gd name="T61" fmla="*/ 101 h 119"/>
                <a:gd name="T62" fmla="*/ 95 w 116"/>
                <a:gd name="T63" fmla="*/ 89 h 119"/>
                <a:gd name="T64" fmla="*/ 107 w 116"/>
                <a:gd name="T65" fmla="*/ 80 h 119"/>
                <a:gd name="T66" fmla="*/ 110 w 116"/>
                <a:gd name="T67" fmla="*/ 74 h 119"/>
                <a:gd name="T68" fmla="*/ 116 w 116"/>
                <a:gd name="T69" fmla="*/ 70 h 119"/>
                <a:gd name="T70" fmla="*/ 116 w 116"/>
                <a:gd name="T71" fmla="*/ 58 h 119"/>
                <a:gd name="T72" fmla="*/ 116 w 116"/>
                <a:gd name="T73" fmla="*/ 49 h 119"/>
                <a:gd name="T74" fmla="*/ 116 w 116"/>
                <a:gd name="T75" fmla="*/ 40 h 119"/>
                <a:gd name="T76" fmla="*/ 116 w 116"/>
                <a:gd name="T77" fmla="*/ 3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19">
                  <a:moveTo>
                    <a:pt x="116" y="31"/>
                  </a:moveTo>
                  <a:lnTo>
                    <a:pt x="104" y="18"/>
                  </a:lnTo>
                  <a:lnTo>
                    <a:pt x="101" y="15"/>
                  </a:lnTo>
                  <a:lnTo>
                    <a:pt x="95" y="9"/>
                  </a:lnTo>
                  <a:lnTo>
                    <a:pt x="92" y="9"/>
                  </a:lnTo>
                  <a:lnTo>
                    <a:pt x="86" y="15"/>
                  </a:lnTo>
                  <a:lnTo>
                    <a:pt x="80" y="15"/>
                  </a:lnTo>
                  <a:lnTo>
                    <a:pt x="80" y="9"/>
                  </a:lnTo>
                  <a:lnTo>
                    <a:pt x="64" y="3"/>
                  </a:lnTo>
                  <a:lnTo>
                    <a:pt x="61" y="3"/>
                  </a:lnTo>
                  <a:lnTo>
                    <a:pt x="55" y="9"/>
                  </a:lnTo>
                  <a:lnTo>
                    <a:pt x="55" y="15"/>
                  </a:lnTo>
                  <a:lnTo>
                    <a:pt x="46" y="15"/>
                  </a:lnTo>
                  <a:lnTo>
                    <a:pt x="40" y="15"/>
                  </a:lnTo>
                  <a:lnTo>
                    <a:pt x="37" y="15"/>
                  </a:lnTo>
                  <a:lnTo>
                    <a:pt x="37" y="9"/>
                  </a:lnTo>
                  <a:lnTo>
                    <a:pt x="31" y="3"/>
                  </a:lnTo>
                  <a:lnTo>
                    <a:pt x="25" y="3"/>
                  </a:lnTo>
                  <a:lnTo>
                    <a:pt x="25" y="0"/>
                  </a:lnTo>
                  <a:lnTo>
                    <a:pt x="21" y="0"/>
                  </a:lnTo>
                  <a:lnTo>
                    <a:pt x="15" y="3"/>
                  </a:lnTo>
                  <a:lnTo>
                    <a:pt x="9" y="0"/>
                  </a:lnTo>
                  <a:lnTo>
                    <a:pt x="9" y="3"/>
                  </a:lnTo>
                  <a:lnTo>
                    <a:pt x="0" y="9"/>
                  </a:lnTo>
                  <a:lnTo>
                    <a:pt x="0" y="15"/>
                  </a:lnTo>
                  <a:lnTo>
                    <a:pt x="0" y="18"/>
                  </a:lnTo>
                  <a:lnTo>
                    <a:pt x="0" y="25"/>
                  </a:lnTo>
                  <a:lnTo>
                    <a:pt x="6" y="31"/>
                  </a:lnTo>
                  <a:lnTo>
                    <a:pt x="6" y="34"/>
                  </a:lnTo>
                  <a:lnTo>
                    <a:pt x="9" y="34"/>
                  </a:lnTo>
                  <a:lnTo>
                    <a:pt x="15" y="34"/>
                  </a:lnTo>
                  <a:lnTo>
                    <a:pt x="15" y="40"/>
                  </a:lnTo>
                  <a:lnTo>
                    <a:pt x="15" y="43"/>
                  </a:lnTo>
                  <a:lnTo>
                    <a:pt x="21" y="43"/>
                  </a:lnTo>
                  <a:lnTo>
                    <a:pt x="25" y="43"/>
                  </a:lnTo>
                  <a:lnTo>
                    <a:pt x="25" y="49"/>
                  </a:lnTo>
                  <a:lnTo>
                    <a:pt x="31" y="58"/>
                  </a:lnTo>
                  <a:lnTo>
                    <a:pt x="37" y="58"/>
                  </a:lnTo>
                  <a:lnTo>
                    <a:pt x="40" y="58"/>
                  </a:lnTo>
                  <a:lnTo>
                    <a:pt x="46" y="58"/>
                  </a:lnTo>
                  <a:lnTo>
                    <a:pt x="46" y="70"/>
                  </a:lnTo>
                  <a:lnTo>
                    <a:pt x="46" y="74"/>
                  </a:lnTo>
                  <a:lnTo>
                    <a:pt x="40" y="80"/>
                  </a:lnTo>
                  <a:lnTo>
                    <a:pt x="46" y="86"/>
                  </a:lnTo>
                  <a:lnTo>
                    <a:pt x="49" y="86"/>
                  </a:lnTo>
                  <a:lnTo>
                    <a:pt x="55" y="86"/>
                  </a:lnTo>
                  <a:lnTo>
                    <a:pt x="55" y="80"/>
                  </a:lnTo>
                  <a:lnTo>
                    <a:pt x="61" y="80"/>
                  </a:lnTo>
                  <a:lnTo>
                    <a:pt x="61" y="86"/>
                  </a:lnTo>
                  <a:lnTo>
                    <a:pt x="64" y="89"/>
                  </a:lnTo>
                  <a:lnTo>
                    <a:pt x="64" y="95"/>
                  </a:lnTo>
                  <a:lnTo>
                    <a:pt x="70" y="101"/>
                  </a:lnTo>
                  <a:lnTo>
                    <a:pt x="70" y="104"/>
                  </a:lnTo>
                  <a:lnTo>
                    <a:pt x="76" y="104"/>
                  </a:lnTo>
                  <a:lnTo>
                    <a:pt x="80" y="110"/>
                  </a:lnTo>
                  <a:lnTo>
                    <a:pt x="86" y="113"/>
                  </a:lnTo>
                  <a:lnTo>
                    <a:pt x="86" y="119"/>
                  </a:lnTo>
                  <a:lnTo>
                    <a:pt x="92" y="113"/>
                  </a:lnTo>
                  <a:lnTo>
                    <a:pt x="95" y="113"/>
                  </a:lnTo>
                  <a:lnTo>
                    <a:pt x="98" y="113"/>
                  </a:lnTo>
                  <a:lnTo>
                    <a:pt x="98" y="104"/>
                  </a:lnTo>
                  <a:lnTo>
                    <a:pt x="95" y="101"/>
                  </a:lnTo>
                  <a:lnTo>
                    <a:pt x="95" y="95"/>
                  </a:lnTo>
                  <a:lnTo>
                    <a:pt x="95" y="89"/>
                  </a:lnTo>
                  <a:lnTo>
                    <a:pt x="101" y="86"/>
                  </a:lnTo>
                  <a:lnTo>
                    <a:pt x="107" y="80"/>
                  </a:lnTo>
                  <a:lnTo>
                    <a:pt x="110" y="80"/>
                  </a:lnTo>
                  <a:lnTo>
                    <a:pt x="110" y="74"/>
                  </a:lnTo>
                  <a:lnTo>
                    <a:pt x="110" y="70"/>
                  </a:lnTo>
                  <a:lnTo>
                    <a:pt x="116" y="70"/>
                  </a:lnTo>
                  <a:lnTo>
                    <a:pt x="116" y="64"/>
                  </a:lnTo>
                  <a:lnTo>
                    <a:pt x="116" y="58"/>
                  </a:lnTo>
                  <a:lnTo>
                    <a:pt x="110" y="58"/>
                  </a:lnTo>
                  <a:lnTo>
                    <a:pt x="116" y="49"/>
                  </a:lnTo>
                  <a:lnTo>
                    <a:pt x="116" y="43"/>
                  </a:lnTo>
                  <a:lnTo>
                    <a:pt x="116" y="40"/>
                  </a:lnTo>
                  <a:lnTo>
                    <a:pt x="116" y="34"/>
                  </a:lnTo>
                  <a:lnTo>
                    <a:pt x="116" y="31"/>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4">
              <a:extLst>
                <a:ext uri="{FF2B5EF4-FFF2-40B4-BE49-F238E27FC236}">
                  <a16:creationId xmlns:a16="http://schemas.microsoft.com/office/drawing/2014/main" id="{F11FE622-B66A-40C5-A460-976CDA414CB9}"/>
                </a:ext>
              </a:extLst>
            </p:cNvPr>
            <p:cNvSpPr>
              <a:spLocks/>
            </p:cNvSpPr>
            <p:nvPr/>
          </p:nvSpPr>
          <p:spPr bwMode="auto">
            <a:xfrm>
              <a:off x="6729413" y="3965243"/>
              <a:ext cx="184150" cy="188913"/>
            </a:xfrm>
            <a:custGeom>
              <a:avLst/>
              <a:gdLst>
                <a:gd name="T0" fmla="*/ 104 w 116"/>
                <a:gd name="T1" fmla="*/ 18 h 119"/>
                <a:gd name="T2" fmla="*/ 95 w 116"/>
                <a:gd name="T3" fmla="*/ 9 h 119"/>
                <a:gd name="T4" fmla="*/ 86 w 116"/>
                <a:gd name="T5" fmla="*/ 15 h 119"/>
                <a:gd name="T6" fmla="*/ 80 w 116"/>
                <a:gd name="T7" fmla="*/ 9 h 119"/>
                <a:gd name="T8" fmla="*/ 61 w 116"/>
                <a:gd name="T9" fmla="*/ 3 h 119"/>
                <a:gd name="T10" fmla="*/ 55 w 116"/>
                <a:gd name="T11" fmla="*/ 15 h 119"/>
                <a:gd name="T12" fmla="*/ 40 w 116"/>
                <a:gd name="T13" fmla="*/ 15 h 119"/>
                <a:gd name="T14" fmla="*/ 37 w 116"/>
                <a:gd name="T15" fmla="*/ 9 h 119"/>
                <a:gd name="T16" fmla="*/ 25 w 116"/>
                <a:gd name="T17" fmla="*/ 3 h 119"/>
                <a:gd name="T18" fmla="*/ 21 w 116"/>
                <a:gd name="T19" fmla="*/ 0 h 119"/>
                <a:gd name="T20" fmla="*/ 9 w 116"/>
                <a:gd name="T21" fmla="*/ 0 h 119"/>
                <a:gd name="T22" fmla="*/ 0 w 116"/>
                <a:gd name="T23" fmla="*/ 9 h 119"/>
                <a:gd name="T24" fmla="*/ 0 w 116"/>
                <a:gd name="T25" fmla="*/ 18 h 119"/>
                <a:gd name="T26" fmla="*/ 6 w 116"/>
                <a:gd name="T27" fmla="*/ 31 h 119"/>
                <a:gd name="T28" fmla="*/ 9 w 116"/>
                <a:gd name="T29" fmla="*/ 34 h 119"/>
                <a:gd name="T30" fmla="*/ 15 w 116"/>
                <a:gd name="T31" fmla="*/ 40 h 119"/>
                <a:gd name="T32" fmla="*/ 21 w 116"/>
                <a:gd name="T33" fmla="*/ 43 h 119"/>
                <a:gd name="T34" fmla="*/ 25 w 116"/>
                <a:gd name="T35" fmla="*/ 49 h 119"/>
                <a:gd name="T36" fmla="*/ 37 w 116"/>
                <a:gd name="T37" fmla="*/ 58 h 119"/>
                <a:gd name="T38" fmla="*/ 46 w 116"/>
                <a:gd name="T39" fmla="*/ 58 h 119"/>
                <a:gd name="T40" fmla="*/ 46 w 116"/>
                <a:gd name="T41" fmla="*/ 74 h 119"/>
                <a:gd name="T42" fmla="*/ 46 w 116"/>
                <a:gd name="T43" fmla="*/ 86 h 119"/>
                <a:gd name="T44" fmla="*/ 55 w 116"/>
                <a:gd name="T45" fmla="*/ 86 h 119"/>
                <a:gd name="T46" fmla="*/ 61 w 116"/>
                <a:gd name="T47" fmla="*/ 80 h 119"/>
                <a:gd name="T48" fmla="*/ 64 w 116"/>
                <a:gd name="T49" fmla="*/ 89 h 119"/>
                <a:gd name="T50" fmla="*/ 70 w 116"/>
                <a:gd name="T51" fmla="*/ 101 h 119"/>
                <a:gd name="T52" fmla="*/ 76 w 116"/>
                <a:gd name="T53" fmla="*/ 104 h 119"/>
                <a:gd name="T54" fmla="*/ 86 w 116"/>
                <a:gd name="T55" fmla="*/ 113 h 119"/>
                <a:gd name="T56" fmla="*/ 92 w 116"/>
                <a:gd name="T57" fmla="*/ 113 h 119"/>
                <a:gd name="T58" fmla="*/ 98 w 116"/>
                <a:gd name="T59" fmla="*/ 113 h 119"/>
                <a:gd name="T60" fmla="*/ 95 w 116"/>
                <a:gd name="T61" fmla="*/ 101 h 119"/>
                <a:gd name="T62" fmla="*/ 95 w 116"/>
                <a:gd name="T63" fmla="*/ 89 h 119"/>
                <a:gd name="T64" fmla="*/ 107 w 116"/>
                <a:gd name="T65" fmla="*/ 80 h 119"/>
                <a:gd name="T66" fmla="*/ 110 w 116"/>
                <a:gd name="T67" fmla="*/ 74 h 119"/>
                <a:gd name="T68" fmla="*/ 116 w 116"/>
                <a:gd name="T69" fmla="*/ 70 h 119"/>
                <a:gd name="T70" fmla="*/ 116 w 116"/>
                <a:gd name="T71" fmla="*/ 58 h 119"/>
                <a:gd name="T72" fmla="*/ 116 w 116"/>
                <a:gd name="T73" fmla="*/ 49 h 119"/>
                <a:gd name="T74" fmla="*/ 116 w 116"/>
                <a:gd name="T75" fmla="*/ 40 h 119"/>
                <a:gd name="T76" fmla="*/ 116 w 116"/>
                <a:gd name="T77" fmla="*/ 3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19">
                  <a:moveTo>
                    <a:pt x="116" y="31"/>
                  </a:moveTo>
                  <a:lnTo>
                    <a:pt x="104" y="18"/>
                  </a:lnTo>
                  <a:lnTo>
                    <a:pt x="101" y="15"/>
                  </a:lnTo>
                  <a:lnTo>
                    <a:pt x="95" y="9"/>
                  </a:lnTo>
                  <a:lnTo>
                    <a:pt x="92" y="9"/>
                  </a:lnTo>
                  <a:lnTo>
                    <a:pt x="86" y="15"/>
                  </a:lnTo>
                  <a:lnTo>
                    <a:pt x="80" y="15"/>
                  </a:lnTo>
                  <a:lnTo>
                    <a:pt x="80" y="9"/>
                  </a:lnTo>
                  <a:lnTo>
                    <a:pt x="64" y="3"/>
                  </a:lnTo>
                  <a:lnTo>
                    <a:pt x="61" y="3"/>
                  </a:lnTo>
                  <a:lnTo>
                    <a:pt x="55" y="9"/>
                  </a:lnTo>
                  <a:lnTo>
                    <a:pt x="55" y="15"/>
                  </a:lnTo>
                  <a:lnTo>
                    <a:pt x="46" y="15"/>
                  </a:lnTo>
                  <a:lnTo>
                    <a:pt x="40" y="15"/>
                  </a:lnTo>
                  <a:lnTo>
                    <a:pt x="37" y="15"/>
                  </a:lnTo>
                  <a:lnTo>
                    <a:pt x="37" y="9"/>
                  </a:lnTo>
                  <a:lnTo>
                    <a:pt x="31" y="3"/>
                  </a:lnTo>
                  <a:lnTo>
                    <a:pt x="25" y="3"/>
                  </a:lnTo>
                  <a:lnTo>
                    <a:pt x="25" y="0"/>
                  </a:lnTo>
                  <a:lnTo>
                    <a:pt x="21" y="0"/>
                  </a:lnTo>
                  <a:lnTo>
                    <a:pt x="15" y="3"/>
                  </a:lnTo>
                  <a:lnTo>
                    <a:pt x="9" y="0"/>
                  </a:lnTo>
                  <a:lnTo>
                    <a:pt x="9" y="3"/>
                  </a:lnTo>
                  <a:lnTo>
                    <a:pt x="0" y="9"/>
                  </a:lnTo>
                  <a:lnTo>
                    <a:pt x="0" y="15"/>
                  </a:lnTo>
                  <a:lnTo>
                    <a:pt x="0" y="18"/>
                  </a:lnTo>
                  <a:lnTo>
                    <a:pt x="0" y="25"/>
                  </a:lnTo>
                  <a:lnTo>
                    <a:pt x="6" y="31"/>
                  </a:lnTo>
                  <a:lnTo>
                    <a:pt x="6" y="34"/>
                  </a:lnTo>
                  <a:lnTo>
                    <a:pt x="9" y="34"/>
                  </a:lnTo>
                  <a:lnTo>
                    <a:pt x="15" y="34"/>
                  </a:lnTo>
                  <a:lnTo>
                    <a:pt x="15" y="40"/>
                  </a:lnTo>
                  <a:lnTo>
                    <a:pt x="15" y="43"/>
                  </a:lnTo>
                  <a:lnTo>
                    <a:pt x="21" y="43"/>
                  </a:lnTo>
                  <a:lnTo>
                    <a:pt x="25" y="43"/>
                  </a:lnTo>
                  <a:lnTo>
                    <a:pt x="25" y="49"/>
                  </a:lnTo>
                  <a:lnTo>
                    <a:pt x="31" y="58"/>
                  </a:lnTo>
                  <a:lnTo>
                    <a:pt x="37" y="58"/>
                  </a:lnTo>
                  <a:lnTo>
                    <a:pt x="40" y="58"/>
                  </a:lnTo>
                  <a:lnTo>
                    <a:pt x="46" y="58"/>
                  </a:lnTo>
                  <a:lnTo>
                    <a:pt x="46" y="70"/>
                  </a:lnTo>
                  <a:lnTo>
                    <a:pt x="46" y="74"/>
                  </a:lnTo>
                  <a:lnTo>
                    <a:pt x="40" y="80"/>
                  </a:lnTo>
                  <a:lnTo>
                    <a:pt x="46" y="86"/>
                  </a:lnTo>
                  <a:lnTo>
                    <a:pt x="49" y="86"/>
                  </a:lnTo>
                  <a:lnTo>
                    <a:pt x="55" y="86"/>
                  </a:lnTo>
                  <a:lnTo>
                    <a:pt x="55" y="80"/>
                  </a:lnTo>
                  <a:lnTo>
                    <a:pt x="61" y="80"/>
                  </a:lnTo>
                  <a:lnTo>
                    <a:pt x="61" y="86"/>
                  </a:lnTo>
                  <a:lnTo>
                    <a:pt x="64" y="89"/>
                  </a:lnTo>
                  <a:lnTo>
                    <a:pt x="64" y="95"/>
                  </a:lnTo>
                  <a:lnTo>
                    <a:pt x="70" y="101"/>
                  </a:lnTo>
                  <a:lnTo>
                    <a:pt x="70" y="104"/>
                  </a:lnTo>
                  <a:lnTo>
                    <a:pt x="76" y="104"/>
                  </a:lnTo>
                  <a:lnTo>
                    <a:pt x="80" y="110"/>
                  </a:lnTo>
                  <a:lnTo>
                    <a:pt x="86" y="113"/>
                  </a:lnTo>
                  <a:lnTo>
                    <a:pt x="86" y="119"/>
                  </a:lnTo>
                  <a:lnTo>
                    <a:pt x="92" y="113"/>
                  </a:lnTo>
                  <a:lnTo>
                    <a:pt x="95" y="113"/>
                  </a:lnTo>
                  <a:lnTo>
                    <a:pt x="98" y="113"/>
                  </a:lnTo>
                  <a:lnTo>
                    <a:pt x="98" y="104"/>
                  </a:lnTo>
                  <a:lnTo>
                    <a:pt x="95" y="101"/>
                  </a:lnTo>
                  <a:lnTo>
                    <a:pt x="95" y="95"/>
                  </a:lnTo>
                  <a:lnTo>
                    <a:pt x="95" y="89"/>
                  </a:lnTo>
                  <a:lnTo>
                    <a:pt x="101" y="86"/>
                  </a:lnTo>
                  <a:lnTo>
                    <a:pt x="107" y="80"/>
                  </a:lnTo>
                  <a:lnTo>
                    <a:pt x="110" y="80"/>
                  </a:lnTo>
                  <a:lnTo>
                    <a:pt x="110" y="74"/>
                  </a:lnTo>
                  <a:lnTo>
                    <a:pt x="110" y="70"/>
                  </a:lnTo>
                  <a:lnTo>
                    <a:pt x="116" y="70"/>
                  </a:lnTo>
                  <a:lnTo>
                    <a:pt x="116" y="64"/>
                  </a:lnTo>
                  <a:lnTo>
                    <a:pt x="116" y="58"/>
                  </a:lnTo>
                  <a:lnTo>
                    <a:pt x="110" y="58"/>
                  </a:lnTo>
                  <a:lnTo>
                    <a:pt x="116" y="49"/>
                  </a:lnTo>
                  <a:lnTo>
                    <a:pt x="116" y="43"/>
                  </a:lnTo>
                  <a:lnTo>
                    <a:pt x="116" y="40"/>
                  </a:lnTo>
                  <a:lnTo>
                    <a:pt x="116" y="34"/>
                  </a:lnTo>
                  <a:lnTo>
                    <a:pt x="116" y="31"/>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95">
              <a:extLst>
                <a:ext uri="{FF2B5EF4-FFF2-40B4-BE49-F238E27FC236}">
                  <a16:creationId xmlns:a16="http://schemas.microsoft.com/office/drawing/2014/main" id="{62FFD9E3-4457-467F-AAE2-C3181EA8A100}"/>
                </a:ext>
              </a:extLst>
            </p:cNvPr>
            <p:cNvSpPr>
              <a:spLocks/>
            </p:cNvSpPr>
            <p:nvPr/>
          </p:nvSpPr>
          <p:spPr bwMode="auto">
            <a:xfrm>
              <a:off x="6880225" y="4092243"/>
              <a:ext cx="38100" cy="61913"/>
            </a:xfrm>
            <a:custGeom>
              <a:avLst/>
              <a:gdLst>
                <a:gd name="T0" fmla="*/ 0 w 24"/>
                <a:gd name="T1" fmla="*/ 33 h 39"/>
                <a:gd name="T2" fmla="*/ 3 w 24"/>
                <a:gd name="T3" fmla="*/ 24 h 39"/>
                <a:gd name="T4" fmla="*/ 0 w 24"/>
                <a:gd name="T5" fmla="*/ 21 h 39"/>
                <a:gd name="T6" fmla="*/ 0 w 24"/>
                <a:gd name="T7" fmla="*/ 15 h 39"/>
                <a:gd name="T8" fmla="*/ 0 w 24"/>
                <a:gd name="T9" fmla="*/ 9 h 39"/>
                <a:gd name="T10" fmla="*/ 6 w 24"/>
                <a:gd name="T11" fmla="*/ 6 h 39"/>
                <a:gd name="T12" fmla="*/ 9 w 24"/>
                <a:gd name="T13" fmla="*/ 0 h 39"/>
                <a:gd name="T14" fmla="*/ 15 w 24"/>
                <a:gd name="T15" fmla="*/ 6 h 39"/>
                <a:gd name="T16" fmla="*/ 15 w 24"/>
                <a:gd name="T17" fmla="*/ 9 h 39"/>
                <a:gd name="T18" fmla="*/ 21 w 24"/>
                <a:gd name="T19" fmla="*/ 15 h 39"/>
                <a:gd name="T20" fmla="*/ 24 w 24"/>
                <a:gd name="T21" fmla="*/ 21 h 39"/>
                <a:gd name="T22" fmla="*/ 24 w 24"/>
                <a:gd name="T23" fmla="*/ 24 h 39"/>
                <a:gd name="T24" fmla="*/ 24 w 24"/>
                <a:gd name="T25" fmla="*/ 30 h 39"/>
                <a:gd name="T26" fmla="*/ 24 w 24"/>
                <a:gd name="T27" fmla="*/ 33 h 39"/>
                <a:gd name="T28" fmla="*/ 24 w 24"/>
                <a:gd name="T29" fmla="*/ 39 h 39"/>
                <a:gd name="T30" fmla="*/ 21 w 24"/>
                <a:gd name="T31" fmla="*/ 39 h 39"/>
                <a:gd name="T32" fmla="*/ 0 w 24"/>
                <a:gd name="T33"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9">
                  <a:moveTo>
                    <a:pt x="0" y="33"/>
                  </a:moveTo>
                  <a:lnTo>
                    <a:pt x="3" y="24"/>
                  </a:lnTo>
                  <a:lnTo>
                    <a:pt x="0" y="21"/>
                  </a:lnTo>
                  <a:lnTo>
                    <a:pt x="0" y="15"/>
                  </a:lnTo>
                  <a:lnTo>
                    <a:pt x="0" y="9"/>
                  </a:lnTo>
                  <a:lnTo>
                    <a:pt x="6" y="6"/>
                  </a:lnTo>
                  <a:lnTo>
                    <a:pt x="9" y="0"/>
                  </a:lnTo>
                  <a:lnTo>
                    <a:pt x="15" y="6"/>
                  </a:lnTo>
                  <a:lnTo>
                    <a:pt x="15" y="9"/>
                  </a:lnTo>
                  <a:lnTo>
                    <a:pt x="21" y="15"/>
                  </a:lnTo>
                  <a:lnTo>
                    <a:pt x="24" y="21"/>
                  </a:lnTo>
                  <a:lnTo>
                    <a:pt x="24" y="24"/>
                  </a:lnTo>
                  <a:lnTo>
                    <a:pt x="24" y="30"/>
                  </a:lnTo>
                  <a:lnTo>
                    <a:pt x="24" y="33"/>
                  </a:lnTo>
                  <a:lnTo>
                    <a:pt x="24" y="39"/>
                  </a:lnTo>
                  <a:lnTo>
                    <a:pt x="21" y="39"/>
                  </a:lnTo>
                  <a:lnTo>
                    <a:pt x="0" y="3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6">
              <a:extLst>
                <a:ext uri="{FF2B5EF4-FFF2-40B4-BE49-F238E27FC236}">
                  <a16:creationId xmlns:a16="http://schemas.microsoft.com/office/drawing/2014/main" id="{A2758E29-D0D1-47FE-8BBF-0A62FA977BB1}"/>
                </a:ext>
              </a:extLst>
            </p:cNvPr>
            <p:cNvSpPr>
              <a:spLocks/>
            </p:cNvSpPr>
            <p:nvPr/>
          </p:nvSpPr>
          <p:spPr bwMode="auto">
            <a:xfrm>
              <a:off x="6880225" y="4092243"/>
              <a:ext cx="38100" cy="61913"/>
            </a:xfrm>
            <a:custGeom>
              <a:avLst/>
              <a:gdLst>
                <a:gd name="T0" fmla="*/ 0 w 24"/>
                <a:gd name="T1" fmla="*/ 33 h 39"/>
                <a:gd name="T2" fmla="*/ 3 w 24"/>
                <a:gd name="T3" fmla="*/ 24 h 39"/>
                <a:gd name="T4" fmla="*/ 0 w 24"/>
                <a:gd name="T5" fmla="*/ 21 h 39"/>
                <a:gd name="T6" fmla="*/ 0 w 24"/>
                <a:gd name="T7" fmla="*/ 15 h 39"/>
                <a:gd name="T8" fmla="*/ 0 w 24"/>
                <a:gd name="T9" fmla="*/ 9 h 39"/>
                <a:gd name="T10" fmla="*/ 6 w 24"/>
                <a:gd name="T11" fmla="*/ 6 h 39"/>
                <a:gd name="T12" fmla="*/ 9 w 24"/>
                <a:gd name="T13" fmla="*/ 0 h 39"/>
                <a:gd name="T14" fmla="*/ 15 w 24"/>
                <a:gd name="T15" fmla="*/ 6 h 39"/>
                <a:gd name="T16" fmla="*/ 15 w 24"/>
                <a:gd name="T17" fmla="*/ 9 h 39"/>
                <a:gd name="T18" fmla="*/ 21 w 24"/>
                <a:gd name="T19" fmla="*/ 15 h 39"/>
                <a:gd name="T20" fmla="*/ 24 w 24"/>
                <a:gd name="T21" fmla="*/ 21 h 39"/>
                <a:gd name="T22" fmla="*/ 24 w 24"/>
                <a:gd name="T23" fmla="*/ 24 h 39"/>
                <a:gd name="T24" fmla="*/ 24 w 24"/>
                <a:gd name="T25" fmla="*/ 30 h 39"/>
                <a:gd name="T26" fmla="*/ 24 w 24"/>
                <a:gd name="T27" fmla="*/ 33 h 39"/>
                <a:gd name="T28" fmla="*/ 24 w 24"/>
                <a:gd name="T29" fmla="*/ 39 h 39"/>
                <a:gd name="T30" fmla="*/ 21 w 24"/>
                <a:gd name="T31" fmla="*/ 39 h 39"/>
                <a:gd name="T32" fmla="*/ 0 w 24"/>
                <a:gd name="T33"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9">
                  <a:moveTo>
                    <a:pt x="0" y="33"/>
                  </a:moveTo>
                  <a:lnTo>
                    <a:pt x="3" y="24"/>
                  </a:lnTo>
                  <a:lnTo>
                    <a:pt x="0" y="21"/>
                  </a:lnTo>
                  <a:lnTo>
                    <a:pt x="0" y="15"/>
                  </a:lnTo>
                  <a:lnTo>
                    <a:pt x="0" y="9"/>
                  </a:lnTo>
                  <a:lnTo>
                    <a:pt x="6" y="6"/>
                  </a:lnTo>
                  <a:lnTo>
                    <a:pt x="9" y="0"/>
                  </a:lnTo>
                  <a:lnTo>
                    <a:pt x="15" y="6"/>
                  </a:lnTo>
                  <a:lnTo>
                    <a:pt x="15" y="9"/>
                  </a:lnTo>
                  <a:lnTo>
                    <a:pt x="21" y="15"/>
                  </a:lnTo>
                  <a:lnTo>
                    <a:pt x="24" y="21"/>
                  </a:lnTo>
                  <a:lnTo>
                    <a:pt x="24" y="24"/>
                  </a:lnTo>
                  <a:lnTo>
                    <a:pt x="24" y="30"/>
                  </a:lnTo>
                  <a:lnTo>
                    <a:pt x="24" y="33"/>
                  </a:lnTo>
                  <a:lnTo>
                    <a:pt x="24" y="39"/>
                  </a:lnTo>
                  <a:lnTo>
                    <a:pt x="21" y="39"/>
                  </a:lnTo>
                  <a:lnTo>
                    <a:pt x="0" y="3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97">
              <a:extLst>
                <a:ext uri="{FF2B5EF4-FFF2-40B4-BE49-F238E27FC236}">
                  <a16:creationId xmlns:a16="http://schemas.microsoft.com/office/drawing/2014/main" id="{16577E2C-3B12-4F08-A19C-9225E8B86D9B}"/>
                </a:ext>
              </a:extLst>
            </p:cNvPr>
            <p:cNvSpPr>
              <a:spLocks/>
            </p:cNvSpPr>
            <p:nvPr/>
          </p:nvSpPr>
          <p:spPr bwMode="auto">
            <a:xfrm>
              <a:off x="6816725" y="3819193"/>
              <a:ext cx="212725" cy="200025"/>
            </a:xfrm>
            <a:custGeom>
              <a:avLst/>
              <a:gdLst>
                <a:gd name="T0" fmla="*/ 119 w 134"/>
                <a:gd name="T1" fmla="*/ 22 h 126"/>
                <a:gd name="T2" fmla="*/ 116 w 134"/>
                <a:gd name="T3" fmla="*/ 0 h 126"/>
                <a:gd name="T4" fmla="*/ 107 w 134"/>
                <a:gd name="T5" fmla="*/ 7 h 126"/>
                <a:gd name="T6" fmla="*/ 95 w 134"/>
                <a:gd name="T7" fmla="*/ 7 h 126"/>
                <a:gd name="T8" fmla="*/ 89 w 134"/>
                <a:gd name="T9" fmla="*/ 7 h 126"/>
                <a:gd name="T10" fmla="*/ 80 w 134"/>
                <a:gd name="T11" fmla="*/ 7 h 126"/>
                <a:gd name="T12" fmla="*/ 64 w 134"/>
                <a:gd name="T13" fmla="*/ 16 h 126"/>
                <a:gd name="T14" fmla="*/ 64 w 134"/>
                <a:gd name="T15" fmla="*/ 25 h 126"/>
                <a:gd name="T16" fmla="*/ 64 w 134"/>
                <a:gd name="T17" fmla="*/ 37 h 126"/>
                <a:gd name="T18" fmla="*/ 55 w 134"/>
                <a:gd name="T19" fmla="*/ 55 h 126"/>
                <a:gd name="T20" fmla="*/ 46 w 134"/>
                <a:gd name="T21" fmla="*/ 55 h 126"/>
                <a:gd name="T22" fmla="*/ 49 w 134"/>
                <a:gd name="T23" fmla="*/ 40 h 126"/>
                <a:gd name="T24" fmla="*/ 49 w 134"/>
                <a:gd name="T25" fmla="*/ 37 h 126"/>
                <a:gd name="T26" fmla="*/ 55 w 134"/>
                <a:gd name="T27" fmla="*/ 25 h 126"/>
                <a:gd name="T28" fmla="*/ 40 w 134"/>
                <a:gd name="T29" fmla="*/ 22 h 126"/>
                <a:gd name="T30" fmla="*/ 40 w 134"/>
                <a:gd name="T31" fmla="*/ 22 h 126"/>
                <a:gd name="T32" fmla="*/ 34 w 134"/>
                <a:gd name="T33" fmla="*/ 40 h 126"/>
                <a:gd name="T34" fmla="*/ 31 w 134"/>
                <a:gd name="T35" fmla="*/ 52 h 126"/>
                <a:gd name="T36" fmla="*/ 25 w 134"/>
                <a:gd name="T37" fmla="*/ 55 h 126"/>
                <a:gd name="T38" fmla="*/ 9 w 134"/>
                <a:gd name="T39" fmla="*/ 62 h 126"/>
                <a:gd name="T40" fmla="*/ 15 w 134"/>
                <a:gd name="T41" fmla="*/ 71 h 126"/>
                <a:gd name="T42" fmla="*/ 6 w 134"/>
                <a:gd name="T43" fmla="*/ 83 h 126"/>
                <a:gd name="T44" fmla="*/ 0 w 134"/>
                <a:gd name="T45" fmla="*/ 71 h 126"/>
                <a:gd name="T46" fmla="*/ 0 w 134"/>
                <a:gd name="T47" fmla="*/ 83 h 126"/>
                <a:gd name="T48" fmla="*/ 6 w 134"/>
                <a:gd name="T49" fmla="*/ 92 h 126"/>
                <a:gd name="T50" fmla="*/ 25 w 134"/>
                <a:gd name="T51" fmla="*/ 101 h 126"/>
                <a:gd name="T52" fmla="*/ 31 w 134"/>
                <a:gd name="T53" fmla="*/ 107 h 126"/>
                <a:gd name="T54" fmla="*/ 40 w 134"/>
                <a:gd name="T55" fmla="*/ 101 h 126"/>
                <a:gd name="T56" fmla="*/ 49 w 134"/>
                <a:gd name="T57" fmla="*/ 110 h 126"/>
                <a:gd name="T58" fmla="*/ 61 w 134"/>
                <a:gd name="T59" fmla="*/ 126 h 126"/>
                <a:gd name="T60" fmla="*/ 70 w 134"/>
                <a:gd name="T61" fmla="*/ 117 h 126"/>
                <a:gd name="T62" fmla="*/ 70 w 134"/>
                <a:gd name="T63" fmla="*/ 101 h 126"/>
                <a:gd name="T64" fmla="*/ 80 w 134"/>
                <a:gd name="T65" fmla="*/ 92 h 126"/>
                <a:gd name="T66" fmla="*/ 101 w 134"/>
                <a:gd name="T67" fmla="*/ 92 h 126"/>
                <a:gd name="T68" fmla="*/ 110 w 134"/>
                <a:gd name="T69" fmla="*/ 92 h 126"/>
                <a:gd name="T70" fmla="*/ 119 w 134"/>
                <a:gd name="T71" fmla="*/ 92 h 126"/>
                <a:gd name="T72" fmla="*/ 125 w 134"/>
                <a:gd name="T73" fmla="*/ 71 h 126"/>
                <a:gd name="T74" fmla="*/ 125 w 134"/>
                <a:gd name="T75" fmla="*/ 62 h 126"/>
                <a:gd name="T76" fmla="*/ 125 w 134"/>
                <a:gd name="T77" fmla="*/ 46 h 126"/>
                <a:gd name="T78" fmla="*/ 131 w 134"/>
                <a:gd name="T79" fmla="*/ 40 h 126"/>
                <a:gd name="T80" fmla="*/ 131 w 134"/>
                <a:gd name="T81" fmla="*/ 31 h 126"/>
                <a:gd name="T82" fmla="*/ 134 w 134"/>
                <a:gd name="T83" fmla="*/ 22 h 126"/>
                <a:gd name="T84" fmla="*/ 125 w 134"/>
                <a:gd name="T85"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26">
                  <a:moveTo>
                    <a:pt x="125" y="22"/>
                  </a:moveTo>
                  <a:lnTo>
                    <a:pt x="119" y="22"/>
                  </a:lnTo>
                  <a:lnTo>
                    <a:pt x="119" y="0"/>
                  </a:lnTo>
                  <a:lnTo>
                    <a:pt x="116" y="0"/>
                  </a:lnTo>
                  <a:lnTo>
                    <a:pt x="110" y="0"/>
                  </a:lnTo>
                  <a:lnTo>
                    <a:pt x="107" y="7"/>
                  </a:lnTo>
                  <a:lnTo>
                    <a:pt x="95" y="13"/>
                  </a:lnTo>
                  <a:lnTo>
                    <a:pt x="95" y="7"/>
                  </a:lnTo>
                  <a:lnTo>
                    <a:pt x="95" y="0"/>
                  </a:lnTo>
                  <a:lnTo>
                    <a:pt x="89" y="7"/>
                  </a:lnTo>
                  <a:lnTo>
                    <a:pt x="86" y="7"/>
                  </a:lnTo>
                  <a:lnTo>
                    <a:pt x="80" y="7"/>
                  </a:lnTo>
                  <a:lnTo>
                    <a:pt x="70" y="13"/>
                  </a:lnTo>
                  <a:lnTo>
                    <a:pt x="64" y="16"/>
                  </a:lnTo>
                  <a:lnTo>
                    <a:pt x="64" y="22"/>
                  </a:lnTo>
                  <a:lnTo>
                    <a:pt x="64" y="25"/>
                  </a:lnTo>
                  <a:lnTo>
                    <a:pt x="64" y="31"/>
                  </a:lnTo>
                  <a:lnTo>
                    <a:pt x="64" y="37"/>
                  </a:lnTo>
                  <a:lnTo>
                    <a:pt x="64" y="46"/>
                  </a:lnTo>
                  <a:lnTo>
                    <a:pt x="55" y="55"/>
                  </a:lnTo>
                  <a:lnTo>
                    <a:pt x="49" y="55"/>
                  </a:lnTo>
                  <a:lnTo>
                    <a:pt x="46" y="55"/>
                  </a:lnTo>
                  <a:lnTo>
                    <a:pt x="46" y="46"/>
                  </a:lnTo>
                  <a:lnTo>
                    <a:pt x="49" y="40"/>
                  </a:lnTo>
                  <a:lnTo>
                    <a:pt x="46" y="40"/>
                  </a:lnTo>
                  <a:lnTo>
                    <a:pt x="49" y="37"/>
                  </a:lnTo>
                  <a:lnTo>
                    <a:pt x="55" y="31"/>
                  </a:lnTo>
                  <a:lnTo>
                    <a:pt x="55" y="25"/>
                  </a:lnTo>
                  <a:lnTo>
                    <a:pt x="49" y="22"/>
                  </a:lnTo>
                  <a:lnTo>
                    <a:pt x="40" y="22"/>
                  </a:lnTo>
                  <a:lnTo>
                    <a:pt x="40" y="16"/>
                  </a:lnTo>
                  <a:lnTo>
                    <a:pt x="40" y="22"/>
                  </a:lnTo>
                  <a:lnTo>
                    <a:pt x="34" y="31"/>
                  </a:lnTo>
                  <a:lnTo>
                    <a:pt x="34" y="40"/>
                  </a:lnTo>
                  <a:lnTo>
                    <a:pt x="31" y="46"/>
                  </a:lnTo>
                  <a:lnTo>
                    <a:pt x="31" y="52"/>
                  </a:lnTo>
                  <a:lnTo>
                    <a:pt x="25" y="52"/>
                  </a:lnTo>
                  <a:lnTo>
                    <a:pt x="25" y="55"/>
                  </a:lnTo>
                  <a:lnTo>
                    <a:pt x="18" y="62"/>
                  </a:lnTo>
                  <a:lnTo>
                    <a:pt x="9" y="62"/>
                  </a:lnTo>
                  <a:lnTo>
                    <a:pt x="9" y="71"/>
                  </a:lnTo>
                  <a:lnTo>
                    <a:pt x="15" y="71"/>
                  </a:lnTo>
                  <a:lnTo>
                    <a:pt x="15" y="77"/>
                  </a:lnTo>
                  <a:lnTo>
                    <a:pt x="6" y="83"/>
                  </a:lnTo>
                  <a:lnTo>
                    <a:pt x="6" y="71"/>
                  </a:lnTo>
                  <a:lnTo>
                    <a:pt x="0" y="71"/>
                  </a:lnTo>
                  <a:lnTo>
                    <a:pt x="0" y="77"/>
                  </a:lnTo>
                  <a:lnTo>
                    <a:pt x="0" y="83"/>
                  </a:lnTo>
                  <a:lnTo>
                    <a:pt x="0" y="92"/>
                  </a:lnTo>
                  <a:lnTo>
                    <a:pt x="6" y="92"/>
                  </a:lnTo>
                  <a:lnTo>
                    <a:pt x="9" y="95"/>
                  </a:lnTo>
                  <a:lnTo>
                    <a:pt x="25" y="101"/>
                  </a:lnTo>
                  <a:lnTo>
                    <a:pt x="25" y="107"/>
                  </a:lnTo>
                  <a:lnTo>
                    <a:pt x="31" y="107"/>
                  </a:lnTo>
                  <a:lnTo>
                    <a:pt x="34" y="101"/>
                  </a:lnTo>
                  <a:lnTo>
                    <a:pt x="40" y="101"/>
                  </a:lnTo>
                  <a:lnTo>
                    <a:pt x="46" y="107"/>
                  </a:lnTo>
                  <a:lnTo>
                    <a:pt x="49" y="110"/>
                  </a:lnTo>
                  <a:lnTo>
                    <a:pt x="61" y="123"/>
                  </a:lnTo>
                  <a:lnTo>
                    <a:pt x="61" y="126"/>
                  </a:lnTo>
                  <a:lnTo>
                    <a:pt x="70" y="123"/>
                  </a:lnTo>
                  <a:lnTo>
                    <a:pt x="70" y="117"/>
                  </a:lnTo>
                  <a:lnTo>
                    <a:pt x="70" y="107"/>
                  </a:lnTo>
                  <a:lnTo>
                    <a:pt x="70" y="101"/>
                  </a:lnTo>
                  <a:lnTo>
                    <a:pt x="70" y="95"/>
                  </a:lnTo>
                  <a:lnTo>
                    <a:pt x="80" y="92"/>
                  </a:lnTo>
                  <a:lnTo>
                    <a:pt x="95" y="86"/>
                  </a:lnTo>
                  <a:lnTo>
                    <a:pt x="101" y="92"/>
                  </a:lnTo>
                  <a:lnTo>
                    <a:pt x="107" y="92"/>
                  </a:lnTo>
                  <a:lnTo>
                    <a:pt x="110" y="92"/>
                  </a:lnTo>
                  <a:lnTo>
                    <a:pt x="116" y="92"/>
                  </a:lnTo>
                  <a:lnTo>
                    <a:pt x="119" y="92"/>
                  </a:lnTo>
                  <a:lnTo>
                    <a:pt x="125" y="77"/>
                  </a:lnTo>
                  <a:lnTo>
                    <a:pt x="125" y="71"/>
                  </a:lnTo>
                  <a:lnTo>
                    <a:pt x="119" y="68"/>
                  </a:lnTo>
                  <a:lnTo>
                    <a:pt x="125" y="62"/>
                  </a:lnTo>
                  <a:lnTo>
                    <a:pt x="125" y="55"/>
                  </a:lnTo>
                  <a:lnTo>
                    <a:pt x="125" y="46"/>
                  </a:lnTo>
                  <a:lnTo>
                    <a:pt x="125" y="40"/>
                  </a:lnTo>
                  <a:lnTo>
                    <a:pt x="131" y="40"/>
                  </a:lnTo>
                  <a:lnTo>
                    <a:pt x="131" y="37"/>
                  </a:lnTo>
                  <a:lnTo>
                    <a:pt x="131" y="31"/>
                  </a:lnTo>
                  <a:lnTo>
                    <a:pt x="131" y="25"/>
                  </a:lnTo>
                  <a:lnTo>
                    <a:pt x="134" y="22"/>
                  </a:lnTo>
                  <a:lnTo>
                    <a:pt x="131" y="16"/>
                  </a:lnTo>
                  <a:lnTo>
                    <a:pt x="125" y="2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98">
              <a:extLst>
                <a:ext uri="{FF2B5EF4-FFF2-40B4-BE49-F238E27FC236}">
                  <a16:creationId xmlns:a16="http://schemas.microsoft.com/office/drawing/2014/main" id="{DD6554DA-ED92-48E5-AADE-A0A252E3A25A}"/>
                </a:ext>
              </a:extLst>
            </p:cNvPr>
            <p:cNvSpPr>
              <a:spLocks/>
            </p:cNvSpPr>
            <p:nvPr/>
          </p:nvSpPr>
          <p:spPr bwMode="auto">
            <a:xfrm>
              <a:off x="6816725" y="3819193"/>
              <a:ext cx="212725" cy="200025"/>
            </a:xfrm>
            <a:custGeom>
              <a:avLst/>
              <a:gdLst>
                <a:gd name="T0" fmla="*/ 119 w 134"/>
                <a:gd name="T1" fmla="*/ 22 h 126"/>
                <a:gd name="T2" fmla="*/ 116 w 134"/>
                <a:gd name="T3" fmla="*/ 0 h 126"/>
                <a:gd name="T4" fmla="*/ 107 w 134"/>
                <a:gd name="T5" fmla="*/ 7 h 126"/>
                <a:gd name="T6" fmla="*/ 95 w 134"/>
                <a:gd name="T7" fmla="*/ 7 h 126"/>
                <a:gd name="T8" fmla="*/ 89 w 134"/>
                <a:gd name="T9" fmla="*/ 7 h 126"/>
                <a:gd name="T10" fmla="*/ 80 w 134"/>
                <a:gd name="T11" fmla="*/ 7 h 126"/>
                <a:gd name="T12" fmla="*/ 64 w 134"/>
                <a:gd name="T13" fmla="*/ 16 h 126"/>
                <a:gd name="T14" fmla="*/ 64 w 134"/>
                <a:gd name="T15" fmla="*/ 25 h 126"/>
                <a:gd name="T16" fmla="*/ 64 w 134"/>
                <a:gd name="T17" fmla="*/ 37 h 126"/>
                <a:gd name="T18" fmla="*/ 55 w 134"/>
                <a:gd name="T19" fmla="*/ 55 h 126"/>
                <a:gd name="T20" fmla="*/ 46 w 134"/>
                <a:gd name="T21" fmla="*/ 55 h 126"/>
                <a:gd name="T22" fmla="*/ 49 w 134"/>
                <a:gd name="T23" fmla="*/ 40 h 126"/>
                <a:gd name="T24" fmla="*/ 49 w 134"/>
                <a:gd name="T25" fmla="*/ 37 h 126"/>
                <a:gd name="T26" fmla="*/ 55 w 134"/>
                <a:gd name="T27" fmla="*/ 25 h 126"/>
                <a:gd name="T28" fmla="*/ 40 w 134"/>
                <a:gd name="T29" fmla="*/ 22 h 126"/>
                <a:gd name="T30" fmla="*/ 40 w 134"/>
                <a:gd name="T31" fmla="*/ 22 h 126"/>
                <a:gd name="T32" fmla="*/ 34 w 134"/>
                <a:gd name="T33" fmla="*/ 40 h 126"/>
                <a:gd name="T34" fmla="*/ 31 w 134"/>
                <a:gd name="T35" fmla="*/ 52 h 126"/>
                <a:gd name="T36" fmla="*/ 25 w 134"/>
                <a:gd name="T37" fmla="*/ 55 h 126"/>
                <a:gd name="T38" fmla="*/ 9 w 134"/>
                <a:gd name="T39" fmla="*/ 62 h 126"/>
                <a:gd name="T40" fmla="*/ 15 w 134"/>
                <a:gd name="T41" fmla="*/ 71 h 126"/>
                <a:gd name="T42" fmla="*/ 6 w 134"/>
                <a:gd name="T43" fmla="*/ 83 h 126"/>
                <a:gd name="T44" fmla="*/ 0 w 134"/>
                <a:gd name="T45" fmla="*/ 71 h 126"/>
                <a:gd name="T46" fmla="*/ 0 w 134"/>
                <a:gd name="T47" fmla="*/ 83 h 126"/>
                <a:gd name="T48" fmla="*/ 6 w 134"/>
                <a:gd name="T49" fmla="*/ 92 h 126"/>
                <a:gd name="T50" fmla="*/ 25 w 134"/>
                <a:gd name="T51" fmla="*/ 101 h 126"/>
                <a:gd name="T52" fmla="*/ 31 w 134"/>
                <a:gd name="T53" fmla="*/ 107 h 126"/>
                <a:gd name="T54" fmla="*/ 40 w 134"/>
                <a:gd name="T55" fmla="*/ 101 h 126"/>
                <a:gd name="T56" fmla="*/ 49 w 134"/>
                <a:gd name="T57" fmla="*/ 110 h 126"/>
                <a:gd name="T58" fmla="*/ 61 w 134"/>
                <a:gd name="T59" fmla="*/ 126 h 126"/>
                <a:gd name="T60" fmla="*/ 70 w 134"/>
                <a:gd name="T61" fmla="*/ 117 h 126"/>
                <a:gd name="T62" fmla="*/ 70 w 134"/>
                <a:gd name="T63" fmla="*/ 101 h 126"/>
                <a:gd name="T64" fmla="*/ 80 w 134"/>
                <a:gd name="T65" fmla="*/ 92 h 126"/>
                <a:gd name="T66" fmla="*/ 101 w 134"/>
                <a:gd name="T67" fmla="*/ 92 h 126"/>
                <a:gd name="T68" fmla="*/ 110 w 134"/>
                <a:gd name="T69" fmla="*/ 92 h 126"/>
                <a:gd name="T70" fmla="*/ 119 w 134"/>
                <a:gd name="T71" fmla="*/ 92 h 126"/>
                <a:gd name="T72" fmla="*/ 125 w 134"/>
                <a:gd name="T73" fmla="*/ 71 h 126"/>
                <a:gd name="T74" fmla="*/ 125 w 134"/>
                <a:gd name="T75" fmla="*/ 62 h 126"/>
                <a:gd name="T76" fmla="*/ 125 w 134"/>
                <a:gd name="T77" fmla="*/ 46 h 126"/>
                <a:gd name="T78" fmla="*/ 131 w 134"/>
                <a:gd name="T79" fmla="*/ 40 h 126"/>
                <a:gd name="T80" fmla="*/ 131 w 134"/>
                <a:gd name="T81" fmla="*/ 31 h 126"/>
                <a:gd name="T82" fmla="*/ 134 w 134"/>
                <a:gd name="T83" fmla="*/ 22 h 126"/>
                <a:gd name="T84" fmla="*/ 125 w 134"/>
                <a:gd name="T85"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26">
                  <a:moveTo>
                    <a:pt x="125" y="22"/>
                  </a:moveTo>
                  <a:lnTo>
                    <a:pt x="119" y="22"/>
                  </a:lnTo>
                  <a:lnTo>
                    <a:pt x="119" y="0"/>
                  </a:lnTo>
                  <a:lnTo>
                    <a:pt x="116" y="0"/>
                  </a:lnTo>
                  <a:lnTo>
                    <a:pt x="110" y="0"/>
                  </a:lnTo>
                  <a:lnTo>
                    <a:pt x="107" y="7"/>
                  </a:lnTo>
                  <a:lnTo>
                    <a:pt x="95" y="13"/>
                  </a:lnTo>
                  <a:lnTo>
                    <a:pt x="95" y="7"/>
                  </a:lnTo>
                  <a:lnTo>
                    <a:pt x="95" y="0"/>
                  </a:lnTo>
                  <a:lnTo>
                    <a:pt x="89" y="7"/>
                  </a:lnTo>
                  <a:lnTo>
                    <a:pt x="86" y="7"/>
                  </a:lnTo>
                  <a:lnTo>
                    <a:pt x="80" y="7"/>
                  </a:lnTo>
                  <a:lnTo>
                    <a:pt x="70" y="13"/>
                  </a:lnTo>
                  <a:lnTo>
                    <a:pt x="64" y="16"/>
                  </a:lnTo>
                  <a:lnTo>
                    <a:pt x="64" y="22"/>
                  </a:lnTo>
                  <a:lnTo>
                    <a:pt x="64" y="25"/>
                  </a:lnTo>
                  <a:lnTo>
                    <a:pt x="64" y="31"/>
                  </a:lnTo>
                  <a:lnTo>
                    <a:pt x="64" y="37"/>
                  </a:lnTo>
                  <a:lnTo>
                    <a:pt x="64" y="46"/>
                  </a:lnTo>
                  <a:lnTo>
                    <a:pt x="55" y="55"/>
                  </a:lnTo>
                  <a:lnTo>
                    <a:pt x="49" y="55"/>
                  </a:lnTo>
                  <a:lnTo>
                    <a:pt x="46" y="55"/>
                  </a:lnTo>
                  <a:lnTo>
                    <a:pt x="46" y="46"/>
                  </a:lnTo>
                  <a:lnTo>
                    <a:pt x="49" y="40"/>
                  </a:lnTo>
                  <a:lnTo>
                    <a:pt x="46" y="40"/>
                  </a:lnTo>
                  <a:lnTo>
                    <a:pt x="49" y="37"/>
                  </a:lnTo>
                  <a:lnTo>
                    <a:pt x="55" y="31"/>
                  </a:lnTo>
                  <a:lnTo>
                    <a:pt x="55" y="25"/>
                  </a:lnTo>
                  <a:lnTo>
                    <a:pt x="49" y="22"/>
                  </a:lnTo>
                  <a:lnTo>
                    <a:pt x="40" y="22"/>
                  </a:lnTo>
                  <a:lnTo>
                    <a:pt x="40" y="16"/>
                  </a:lnTo>
                  <a:lnTo>
                    <a:pt x="40" y="22"/>
                  </a:lnTo>
                  <a:lnTo>
                    <a:pt x="34" y="31"/>
                  </a:lnTo>
                  <a:lnTo>
                    <a:pt x="34" y="40"/>
                  </a:lnTo>
                  <a:lnTo>
                    <a:pt x="31" y="46"/>
                  </a:lnTo>
                  <a:lnTo>
                    <a:pt x="31" y="52"/>
                  </a:lnTo>
                  <a:lnTo>
                    <a:pt x="25" y="52"/>
                  </a:lnTo>
                  <a:lnTo>
                    <a:pt x="25" y="55"/>
                  </a:lnTo>
                  <a:lnTo>
                    <a:pt x="18" y="62"/>
                  </a:lnTo>
                  <a:lnTo>
                    <a:pt x="9" y="62"/>
                  </a:lnTo>
                  <a:lnTo>
                    <a:pt x="9" y="71"/>
                  </a:lnTo>
                  <a:lnTo>
                    <a:pt x="15" y="71"/>
                  </a:lnTo>
                  <a:lnTo>
                    <a:pt x="15" y="77"/>
                  </a:lnTo>
                  <a:lnTo>
                    <a:pt x="6" y="83"/>
                  </a:lnTo>
                  <a:lnTo>
                    <a:pt x="6" y="71"/>
                  </a:lnTo>
                  <a:lnTo>
                    <a:pt x="0" y="71"/>
                  </a:lnTo>
                  <a:lnTo>
                    <a:pt x="0" y="77"/>
                  </a:lnTo>
                  <a:lnTo>
                    <a:pt x="0" y="83"/>
                  </a:lnTo>
                  <a:lnTo>
                    <a:pt x="0" y="92"/>
                  </a:lnTo>
                  <a:lnTo>
                    <a:pt x="6" y="92"/>
                  </a:lnTo>
                  <a:lnTo>
                    <a:pt x="9" y="95"/>
                  </a:lnTo>
                  <a:lnTo>
                    <a:pt x="25" y="101"/>
                  </a:lnTo>
                  <a:lnTo>
                    <a:pt x="25" y="107"/>
                  </a:lnTo>
                  <a:lnTo>
                    <a:pt x="31" y="107"/>
                  </a:lnTo>
                  <a:lnTo>
                    <a:pt x="34" y="101"/>
                  </a:lnTo>
                  <a:lnTo>
                    <a:pt x="40" y="101"/>
                  </a:lnTo>
                  <a:lnTo>
                    <a:pt x="46" y="107"/>
                  </a:lnTo>
                  <a:lnTo>
                    <a:pt x="49" y="110"/>
                  </a:lnTo>
                  <a:lnTo>
                    <a:pt x="61" y="123"/>
                  </a:lnTo>
                  <a:lnTo>
                    <a:pt x="61" y="126"/>
                  </a:lnTo>
                  <a:lnTo>
                    <a:pt x="70" y="123"/>
                  </a:lnTo>
                  <a:lnTo>
                    <a:pt x="70" y="117"/>
                  </a:lnTo>
                  <a:lnTo>
                    <a:pt x="70" y="107"/>
                  </a:lnTo>
                  <a:lnTo>
                    <a:pt x="70" y="101"/>
                  </a:lnTo>
                  <a:lnTo>
                    <a:pt x="70" y="95"/>
                  </a:lnTo>
                  <a:lnTo>
                    <a:pt x="80" y="92"/>
                  </a:lnTo>
                  <a:lnTo>
                    <a:pt x="95" y="86"/>
                  </a:lnTo>
                  <a:lnTo>
                    <a:pt x="101" y="92"/>
                  </a:lnTo>
                  <a:lnTo>
                    <a:pt x="107" y="92"/>
                  </a:lnTo>
                  <a:lnTo>
                    <a:pt x="110" y="92"/>
                  </a:lnTo>
                  <a:lnTo>
                    <a:pt x="116" y="92"/>
                  </a:lnTo>
                  <a:lnTo>
                    <a:pt x="119" y="92"/>
                  </a:lnTo>
                  <a:lnTo>
                    <a:pt x="125" y="77"/>
                  </a:lnTo>
                  <a:lnTo>
                    <a:pt x="125" y="71"/>
                  </a:lnTo>
                  <a:lnTo>
                    <a:pt x="119" y="68"/>
                  </a:lnTo>
                  <a:lnTo>
                    <a:pt x="125" y="62"/>
                  </a:lnTo>
                  <a:lnTo>
                    <a:pt x="125" y="55"/>
                  </a:lnTo>
                  <a:lnTo>
                    <a:pt x="125" y="46"/>
                  </a:lnTo>
                  <a:lnTo>
                    <a:pt x="125" y="40"/>
                  </a:lnTo>
                  <a:lnTo>
                    <a:pt x="131" y="40"/>
                  </a:lnTo>
                  <a:lnTo>
                    <a:pt x="131" y="37"/>
                  </a:lnTo>
                  <a:lnTo>
                    <a:pt x="131" y="31"/>
                  </a:lnTo>
                  <a:lnTo>
                    <a:pt x="131" y="25"/>
                  </a:lnTo>
                  <a:lnTo>
                    <a:pt x="134" y="22"/>
                  </a:lnTo>
                  <a:lnTo>
                    <a:pt x="131" y="16"/>
                  </a:lnTo>
                  <a:lnTo>
                    <a:pt x="125" y="22"/>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99">
              <a:extLst>
                <a:ext uri="{FF2B5EF4-FFF2-40B4-BE49-F238E27FC236}">
                  <a16:creationId xmlns:a16="http://schemas.microsoft.com/office/drawing/2014/main" id="{8B7B5055-C9B6-448B-A222-899B4F044935}"/>
                </a:ext>
              </a:extLst>
            </p:cNvPr>
            <p:cNvSpPr>
              <a:spLocks/>
            </p:cNvSpPr>
            <p:nvPr/>
          </p:nvSpPr>
          <p:spPr bwMode="auto">
            <a:xfrm>
              <a:off x="7137400" y="3484230"/>
              <a:ext cx="130175" cy="77788"/>
            </a:xfrm>
            <a:custGeom>
              <a:avLst/>
              <a:gdLst>
                <a:gd name="T0" fmla="*/ 6 w 82"/>
                <a:gd name="T1" fmla="*/ 49 h 49"/>
                <a:gd name="T2" fmla="*/ 6 w 82"/>
                <a:gd name="T3" fmla="*/ 43 h 49"/>
                <a:gd name="T4" fmla="*/ 6 w 82"/>
                <a:gd name="T5" fmla="*/ 40 h 49"/>
                <a:gd name="T6" fmla="*/ 12 w 82"/>
                <a:gd name="T7" fmla="*/ 34 h 49"/>
                <a:gd name="T8" fmla="*/ 15 w 82"/>
                <a:gd name="T9" fmla="*/ 34 h 49"/>
                <a:gd name="T10" fmla="*/ 21 w 82"/>
                <a:gd name="T11" fmla="*/ 34 h 49"/>
                <a:gd name="T12" fmla="*/ 27 w 82"/>
                <a:gd name="T13" fmla="*/ 34 h 49"/>
                <a:gd name="T14" fmla="*/ 30 w 82"/>
                <a:gd name="T15" fmla="*/ 34 h 49"/>
                <a:gd name="T16" fmla="*/ 36 w 82"/>
                <a:gd name="T17" fmla="*/ 34 h 49"/>
                <a:gd name="T18" fmla="*/ 42 w 82"/>
                <a:gd name="T19" fmla="*/ 28 h 49"/>
                <a:gd name="T20" fmla="*/ 46 w 82"/>
                <a:gd name="T21" fmla="*/ 28 h 49"/>
                <a:gd name="T22" fmla="*/ 58 w 82"/>
                <a:gd name="T23" fmla="*/ 28 h 49"/>
                <a:gd name="T24" fmla="*/ 61 w 82"/>
                <a:gd name="T25" fmla="*/ 34 h 49"/>
                <a:gd name="T26" fmla="*/ 67 w 82"/>
                <a:gd name="T27" fmla="*/ 40 h 49"/>
                <a:gd name="T28" fmla="*/ 67 w 82"/>
                <a:gd name="T29" fmla="*/ 34 h 49"/>
                <a:gd name="T30" fmla="*/ 70 w 82"/>
                <a:gd name="T31" fmla="*/ 28 h 49"/>
                <a:gd name="T32" fmla="*/ 76 w 82"/>
                <a:gd name="T33" fmla="*/ 25 h 49"/>
                <a:gd name="T34" fmla="*/ 76 w 82"/>
                <a:gd name="T35" fmla="*/ 16 h 49"/>
                <a:gd name="T36" fmla="*/ 70 w 82"/>
                <a:gd name="T37" fmla="*/ 16 h 49"/>
                <a:gd name="T38" fmla="*/ 70 w 82"/>
                <a:gd name="T39" fmla="*/ 10 h 49"/>
                <a:gd name="T40" fmla="*/ 76 w 82"/>
                <a:gd name="T41" fmla="*/ 4 h 49"/>
                <a:gd name="T42" fmla="*/ 82 w 82"/>
                <a:gd name="T43" fmla="*/ 0 h 49"/>
                <a:gd name="T44" fmla="*/ 76 w 82"/>
                <a:gd name="T45" fmla="*/ 0 h 49"/>
                <a:gd name="T46" fmla="*/ 70 w 82"/>
                <a:gd name="T47" fmla="*/ 4 h 49"/>
                <a:gd name="T48" fmla="*/ 67 w 82"/>
                <a:gd name="T49" fmla="*/ 4 h 49"/>
                <a:gd name="T50" fmla="*/ 61 w 82"/>
                <a:gd name="T51" fmla="*/ 4 h 49"/>
                <a:gd name="T52" fmla="*/ 58 w 82"/>
                <a:gd name="T53" fmla="*/ 10 h 49"/>
                <a:gd name="T54" fmla="*/ 52 w 82"/>
                <a:gd name="T55" fmla="*/ 10 h 49"/>
                <a:gd name="T56" fmla="*/ 46 w 82"/>
                <a:gd name="T57" fmla="*/ 16 h 49"/>
                <a:gd name="T58" fmla="*/ 42 w 82"/>
                <a:gd name="T59" fmla="*/ 19 h 49"/>
                <a:gd name="T60" fmla="*/ 42 w 82"/>
                <a:gd name="T61" fmla="*/ 25 h 49"/>
                <a:gd name="T62" fmla="*/ 36 w 82"/>
                <a:gd name="T63" fmla="*/ 28 h 49"/>
                <a:gd name="T64" fmla="*/ 30 w 82"/>
                <a:gd name="T65" fmla="*/ 28 h 49"/>
                <a:gd name="T66" fmla="*/ 27 w 82"/>
                <a:gd name="T67" fmla="*/ 28 h 49"/>
                <a:gd name="T68" fmla="*/ 12 w 82"/>
                <a:gd name="T69" fmla="*/ 28 h 49"/>
                <a:gd name="T70" fmla="*/ 6 w 82"/>
                <a:gd name="T71" fmla="*/ 28 h 49"/>
                <a:gd name="T72" fmla="*/ 0 w 82"/>
                <a:gd name="T73" fmla="*/ 34 h 49"/>
                <a:gd name="T74" fmla="*/ 0 w 82"/>
                <a:gd name="T75" fmla="*/ 40 h 49"/>
                <a:gd name="T76" fmla="*/ 6 w 82"/>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49">
                  <a:moveTo>
                    <a:pt x="6" y="49"/>
                  </a:moveTo>
                  <a:lnTo>
                    <a:pt x="6" y="43"/>
                  </a:lnTo>
                  <a:lnTo>
                    <a:pt x="6" y="40"/>
                  </a:lnTo>
                  <a:lnTo>
                    <a:pt x="12" y="34"/>
                  </a:lnTo>
                  <a:lnTo>
                    <a:pt x="15" y="34"/>
                  </a:lnTo>
                  <a:lnTo>
                    <a:pt x="21" y="34"/>
                  </a:lnTo>
                  <a:lnTo>
                    <a:pt x="27" y="34"/>
                  </a:lnTo>
                  <a:lnTo>
                    <a:pt x="30" y="34"/>
                  </a:lnTo>
                  <a:lnTo>
                    <a:pt x="36" y="34"/>
                  </a:lnTo>
                  <a:lnTo>
                    <a:pt x="42" y="28"/>
                  </a:lnTo>
                  <a:lnTo>
                    <a:pt x="46" y="28"/>
                  </a:lnTo>
                  <a:lnTo>
                    <a:pt x="58" y="28"/>
                  </a:lnTo>
                  <a:lnTo>
                    <a:pt x="61" y="34"/>
                  </a:lnTo>
                  <a:lnTo>
                    <a:pt x="67" y="40"/>
                  </a:lnTo>
                  <a:lnTo>
                    <a:pt x="67" y="34"/>
                  </a:lnTo>
                  <a:lnTo>
                    <a:pt x="70" y="28"/>
                  </a:lnTo>
                  <a:lnTo>
                    <a:pt x="76" y="25"/>
                  </a:lnTo>
                  <a:lnTo>
                    <a:pt x="76" y="16"/>
                  </a:lnTo>
                  <a:lnTo>
                    <a:pt x="70" y="16"/>
                  </a:lnTo>
                  <a:lnTo>
                    <a:pt x="70" y="10"/>
                  </a:lnTo>
                  <a:lnTo>
                    <a:pt x="76" y="4"/>
                  </a:lnTo>
                  <a:lnTo>
                    <a:pt x="82" y="0"/>
                  </a:lnTo>
                  <a:lnTo>
                    <a:pt x="76" y="0"/>
                  </a:lnTo>
                  <a:lnTo>
                    <a:pt x="70" y="4"/>
                  </a:lnTo>
                  <a:lnTo>
                    <a:pt x="67" y="4"/>
                  </a:lnTo>
                  <a:lnTo>
                    <a:pt x="61" y="4"/>
                  </a:lnTo>
                  <a:lnTo>
                    <a:pt x="58" y="10"/>
                  </a:lnTo>
                  <a:lnTo>
                    <a:pt x="52" y="10"/>
                  </a:lnTo>
                  <a:lnTo>
                    <a:pt x="46" y="16"/>
                  </a:lnTo>
                  <a:lnTo>
                    <a:pt x="42" y="19"/>
                  </a:lnTo>
                  <a:lnTo>
                    <a:pt x="42" y="25"/>
                  </a:lnTo>
                  <a:lnTo>
                    <a:pt x="36" y="28"/>
                  </a:lnTo>
                  <a:lnTo>
                    <a:pt x="30" y="28"/>
                  </a:lnTo>
                  <a:lnTo>
                    <a:pt x="27" y="28"/>
                  </a:lnTo>
                  <a:lnTo>
                    <a:pt x="12" y="28"/>
                  </a:lnTo>
                  <a:lnTo>
                    <a:pt x="6" y="28"/>
                  </a:lnTo>
                  <a:lnTo>
                    <a:pt x="0" y="34"/>
                  </a:lnTo>
                  <a:lnTo>
                    <a:pt x="0" y="40"/>
                  </a:lnTo>
                  <a:lnTo>
                    <a:pt x="6" y="4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100">
              <a:extLst>
                <a:ext uri="{FF2B5EF4-FFF2-40B4-BE49-F238E27FC236}">
                  <a16:creationId xmlns:a16="http://schemas.microsoft.com/office/drawing/2014/main" id="{4B957B61-D271-4DBF-A7E4-AC6C715A8760}"/>
                </a:ext>
              </a:extLst>
            </p:cNvPr>
            <p:cNvSpPr>
              <a:spLocks/>
            </p:cNvSpPr>
            <p:nvPr/>
          </p:nvSpPr>
          <p:spPr bwMode="auto">
            <a:xfrm>
              <a:off x="7137400" y="3484230"/>
              <a:ext cx="130175" cy="77788"/>
            </a:xfrm>
            <a:custGeom>
              <a:avLst/>
              <a:gdLst>
                <a:gd name="T0" fmla="*/ 6 w 82"/>
                <a:gd name="T1" fmla="*/ 49 h 49"/>
                <a:gd name="T2" fmla="*/ 6 w 82"/>
                <a:gd name="T3" fmla="*/ 43 h 49"/>
                <a:gd name="T4" fmla="*/ 6 w 82"/>
                <a:gd name="T5" fmla="*/ 40 h 49"/>
                <a:gd name="T6" fmla="*/ 12 w 82"/>
                <a:gd name="T7" fmla="*/ 34 h 49"/>
                <a:gd name="T8" fmla="*/ 15 w 82"/>
                <a:gd name="T9" fmla="*/ 34 h 49"/>
                <a:gd name="T10" fmla="*/ 21 w 82"/>
                <a:gd name="T11" fmla="*/ 34 h 49"/>
                <a:gd name="T12" fmla="*/ 27 w 82"/>
                <a:gd name="T13" fmla="*/ 34 h 49"/>
                <a:gd name="T14" fmla="*/ 30 w 82"/>
                <a:gd name="T15" fmla="*/ 34 h 49"/>
                <a:gd name="T16" fmla="*/ 36 w 82"/>
                <a:gd name="T17" fmla="*/ 34 h 49"/>
                <a:gd name="T18" fmla="*/ 42 w 82"/>
                <a:gd name="T19" fmla="*/ 28 h 49"/>
                <a:gd name="T20" fmla="*/ 46 w 82"/>
                <a:gd name="T21" fmla="*/ 28 h 49"/>
                <a:gd name="T22" fmla="*/ 58 w 82"/>
                <a:gd name="T23" fmla="*/ 28 h 49"/>
                <a:gd name="T24" fmla="*/ 61 w 82"/>
                <a:gd name="T25" fmla="*/ 34 h 49"/>
                <a:gd name="T26" fmla="*/ 67 w 82"/>
                <a:gd name="T27" fmla="*/ 40 h 49"/>
                <a:gd name="T28" fmla="*/ 67 w 82"/>
                <a:gd name="T29" fmla="*/ 34 h 49"/>
                <a:gd name="T30" fmla="*/ 70 w 82"/>
                <a:gd name="T31" fmla="*/ 28 h 49"/>
                <a:gd name="T32" fmla="*/ 76 w 82"/>
                <a:gd name="T33" fmla="*/ 25 h 49"/>
                <a:gd name="T34" fmla="*/ 76 w 82"/>
                <a:gd name="T35" fmla="*/ 16 h 49"/>
                <a:gd name="T36" fmla="*/ 70 w 82"/>
                <a:gd name="T37" fmla="*/ 16 h 49"/>
                <a:gd name="T38" fmla="*/ 70 w 82"/>
                <a:gd name="T39" fmla="*/ 10 h 49"/>
                <a:gd name="T40" fmla="*/ 76 w 82"/>
                <a:gd name="T41" fmla="*/ 4 h 49"/>
                <a:gd name="T42" fmla="*/ 82 w 82"/>
                <a:gd name="T43" fmla="*/ 0 h 49"/>
                <a:gd name="T44" fmla="*/ 76 w 82"/>
                <a:gd name="T45" fmla="*/ 0 h 49"/>
                <a:gd name="T46" fmla="*/ 70 w 82"/>
                <a:gd name="T47" fmla="*/ 4 h 49"/>
                <a:gd name="T48" fmla="*/ 67 w 82"/>
                <a:gd name="T49" fmla="*/ 4 h 49"/>
                <a:gd name="T50" fmla="*/ 61 w 82"/>
                <a:gd name="T51" fmla="*/ 4 h 49"/>
                <a:gd name="T52" fmla="*/ 58 w 82"/>
                <a:gd name="T53" fmla="*/ 10 h 49"/>
                <a:gd name="T54" fmla="*/ 52 w 82"/>
                <a:gd name="T55" fmla="*/ 10 h 49"/>
                <a:gd name="T56" fmla="*/ 46 w 82"/>
                <a:gd name="T57" fmla="*/ 16 h 49"/>
                <a:gd name="T58" fmla="*/ 42 w 82"/>
                <a:gd name="T59" fmla="*/ 19 h 49"/>
                <a:gd name="T60" fmla="*/ 42 w 82"/>
                <a:gd name="T61" fmla="*/ 25 h 49"/>
                <a:gd name="T62" fmla="*/ 36 w 82"/>
                <a:gd name="T63" fmla="*/ 28 h 49"/>
                <a:gd name="T64" fmla="*/ 30 w 82"/>
                <a:gd name="T65" fmla="*/ 28 h 49"/>
                <a:gd name="T66" fmla="*/ 27 w 82"/>
                <a:gd name="T67" fmla="*/ 28 h 49"/>
                <a:gd name="T68" fmla="*/ 12 w 82"/>
                <a:gd name="T69" fmla="*/ 28 h 49"/>
                <a:gd name="T70" fmla="*/ 6 w 82"/>
                <a:gd name="T71" fmla="*/ 28 h 49"/>
                <a:gd name="T72" fmla="*/ 0 w 82"/>
                <a:gd name="T73" fmla="*/ 34 h 49"/>
                <a:gd name="T74" fmla="*/ 0 w 82"/>
                <a:gd name="T75" fmla="*/ 40 h 49"/>
                <a:gd name="T76" fmla="*/ 6 w 82"/>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49">
                  <a:moveTo>
                    <a:pt x="6" y="49"/>
                  </a:moveTo>
                  <a:lnTo>
                    <a:pt x="6" y="43"/>
                  </a:lnTo>
                  <a:lnTo>
                    <a:pt x="6" y="40"/>
                  </a:lnTo>
                  <a:lnTo>
                    <a:pt x="12" y="34"/>
                  </a:lnTo>
                  <a:lnTo>
                    <a:pt x="15" y="34"/>
                  </a:lnTo>
                  <a:lnTo>
                    <a:pt x="21" y="34"/>
                  </a:lnTo>
                  <a:lnTo>
                    <a:pt x="27" y="34"/>
                  </a:lnTo>
                  <a:lnTo>
                    <a:pt x="30" y="34"/>
                  </a:lnTo>
                  <a:lnTo>
                    <a:pt x="36" y="34"/>
                  </a:lnTo>
                  <a:lnTo>
                    <a:pt x="42" y="28"/>
                  </a:lnTo>
                  <a:lnTo>
                    <a:pt x="46" y="28"/>
                  </a:lnTo>
                  <a:lnTo>
                    <a:pt x="58" y="28"/>
                  </a:lnTo>
                  <a:lnTo>
                    <a:pt x="61" y="34"/>
                  </a:lnTo>
                  <a:lnTo>
                    <a:pt x="67" y="40"/>
                  </a:lnTo>
                  <a:lnTo>
                    <a:pt x="67" y="34"/>
                  </a:lnTo>
                  <a:lnTo>
                    <a:pt x="70" y="28"/>
                  </a:lnTo>
                  <a:lnTo>
                    <a:pt x="76" y="25"/>
                  </a:lnTo>
                  <a:lnTo>
                    <a:pt x="76" y="16"/>
                  </a:lnTo>
                  <a:lnTo>
                    <a:pt x="70" y="16"/>
                  </a:lnTo>
                  <a:lnTo>
                    <a:pt x="70" y="10"/>
                  </a:lnTo>
                  <a:lnTo>
                    <a:pt x="76" y="4"/>
                  </a:lnTo>
                  <a:lnTo>
                    <a:pt x="82" y="0"/>
                  </a:lnTo>
                  <a:lnTo>
                    <a:pt x="76" y="0"/>
                  </a:lnTo>
                  <a:lnTo>
                    <a:pt x="70" y="4"/>
                  </a:lnTo>
                  <a:lnTo>
                    <a:pt x="67" y="4"/>
                  </a:lnTo>
                  <a:lnTo>
                    <a:pt x="61" y="4"/>
                  </a:lnTo>
                  <a:lnTo>
                    <a:pt x="58" y="10"/>
                  </a:lnTo>
                  <a:lnTo>
                    <a:pt x="52" y="10"/>
                  </a:lnTo>
                  <a:lnTo>
                    <a:pt x="46" y="16"/>
                  </a:lnTo>
                  <a:lnTo>
                    <a:pt x="42" y="19"/>
                  </a:lnTo>
                  <a:lnTo>
                    <a:pt x="42" y="25"/>
                  </a:lnTo>
                  <a:lnTo>
                    <a:pt x="36" y="28"/>
                  </a:lnTo>
                  <a:lnTo>
                    <a:pt x="30" y="28"/>
                  </a:lnTo>
                  <a:lnTo>
                    <a:pt x="27" y="28"/>
                  </a:lnTo>
                  <a:lnTo>
                    <a:pt x="12" y="28"/>
                  </a:lnTo>
                  <a:lnTo>
                    <a:pt x="6" y="28"/>
                  </a:lnTo>
                  <a:lnTo>
                    <a:pt x="0" y="34"/>
                  </a:lnTo>
                  <a:lnTo>
                    <a:pt x="0" y="40"/>
                  </a:lnTo>
                  <a:lnTo>
                    <a:pt x="6" y="4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01">
              <a:extLst>
                <a:ext uri="{FF2B5EF4-FFF2-40B4-BE49-F238E27FC236}">
                  <a16:creationId xmlns:a16="http://schemas.microsoft.com/office/drawing/2014/main" id="{15DD660B-6CD1-4871-8EB5-80CF4369CCF3}"/>
                </a:ext>
              </a:extLst>
            </p:cNvPr>
            <p:cNvSpPr>
              <a:spLocks/>
            </p:cNvSpPr>
            <p:nvPr/>
          </p:nvSpPr>
          <p:spPr bwMode="auto">
            <a:xfrm>
              <a:off x="7194550" y="3674730"/>
              <a:ext cx="39688" cy="38100"/>
            </a:xfrm>
            <a:custGeom>
              <a:avLst/>
              <a:gdLst>
                <a:gd name="T0" fmla="*/ 25 w 25"/>
                <a:gd name="T1" fmla="*/ 24 h 24"/>
                <a:gd name="T2" fmla="*/ 22 w 25"/>
                <a:gd name="T3" fmla="*/ 24 h 24"/>
                <a:gd name="T4" fmla="*/ 10 w 25"/>
                <a:gd name="T5" fmla="*/ 24 h 24"/>
                <a:gd name="T6" fmla="*/ 10 w 25"/>
                <a:gd name="T7" fmla="*/ 21 h 24"/>
                <a:gd name="T8" fmla="*/ 0 w 25"/>
                <a:gd name="T9" fmla="*/ 21 h 24"/>
                <a:gd name="T10" fmla="*/ 0 w 25"/>
                <a:gd name="T11" fmla="*/ 9 h 24"/>
                <a:gd name="T12" fmla="*/ 0 w 25"/>
                <a:gd name="T13" fmla="*/ 6 h 24"/>
                <a:gd name="T14" fmla="*/ 6 w 25"/>
                <a:gd name="T15" fmla="*/ 6 h 24"/>
                <a:gd name="T16" fmla="*/ 6 w 25"/>
                <a:gd name="T17" fmla="*/ 0 h 24"/>
                <a:gd name="T18" fmla="*/ 10 w 25"/>
                <a:gd name="T19" fmla="*/ 6 h 24"/>
                <a:gd name="T20" fmla="*/ 16 w 25"/>
                <a:gd name="T21" fmla="*/ 0 h 24"/>
                <a:gd name="T22" fmla="*/ 22 w 25"/>
                <a:gd name="T23" fmla="*/ 6 h 24"/>
                <a:gd name="T24" fmla="*/ 25 w 25"/>
                <a:gd name="T25" fmla="*/ 6 h 24"/>
                <a:gd name="T26" fmla="*/ 25 w 25"/>
                <a:gd name="T27" fmla="*/ 9 h 24"/>
                <a:gd name="T28" fmla="*/ 25 w 25"/>
                <a:gd name="T29" fmla="*/ 15 h 24"/>
                <a:gd name="T30" fmla="*/ 25 w 25"/>
                <a:gd name="T31" fmla="*/ 21 h 24"/>
                <a:gd name="T32" fmla="*/ 25 w 25"/>
                <a:gd name="T33" fmla="*/ 24 h 24"/>
                <a:gd name="T34" fmla="*/ 22 w 25"/>
                <a:gd name="T35" fmla="*/ 24 h 24"/>
                <a:gd name="T36" fmla="*/ 25 w 25"/>
                <a:gd name="T3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25" y="24"/>
                  </a:moveTo>
                  <a:lnTo>
                    <a:pt x="22" y="24"/>
                  </a:lnTo>
                  <a:lnTo>
                    <a:pt x="10" y="24"/>
                  </a:lnTo>
                  <a:lnTo>
                    <a:pt x="10" y="21"/>
                  </a:lnTo>
                  <a:lnTo>
                    <a:pt x="0" y="21"/>
                  </a:lnTo>
                  <a:lnTo>
                    <a:pt x="0" y="9"/>
                  </a:lnTo>
                  <a:lnTo>
                    <a:pt x="0" y="6"/>
                  </a:lnTo>
                  <a:lnTo>
                    <a:pt x="6" y="6"/>
                  </a:lnTo>
                  <a:lnTo>
                    <a:pt x="6" y="0"/>
                  </a:lnTo>
                  <a:lnTo>
                    <a:pt x="10" y="6"/>
                  </a:lnTo>
                  <a:lnTo>
                    <a:pt x="16" y="0"/>
                  </a:lnTo>
                  <a:lnTo>
                    <a:pt x="22" y="6"/>
                  </a:lnTo>
                  <a:lnTo>
                    <a:pt x="25" y="6"/>
                  </a:lnTo>
                  <a:lnTo>
                    <a:pt x="25" y="9"/>
                  </a:lnTo>
                  <a:lnTo>
                    <a:pt x="25" y="15"/>
                  </a:lnTo>
                  <a:lnTo>
                    <a:pt x="25" y="21"/>
                  </a:lnTo>
                  <a:lnTo>
                    <a:pt x="25" y="24"/>
                  </a:lnTo>
                  <a:lnTo>
                    <a:pt x="22" y="24"/>
                  </a:lnTo>
                  <a:lnTo>
                    <a:pt x="25" y="2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02">
              <a:extLst>
                <a:ext uri="{FF2B5EF4-FFF2-40B4-BE49-F238E27FC236}">
                  <a16:creationId xmlns:a16="http://schemas.microsoft.com/office/drawing/2014/main" id="{2C87AA96-E01E-46B5-A305-C32E03F3F0B6}"/>
                </a:ext>
              </a:extLst>
            </p:cNvPr>
            <p:cNvSpPr>
              <a:spLocks/>
            </p:cNvSpPr>
            <p:nvPr/>
          </p:nvSpPr>
          <p:spPr bwMode="auto">
            <a:xfrm>
              <a:off x="7194550" y="3674730"/>
              <a:ext cx="39688" cy="38100"/>
            </a:xfrm>
            <a:custGeom>
              <a:avLst/>
              <a:gdLst>
                <a:gd name="T0" fmla="*/ 25 w 25"/>
                <a:gd name="T1" fmla="*/ 24 h 24"/>
                <a:gd name="T2" fmla="*/ 22 w 25"/>
                <a:gd name="T3" fmla="*/ 24 h 24"/>
                <a:gd name="T4" fmla="*/ 10 w 25"/>
                <a:gd name="T5" fmla="*/ 24 h 24"/>
                <a:gd name="T6" fmla="*/ 10 w 25"/>
                <a:gd name="T7" fmla="*/ 21 h 24"/>
                <a:gd name="T8" fmla="*/ 0 w 25"/>
                <a:gd name="T9" fmla="*/ 21 h 24"/>
                <a:gd name="T10" fmla="*/ 0 w 25"/>
                <a:gd name="T11" fmla="*/ 9 h 24"/>
                <a:gd name="T12" fmla="*/ 0 w 25"/>
                <a:gd name="T13" fmla="*/ 6 h 24"/>
                <a:gd name="T14" fmla="*/ 6 w 25"/>
                <a:gd name="T15" fmla="*/ 6 h 24"/>
                <a:gd name="T16" fmla="*/ 6 w 25"/>
                <a:gd name="T17" fmla="*/ 0 h 24"/>
                <a:gd name="T18" fmla="*/ 10 w 25"/>
                <a:gd name="T19" fmla="*/ 6 h 24"/>
                <a:gd name="T20" fmla="*/ 16 w 25"/>
                <a:gd name="T21" fmla="*/ 0 h 24"/>
                <a:gd name="T22" fmla="*/ 22 w 25"/>
                <a:gd name="T23" fmla="*/ 6 h 24"/>
                <a:gd name="T24" fmla="*/ 25 w 25"/>
                <a:gd name="T25" fmla="*/ 6 h 24"/>
                <a:gd name="T26" fmla="*/ 25 w 25"/>
                <a:gd name="T27" fmla="*/ 9 h 24"/>
                <a:gd name="T28" fmla="*/ 25 w 25"/>
                <a:gd name="T29" fmla="*/ 15 h 24"/>
                <a:gd name="T30" fmla="*/ 25 w 25"/>
                <a:gd name="T31" fmla="*/ 21 h 24"/>
                <a:gd name="T32" fmla="*/ 25 w 25"/>
                <a:gd name="T33" fmla="*/ 24 h 24"/>
                <a:gd name="T34" fmla="*/ 22 w 25"/>
                <a:gd name="T35" fmla="*/ 24 h 24"/>
                <a:gd name="T36" fmla="*/ 25 w 25"/>
                <a:gd name="T3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25" y="24"/>
                  </a:moveTo>
                  <a:lnTo>
                    <a:pt x="22" y="24"/>
                  </a:lnTo>
                  <a:lnTo>
                    <a:pt x="10" y="24"/>
                  </a:lnTo>
                  <a:lnTo>
                    <a:pt x="10" y="21"/>
                  </a:lnTo>
                  <a:lnTo>
                    <a:pt x="0" y="21"/>
                  </a:lnTo>
                  <a:lnTo>
                    <a:pt x="0" y="9"/>
                  </a:lnTo>
                  <a:lnTo>
                    <a:pt x="0" y="6"/>
                  </a:lnTo>
                  <a:lnTo>
                    <a:pt x="6" y="6"/>
                  </a:lnTo>
                  <a:lnTo>
                    <a:pt x="6" y="0"/>
                  </a:lnTo>
                  <a:lnTo>
                    <a:pt x="10" y="6"/>
                  </a:lnTo>
                  <a:lnTo>
                    <a:pt x="16" y="0"/>
                  </a:lnTo>
                  <a:lnTo>
                    <a:pt x="22" y="6"/>
                  </a:lnTo>
                  <a:lnTo>
                    <a:pt x="25" y="6"/>
                  </a:lnTo>
                  <a:lnTo>
                    <a:pt x="25" y="9"/>
                  </a:lnTo>
                  <a:lnTo>
                    <a:pt x="25" y="15"/>
                  </a:lnTo>
                  <a:lnTo>
                    <a:pt x="25" y="21"/>
                  </a:lnTo>
                  <a:lnTo>
                    <a:pt x="25" y="24"/>
                  </a:lnTo>
                  <a:lnTo>
                    <a:pt x="22" y="24"/>
                  </a:lnTo>
                  <a:lnTo>
                    <a:pt x="25" y="2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03">
              <a:extLst>
                <a:ext uri="{FF2B5EF4-FFF2-40B4-BE49-F238E27FC236}">
                  <a16:creationId xmlns:a16="http://schemas.microsoft.com/office/drawing/2014/main" id="{11C2B140-4294-4B26-99F3-98D36A75CE16}"/>
                </a:ext>
              </a:extLst>
            </p:cNvPr>
            <p:cNvSpPr>
              <a:spLocks/>
            </p:cNvSpPr>
            <p:nvPr/>
          </p:nvSpPr>
          <p:spPr bwMode="auto">
            <a:xfrm>
              <a:off x="7248525" y="3635043"/>
              <a:ext cx="77788" cy="92075"/>
            </a:xfrm>
            <a:custGeom>
              <a:avLst/>
              <a:gdLst>
                <a:gd name="T0" fmla="*/ 24 w 49"/>
                <a:gd name="T1" fmla="*/ 58 h 58"/>
                <a:gd name="T2" fmla="*/ 15 w 49"/>
                <a:gd name="T3" fmla="*/ 55 h 58"/>
                <a:gd name="T4" fmla="*/ 18 w 49"/>
                <a:gd name="T5" fmla="*/ 55 h 58"/>
                <a:gd name="T6" fmla="*/ 18 w 49"/>
                <a:gd name="T7" fmla="*/ 49 h 58"/>
                <a:gd name="T8" fmla="*/ 15 w 49"/>
                <a:gd name="T9" fmla="*/ 49 h 58"/>
                <a:gd name="T10" fmla="*/ 3 w 49"/>
                <a:gd name="T11" fmla="*/ 49 h 58"/>
                <a:gd name="T12" fmla="*/ 0 w 49"/>
                <a:gd name="T13" fmla="*/ 43 h 58"/>
                <a:gd name="T14" fmla="*/ 0 w 49"/>
                <a:gd name="T15" fmla="*/ 40 h 58"/>
                <a:gd name="T16" fmla="*/ 3 w 49"/>
                <a:gd name="T17" fmla="*/ 34 h 58"/>
                <a:gd name="T18" fmla="*/ 0 w 49"/>
                <a:gd name="T19" fmla="*/ 31 h 58"/>
                <a:gd name="T20" fmla="*/ 0 w 49"/>
                <a:gd name="T21" fmla="*/ 25 h 58"/>
                <a:gd name="T22" fmla="*/ 3 w 49"/>
                <a:gd name="T23" fmla="*/ 19 h 58"/>
                <a:gd name="T24" fmla="*/ 9 w 49"/>
                <a:gd name="T25" fmla="*/ 19 h 58"/>
                <a:gd name="T26" fmla="*/ 15 w 49"/>
                <a:gd name="T27" fmla="*/ 16 h 58"/>
                <a:gd name="T28" fmla="*/ 15 w 49"/>
                <a:gd name="T29" fmla="*/ 9 h 58"/>
                <a:gd name="T30" fmla="*/ 18 w 49"/>
                <a:gd name="T31" fmla="*/ 9 h 58"/>
                <a:gd name="T32" fmla="*/ 18 w 49"/>
                <a:gd name="T33" fmla="*/ 16 h 58"/>
                <a:gd name="T34" fmla="*/ 15 w 49"/>
                <a:gd name="T35" fmla="*/ 19 h 58"/>
                <a:gd name="T36" fmla="*/ 18 w 49"/>
                <a:gd name="T37" fmla="*/ 25 h 58"/>
                <a:gd name="T38" fmla="*/ 24 w 49"/>
                <a:gd name="T39" fmla="*/ 25 h 58"/>
                <a:gd name="T40" fmla="*/ 24 w 49"/>
                <a:gd name="T41" fmla="*/ 19 h 58"/>
                <a:gd name="T42" fmla="*/ 24 w 49"/>
                <a:gd name="T43" fmla="*/ 16 h 58"/>
                <a:gd name="T44" fmla="*/ 31 w 49"/>
                <a:gd name="T45" fmla="*/ 16 h 58"/>
                <a:gd name="T46" fmla="*/ 34 w 49"/>
                <a:gd name="T47" fmla="*/ 16 h 58"/>
                <a:gd name="T48" fmla="*/ 40 w 49"/>
                <a:gd name="T49" fmla="*/ 9 h 58"/>
                <a:gd name="T50" fmla="*/ 34 w 49"/>
                <a:gd name="T51" fmla="*/ 3 h 58"/>
                <a:gd name="T52" fmla="*/ 31 w 49"/>
                <a:gd name="T53" fmla="*/ 3 h 58"/>
                <a:gd name="T54" fmla="*/ 34 w 49"/>
                <a:gd name="T55" fmla="*/ 0 h 58"/>
                <a:gd name="T56" fmla="*/ 40 w 49"/>
                <a:gd name="T57" fmla="*/ 0 h 58"/>
                <a:gd name="T58" fmla="*/ 49 w 49"/>
                <a:gd name="T59" fmla="*/ 0 h 58"/>
                <a:gd name="T60" fmla="*/ 46 w 49"/>
                <a:gd name="T61" fmla="*/ 3 h 58"/>
                <a:gd name="T62" fmla="*/ 49 w 49"/>
                <a:gd name="T63" fmla="*/ 3 h 58"/>
                <a:gd name="T64" fmla="*/ 46 w 49"/>
                <a:gd name="T65" fmla="*/ 9 h 58"/>
                <a:gd name="T66" fmla="*/ 49 w 49"/>
                <a:gd name="T67" fmla="*/ 19 h 58"/>
                <a:gd name="T68" fmla="*/ 46 w 49"/>
                <a:gd name="T69" fmla="*/ 25 h 58"/>
                <a:gd name="T70" fmla="*/ 34 w 49"/>
                <a:gd name="T71" fmla="*/ 34 h 58"/>
                <a:gd name="T72" fmla="*/ 40 w 49"/>
                <a:gd name="T73" fmla="*/ 40 h 58"/>
                <a:gd name="T74" fmla="*/ 34 w 49"/>
                <a:gd name="T75" fmla="*/ 49 h 58"/>
                <a:gd name="T76" fmla="*/ 31 w 49"/>
                <a:gd name="T77" fmla="*/ 49 h 58"/>
                <a:gd name="T78" fmla="*/ 24 w 49"/>
                <a:gd name="T79" fmla="*/ 55 h 58"/>
                <a:gd name="T80" fmla="*/ 31 w 49"/>
                <a:gd name="T81" fmla="*/ 58 h 58"/>
                <a:gd name="T82" fmla="*/ 24 w 49"/>
                <a:gd name="T8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58">
                  <a:moveTo>
                    <a:pt x="24" y="58"/>
                  </a:moveTo>
                  <a:lnTo>
                    <a:pt x="15" y="55"/>
                  </a:lnTo>
                  <a:lnTo>
                    <a:pt x="18" y="55"/>
                  </a:lnTo>
                  <a:lnTo>
                    <a:pt x="18" y="49"/>
                  </a:lnTo>
                  <a:lnTo>
                    <a:pt x="15" y="49"/>
                  </a:lnTo>
                  <a:lnTo>
                    <a:pt x="3" y="49"/>
                  </a:lnTo>
                  <a:lnTo>
                    <a:pt x="0" y="43"/>
                  </a:lnTo>
                  <a:lnTo>
                    <a:pt x="0" y="40"/>
                  </a:lnTo>
                  <a:lnTo>
                    <a:pt x="3" y="34"/>
                  </a:lnTo>
                  <a:lnTo>
                    <a:pt x="0" y="31"/>
                  </a:lnTo>
                  <a:lnTo>
                    <a:pt x="0" y="25"/>
                  </a:lnTo>
                  <a:lnTo>
                    <a:pt x="3" y="19"/>
                  </a:lnTo>
                  <a:lnTo>
                    <a:pt x="9" y="19"/>
                  </a:lnTo>
                  <a:lnTo>
                    <a:pt x="15" y="16"/>
                  </a:lnTo>
                  <a:lnTo>
                    <a:pt x="15" y="9"/>
                  </a:lnTo>
                  <a:lnTo>
                    <a:pt x="18" y="9"/>
                  </a:lnTo>
                  <a:lnTo>
                    <a:pt x="18" y="16"/>
                  </a:lnTo>
                  <a:lnTo>
                    <a:pt x="15" y="19"/>
                  </a:lnTo>
                  <a:lnTo>
                    <a:pt x="18" y="25"/>
                  </a:lnTo>
                  <a:lnTo>
                    <a:pt x="24" y="25"/>
                  </a:lnTo>
                  <a:lnTo>
                    <a:pt x="24" y="19"/>
                  </a:lnTo>
                  <a:lnTo>
                    <a:pt x="24" y="16"/>
                  </a:lnTo>
                  <a:lnTo>
                    <a:pt x="31" y="16"/>
                  </a:lnTo>
                  <a:lnTo>
                    <a:pt x="34" y="16"/>
                  </a:lnTo>
                  <a:lnTo>
                    <a:pt x="40" y="9"/>
                  </a:lnTo>
                  <a:lnTo>
                    <a:pt x="34" y="3"/>
                  </a:lnTo>
                  <a:lnTo>
                    <a:pt x="31" y="3"/>
                  </a:lnTo>
                  <a:lnTo>
                    <a:pt x="34" y="0"/>
                  </a:lnTo>
                  <a:lnTo>
                    <a:pt x="40" y="0"/>
                  </a:lnTo>
                  <a:lnTo>
                    <a:pt x="49" y="0"/>
                  </a:lnTo>
                  <a:lnTo>
                    <a:pt x="46" y="3"/>
                  </a:lnTo>
                  <a:lnTo>
                    <a:pt x="49" y="3"/>
                  </a:lnTo>
                  <a:lnTo>
                    <a:pt x="46" y="9"/>
                  </a:lnTo>
                  <a:lnTo>
                    <a:pt x="49" y="19"/>
                  </a:lnTo>
                  <a:lnTo>
                    <a:pt x="46" y="25"/>
                  </a:lnTo>
                  <a:lnTo>
                    <a:pt x="34" y="34"/>
                  </a:lnTo>
                  <a:lnTo>
                    <a:pt x="40" y="40"/>
                  </a:lnTo>
                  <a:lnTo>
                    <a:pt x="34" y="49"/>
                  </a:lnTo>
                  <a:lnTo>
                    <a:pt x="31" y="49"/>
                  </a:lnTo>
                  <a:lnTo>
                    <a:pt x="24" y="55"/>
                  </a:lnTo>
                  <a:lnTo>
                    <a:pt x="31" y="58"/>
                  </a:lnTo>
                  <a:lnTo>
                    <a:pt x="24" y="58"/>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04">
              <a:extLst>
                <a:ext uri="{FF2B5EF4-FFF2-40B4-BE49-F238E27FC236}">
                  <a16:creationId xmlns:a16="http://schemas.microsoft.com/office/drawing/2014/main" id="{1EFA1BCA-0C9F-491B-AE81-2462D87C6B9E}"/>
                </a:ext>
              </a:extLst>
            </p:cNvPr>
            <p:cNvSpPr>
              <a:spLocks/>
            </p:cNvSpPr>
            <p:nvPr/>
          </p:nvSpPr>
          <p:spPr bwMode="auto">
            <a:xfrm>
              <a:off x="7248525" y="3635043"/>
              <a:ext cx="77788" cy="92075"/>
            </a:xfrm>
            <a:custGeom>
              <a:avLst/>
              <a:gdLst>
                <a:gd name="T0" fmla="*/ 24 w 49"/>
                <a:gd name="T1" fmla="*/ 58 h 58"/>
                <a:gd name="T2" fmla="*/ 15 w 49"/>
                <a:gd name="T3" fmla="*/ 55 h 58"/>
                <a:gd name="T4" fmla="*/ 18 w 49"/>
                <a:gd name="T5" fmla="*/ 55 h 58"/>
                <a:gd name="T6" fmla="*/ 18 w 49"/>
                <a:gd name="T7" fmla="*/ 49 h 58"/>
                <a:gd name="T8" fmla="*/ 15 w 49"/>
                <a:gd name="T9" fmla="*/ 49 h 58"/>
                <a:gd name="T10" fmla="*/ 3 w 49"/>
                <a:gd name="T11" fmla="*/ 49 h 58"/>
                <a:gd name="T12" fmla="*/ 0 w 49"/>
                <a:gd name="T13" fmla="*/ 43 h 58"/>
                <a:gd name="T14" fmla="*/ 0 w 49"/>
                <a:gd name="T15" fmla="*/ 40 h 58"/>
                <a:gd name="T16" fmla="*/ 3 w 49"/>
                <a:gd name="T17" fmla="*/ 34 h 58"/>
                <a:gd name="T18" fmla="*/ 0 w 49"/>
                <a:gd name="T19" fmla="*/ 31 h 58"/>
                <a:gd name="T20" fmla="*/ 0 w 49"/>
                <a:gd name="T21" fmla="*/ 25 h 58"/>
                <a:gd name="T22" fmla="*/ 3 w 49"/>
                <a:gd name="T23" fmla="*/ 19 h 58"/>
                <a:gd name="T24" fmla="*/ 9 w 49"/>
                <a:gd name="T25" fmla="*/ 19 h 58"/>
                <a:gd name="T26" fmla="*/ 15 w 49"/>
                <a:gd name="T27" fmla="*/ 16 h 58"/>
                <a:gd name="T28" fmla="*/ 15 w 49"/>
                <a:gd name="T29" fmla="*/ 9 h 58"/>
                <a:gd name="T30" fmla="*/ 18 w 49"/>
                <a:gd name="T31" fmla="*/ 9 h 58"/>
                <a:gd name="T32" fmla="*/ 18 w 49"/>
                <a:gd name="T33" fmla="*/ 16 h 58"/>
                <a:gd name="T34" fmla="*/ 15 w 49"/>
                <a:gd name="T35" fmla="*/ 19 h 58"/>
                <a:gd name="T36" fmla="*/ 18 w 49"/>
                <a:gd name="T37" fmla="*/ 25 h 58"/>
                <a:gd name="T38" fmla="*/ 24 w 49"/>
                <a:gd name="T39" fmla="*/ 25 h 58"/>
                <a:gd name="T40" fmla="*/ 24 w 49"/>
                <a:gd name="T41" fmla="*/ 19 h 58"/>
                <a:gd name="T42" fmla="*/ 24 w 49"/>
                <a:gd name="T43" fmla="*/ 16 h 58"/>
                <a:gd name="T44" fmla="*/ 31 w 49"/>
                <a:gd name="T45" fmla="*/ 16 h 58"/>
                <a:gd name="T46" fmla="*/ 34 w 49"/>
                <a:gd name="T47" fmla="*/ 16 h 58"/>
                <a:gd name="T48" fmla="*/ 40 w 49"/>
                <a:gd name="T49" fmla="*/ 9 h 58"/>
                <a:gd name="T50" fmla="*/ 34 w 49"/>
                <a:gd name="T51" fmla="*/ 3 h 58"/>
                <a:gd name="T52" fmla="*/ 31 w 49"/>
                <a:gd name="T53" fmla="*/ 3 h 58"/>
                <a:gd name="T54" fmla="*/ 34 w 49"/>
                <a:gd name="T55" fmla="*/ 0 h 58"/>
                <a:gd name="T56" fmla="*/ 40 w 49"/>
                <a:gd name="T57" fmla="*/ 0 h 58"/>
                <a:gd name="T58" fmla="*/ 49 w 49"/>
                <a:gd name="T59" fmla="*/ 0 h 58"/>
                <a:gd name="T60" fmla="*/ 46 w 49"/>
                <a:gd name="T61" fmla="*/ 3 h 58"/>
                <a:gd name="T62" fmla="*/ 49 w 49"/>
                <a:gd name="T63" fmla="*/ 3 h 58"/>
                <a:gd name="T64" fmla="*/ 46 w 49"/>
                <a:gd name="T65" fmla="*/ 9 h 58"/>
                <a:gd name="T66" fmla="*/ 49 w 49"/>
                <a:gd name="T67" fmla="*/ 19 h 58"/>
                <a:gd name="T68" fmla="*/ 46 w 49"/>
                <a:gd name="T69" fmla="*/ 25 h 58"/>
                <a:gd name="T70" fmla="*/ 34 w 49"/>
                <a:gd name="T71" fmla="*/ 34 h 58"/>
                <a:gd name="T72" fmla="*/ 40 w 49"/>
                <a:gd name="T73" fmla="*/ 40 h 58"/>
                <a:gd name="T74" fmla="*/ 34 w 49"/>
                <a:gd name="T75" fmla="*/ 49 h 58"/>
                <a:gd name="T76" fmla="*/ 31 w 49"/>
                <a:gd name="T77" fmla="*/ 49 h 58"/>
                <a:gd name="T78" fmla="*/ 24 w 49"/>
                <a:gd name="T79" fmla="*/ 55 h 58"/>
                <a:gd name="T80" fmla="*/ 31 w 49"/>
                <a:gd name="T81" fmla="*/ 58 h 58"/>
                <a:gd name="T82" fmla="*/ 24 w 49"/>
                <a:gd name="T8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58">
                  <a:moveTo>
                    <a:pt x="24" y="58"/>
                  </a:moveTo>
                  <a:lnTo>
                    <a:pt x="15" y="55"/>
                  </a:lnTo>
                  <a:lnTo>
                    <a:pt x="18" y="55"/>
                  </a:lnTo>
                  <a:lnTo>
                    <a:pt x="18" y="49"/>
                  </a:lnTo>
                  <a:lnTo>
                    <a:pt x="15" y="49"/>
                  </a:lnTo>
                  <a:lnTo>
                    <a:pt x="3" y="49"/>
                  </a:lnTo>
                  <a:lnTo>
                    <a:pt x="0" y="43"/>
                  </a:lnTo>
                  <a:lnTo>
                    <a:pt x="0" y="40"/>
                  </a:lnTo>
                  <a:lnTo>
                    <a:pt x="3" y="34"/>
                  </a:lnTo>
                  <a:lnTo>
                    <a:pt x="0" y="31"/>
                  </a:lnTo>
                  <a:lnTo>
                    <a:pt x="0" y="25"/>
                  </a:lnTo>
                  <a:lnTo>
                    <a:pt x="3" y="19"/>
                  </a:lnTo>
                  <a:lnTo>
                    <a:pt x="9" y="19"/>
                  </a:lnTo>
                  <a:lnTo>
                    <a:pt x="15" y="16"/>
                  </a:lnTo>
                  <a:lnTo>
                    <a:pt x="15" y="9"/>
                  </a:lnTo>
                  <a:lnTo>
                    <a:pt x="18" y="9"/>
                  </a:lnTo>
                  <a:lnTo>
                    <a:pt x="18" y="16"/>
                  </a:lnTo>
                  <a:lnTo>
                    <a:pt x="15" y="19"/>
                  </a:lnTo>
                  <a:lnTo>
                    <a:pt x="18" y="25"/>
                  </a:lnTo>
                  <a:lnTo>
                    <a:pt x="24" y="25"/>
                  </a:lnTo>
                  <a:lnTo>
                    <a:pt x="24" y="19"/>
                  </a:lnTo>
                  <a:lnTo>
                    <a:pt x="24" y="16"/>
                  </a:lnTo>
                  <a:lnTo>
                    <a:pt x="31" y="16"/>
                  </a:lnTo>
                  <a:lnTo>
                    <a:pt x="34" y="16"/>
                  </a:lnTo>
                  <a:lnTo>
                    <a:pt x="40" y="9"/>
                  </a:lnTo>
                  <a:lnTo>
                    <a:pt x="34" y="3"/>
                  </a:lnTo>
                  <a:lnTo>
                    <a:pt x="31" y="3"/>
                  </a:lnTo>
                  <a:lnTo>
                    <a:pt x="34" y="0"/>
                  </a:lnTo>
                  <a:lnTo>
                    <a:pt x="40" y="0"/>
                  </a:lnTo>
                  <a:lnTo>
                    <a:pt x="49" y="0"/>
                  </a:lnTo>
                  <a:lnTo>
                    <a:pt x="46" y="3"/>
                  </a:lnTo>
                  <a:lnTo>
                    <a:pt x="49" y="3"/>
                  </a:lnTo>
                  <a:lnTo>
                    <a:pt x="46" y="9"/>
                  </a:lnTo>
                  <a:lnTo>
                    <a:pt x="49" y="19"/>
                  </a:lnTo>
                  <a:lnTo>
                    <a:pt x="46" y="25"/>
                  </a:lnTo>
                  <a:lnTo>
                    <a:pt x="34" y="34"/>
                  </a:lnTo>
                  <a:lnTo>
                    <a:pt x="40" y="40"/>
                  </a:lnTo>
                  <a:lnTo>
                    <a:pt x="34" y="49"/>
                  </a:lnTo>
                  <a:lnTo>
                    <a:pt x="31" y="49"/>
                  </a:lnTo>
                  <a:lnTo>
                    <a:pt x="24" y="55"/>
                  </a:lnTo>
                  <a:lnTo>
                    <a:pt x="31" y="58"/>
                  </a:lnTo>
                  <a:lnTo>
                    <a:pt x="24" y="58"/>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5">
              <a:extLst>
                <a:ext uri="{FF2B5EF4-FFF2-40B4-BE49-F238E27FC236}">
                  <a16:creationId xmlns:a16="http://schemas.microsoft.com/office/drawing/2014/main" id="{6B7E2B1F-954C-4615-B669-E2C3DE40ED88}"/>
                </a:ext>
              </a:extLst>
            </p:cNvPr>
            <p:cNvSpPr>
              <a:spLocks/>
            </p:cNvSpPr>
            <p:nvPr/>
          </p:nvSpPr>
          <p:spPr bwMode="auto">
            <a:xfrm>
              <a:off x="7239000" y="3736643"/>
              <a:ext cx="33338" cy="25400"/>
            </a:xfrm>
            <a:custGeom>
              <a:avLst/>
              <a:gdLst>
                <a:gd name="T0" fmla="*/ 15 w 21"/>
                <a:gd name="T1" fmla="*/ 16 h 16"/>
                <a:gd name="T2" fmla="*/ 9 w 21"/>
                <a:gd name="T3" fmla="*/ 16 h 16"/>
                <a:gd name="T4" fmla="*/ 6 w 21"/>
                <a:gd name="T5" fmla="*/ 10 h 16"/>
                <a:gd name="T6" fmla="*/ 0 w 21"/>
                <a:gd name="T7" fmla="*/ 7 h 16"/>
                <a:gd name="T8" fmla="*/ 0 w 21"/>
                <a:gd name="T9" fmla="*/ 0 h 16"/>
                <a:gd name="T10" fmla="*/ 6 w 21"/>
                <a:gd name="T11" fmla="*/ 0 h 16"/>
                <a:gd name="T12" fmla="*/ 9 w 21"/>
                <a:gd name="T13" fmla="*/ 0 h 16"/>
                <a:gd name="T14" fmla="*/ 9 w 21"/>
                <a:gd name="T15" fmla="*/ 7 h 16"/>
                <a:gd name="T16" fmla="*/ 15 w 21"/>
                <a:gd name="T17" fmla="*/ 7 h 16"/>
                <a:gd name="T18" fmla="*/ 21 w 21"/>
                <a:gd name="T19" fmla="*/ 10 h 16"/>
                <a:gd name="T20" fmla="*/ 21 w 21"/>
                <a:gd name="T21" fmla="*/ 16 h 16"/>
                <a:gd name="T22" fmla="*/ 15 w 21"/>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6">
                  <a:moveTo>
                    <a:pt x="15" y="16"/>
                  </a:moveTo>
                  <a:lnTo>
                    <a:pt x="9" y="16"/>
                  </a:lnTo>
                  <a:lnTo>
                    <a:pt x="6" y="10"/>
                  </a:lnTo>
                  <a:lnTo>
                    <a:pt x="0" y="7"/>
                  </a:lnTo>
                  <a:lnTo>
                    <a:pt x="0" y="0"/>
                  </a:lnTo>
                  <a:lnTo>
                    <a:pt x="6" y="0"/>
                  </a:lnTo>
                  <a:lnTo>
                    <a:pt x="9" y="0"/>
                  </a:lnTo>
                  <a:lnTo>
                    <a:pt x="9" y="7"/>
                  </a:lnTo>
                  <a:lnTo>
                    <a:pt x="15" y="7"/>
                  </a:lnTo>
                  <a:lnTo>
                    <a:pt x="21" y="10"/>
                  </a:lnTo>
                  <a:lnTo>
                    <a:pt x="21" y="16"/>
                  </a:lnTo>
                  <a:lnTo>
                    <a:pt x="15" y="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06">
              <a:extLst>
                <a:ext uri="{FF2B5EF4-FFF2-40B4-BE49-F238E27FC236}">
                  <a16:creationId xmlns:a16="http://schemas.microsoft.com/office/drawing/2014/main" id="{7968B046-9916-4196-996D-247D4EFD7F16}"/>
                </a:ext>
              </a:extLst>
            </p:cNvPr>
            <p:cNvSpPr>
              <a:spLocks/>
            </p:cNvSpPr>
            <p:nvPr/>
          </p:nvSpPr>
          <p:spPr bwMode="auto">
            <a:xfrm>
              <a:off x="7239000" y="3736643"/>
              <a:ext cx="33338" cy="25400"/>
            </a:xfrm>
            <a:custGeom>
              <a:avLst/>
              <a:gdLst>
                <a:gd name="T0" fmla="*/ 15 w 21"/>
                <a:gd name="T1" fmla="*/ 16 h 16"/>
                <a:gd name="T2" fmla="*/ 9 w 21"/>
                <a:gd name="T3" fmla="*/ 16 h 16"/>
                <a:gd name="T4" fmla="*/ 6 w 21"/>
                <a:gd name="T5" fmla="*/ 10 h 16"/>
                <a:gd name="T6" fmla="*/ 0 w 21"/>
                <a:gd name="T7" fmla="*/ 7 h 16"/>
                <a:gd name="T8" fmla="*/ 0 w 21"/>
                <a:gd name="T9" fmla="*/ 0 h 16"/>
                <a:gd name="T10" fmla="*/ 6 w 21"/>
                <a:gd name="T11" fmla="*/ 0 h 16"/>
                <a:gd name="T12" fmla="*/ 9 w 21"/>
                <a:gd name="T13" fmla="*/ 0 h 16"/>
                <a:gd name="T14" fmla="*/ 9 w 21"/>
                <a:gd name="T15" fmla="*/ 7 h 16"/>
                <a:gd name="T16" fmla="*/ 15 w 21"/>
                <a:gd name="T17" fmla="*/ 7 h 16"/>
                <a:gd name="T18" fmla="*/ 21 w 21"/>
                <a:gd name="T19" fmla="*/ 10 h 16"/>
                <a:gd name="T20" fmla="*/ 21 w 21"/>
                <a:gd name="T21" fmla="*/ 16 h 16"/>
                <a:gd name="T22" fmla="*/ 15 w 21"/>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6">
                  <a:moveTo>
                    <a:pt x="15" y="16"/>
                  </a:moveTo>
                  <a:lnTo>
                    <a:pt x="9" y="16"/>
                  </a:lnTo>
                  <a:lnTo>
                    <a:pt x="6" y="10"/>
                  </a:lnTo>
                  <a:lnTo>
                    <a:pt x="0" y="7"/>
                  </a:lnTo>
                  <a:lnTo>
                    <a:pt x="0" y="0"/>
                  </a:lnTo>
                  <a:lnTo>
                    <a:pt x="6" y="0"/>
                  </a:lnTo>
                  <a:lnTo>
                    <a:pt x="9" y="0"/>
                  </a:lnTo>
                  <a:lnTo>
                    <a:pt x="9" y="7"/>
                  </a:lnTo>
                  <a:lnTo>
                    <a:pt x="15" y="7"/>
                  </a:lnTo>
                  <a:lnTo>
                    <a:pt x="21" y="10"/>
                  </a:lnTo>
                  <a:lnTo>
                    <a:pt x="21" y="16"/>
                  </a:lnTo>
                  <a:lnTo>
                    <a:pt x="15" y="16"/>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7">
              <a:extLst>
                <a:ext uri="{FF2B5EF4-FFF2-40B4-BE49-F238E27FC236}">
                  <a16:creationId xmlns:a16="http://schemas.microsoft.com/office/drawing/2014/main" id="{FF437F81-920E-42A2-9897-735AED0BD2D5}"/>
                </a:ext>
              </a:extLst>
            </p:cNvPr>
            <p:cNvSpPr>
              <a:spLocks/>
            </p:cNvSpPr>
            <p:nvPr/>
          </p:nvSpPr>
          <p:spPr bwMode="auto">
            <a:xfrm>
              <a:off x="7277100" y="3736643"/>
              <a:ext cx="20638" cy="25400"/>
            </a:xfrm>
            <a:custGeom>
              <a:avLst/>
              <a:gdLst>
                <a:gd name="T0" fmla="*/ 0 w 13"/>
                <a:gd name="T1" fmla="*/ 10 h 16"/>
                <a:gd name="T2" fmla="*/ 0 w 13"/>
                <a:gd name="T3" fmla="*/ 7 h 16"/>
                <a:gd name="T4" fmla="*/ 0 w 13"/>
                <a:gd name="T5" fmla="*/ 0 h 16"/>
                <a:gd name="T6" fmla="*/ 6 w 13"/>
                <a:gd name="T7" fmla="*/ 7 h 16"/>
                <a:gd name="T8" fmla="*/ 13 w 13"/>
                <a:gd name="T9" fmla="*/ 7 h 16"/>
                <a:gd name="T10" fmla="*/ 13 w 13"/>
                <a:gd name="T11" fmla="*/ 10 h 16"/>
                <a:gd name="T12" fmla="*/ 6 w 13"/>
                <a:gd name="T13" fmla="*/ 10 h 16"/>
                <a:gd name="T14" fmla="*/ 6 w 13"/>
                <a:gd name="T15" fmla="*/ 16 h 16"/>
                <a:gd name="T16" fmla="*/ 0 w 13"/>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0" y="10"/>
                  </a:moveTo>
                  <a:lnTo>
                    <a:pt x="0" y="7"/>
                  </a:lnTo>
                  <a:lnTo>
                    <a:pt x="0" y="0"/>
                  </a:lnTo>
                  <a:lnTo>
                    <a:pt x="6" y="7"/>
                  </a:lnTo>
                  <a:lnTo>
                    <a:pt x="13" y="7"/>
                  </a:lnTo>
                  <a:lnTo>
                    <a:pt x="13" y="10"/>
                  </a:lnTo>
                  <a:lnTo>
                    <a:pt x="6" y="10"/>
                  </a:lnTo>
                  <a:lnTo>
                    <a:pt x="6" y="16"/>
                  </a:lnTo>
                  <a:lnTo>
                    <a:pt x="0" y="1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8">
              <a:extLst>
                <a:ext uri="{FF2B5EF4-FFF2-40B4-BE49-F238E27FC236}">
                  <a16:creationId xmlns:a16="http://schemas.microsoft.com/office/drawing/2014/main" id="{AEB0D09E-830F-4452-8044-8AADC9DD12EA}"/>
                </a:ext>
              </a:extLst>
            </p:cNvPr>
            <p:cNvSpPr>
              <a:spLocks/>
            </p:cNvSpPr>
            <p:nvPr/>
          </p:nvSpPr>
          <p:spPr bwMode="auto">
            <a:xfrm>
              <a:off x="7277100" y="3736643"/>
              <a:ext cx="20638" cy="25400"/>
            </a:xfrm>
            <a:custGeom>
              <a:avLst/>
              <a:gdLst>
                <a:gd name="T0" fmla="*/ 0 w 13"/>
                <a:gd name="T1" fmla="*/ 10 h 16"/>
                <a:gd name="T2" fmla="*/ 0 w 13"/>
                <a:gd name="T3" fmla="*/ 7 h 16"/>
                <a:gd name="T4" fmla="*/ 0 w 13"/>
                <a:gd name="T5" fmla="*/ 0 h 16"/>
                <a:gd name="T6" fmla="*/ 6 w 13"/>
                <a:gd name="T7" fmla="*/ 7 h 16"/>
                <a:gd name="T8" fmla="*/ 13 w 13"/>
                <a:gd name="T9" fmla="*/ 7 h 16"/>
                <a:gd name="T10" fmla="*/ 13 w 13"/>
                <a:gd name="T11" fmla="*/ 10 h 16"/>
                <a:gd name="T12" fmla="*/ 6 w 13"/>
                <a:gd name="T13" fmla="*/ 10 h 16"/>
                <a:gd name="T14" fmla="*/ 6 w 13"/>
                <a:gd name="T15" fmla="*/ 16 h 16"/>
                <a:gd name="T16" fmla="*/ 0 w 13"/>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0" y="10"/>
                  </a:moveTo>
                  <a:lnTo>
                    <a:pt x="0" y="7"/>
                  </a:lnTo>
                  <a:lnTo>
                    <a:pt x="0" y="0"/>
                  </a:lnTo>
                  <a:lnTo>
                    <a:pt x="6" y="7"/>
                  </a:lnTo>
                  <a:lnTo>
                    <a:pt x="13" y="7"/>
                  </a:lnTo>
                  <a:lnTo>
                    <a:pt x="13" y="10"/>
                  </a:lnTo>
                  <a:lnTo>
                    <a:pt x="6" y="10"/>
                  </a:lnTo>
                  <a:lnTo>
                    <a:pt x="6" y="16"/>
                  </a:lnTo>
                  <a:lnTo>
                    <a:pt x="0" y="1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9">
              <a:extLst>
                <a:ext uri="{FF2B5EF4-FFF2-40B4-BE49-F238E27FC236}">
                  <a16:creationId xmlns:a16="http://schemas.microsoft.com/office/drawing/2014/main" id="{BFAC0E99-AF9F-4C6B-B245-B4BD066681E6}"/>
                </a:ext>
              </a:extLst>
            </p:cNvPr>
            <p:cNvSpPr>
              <a:spLocks/>
            </p:cNvSpPr>
            <p:nvPr/>
          </p:nvSpPr>
          <p:spPr bwMode="auto">
            <a:xfrm>
              <a:off x="7248525" y="4076368"/>
              <a:ext cx="611188" cy="296863"/>
            </a:xfrm>
            <a:custGeom>
              <a:avLst/>
              <a:gdLst>
                <a:gd name="T0" fmla="*/ 370 w 385"/>
                <a:gd name="T1" fmla="*/ 135 h 187"/>
                <a:gd name="T2" fmla="*/ 379 w 385"/>
                <a:gd name="T3" fmla="*/ 126 h 187"/>
                <a:gd name="T4" fmla="*/ 385 w 385"/>
                <a:gd name="T5" fmla="*/ 110 h 187"/>
                <a:gd name="T6" fmla="*/ 373 w 385"/>
                <a:gd name="T7" fmla="*/ 104 h 187"/>
                <a:gd name="T8" fmla="*/ 357 w 385"/>
                <a:gd name="T9" fmla="*/ 95 h 187"/>
                <a:gd name="T10" fmla="*/ 342 w 385"/>
                <a:gd name="T11" fmla="*/ 77 h 187"/>
                <a:gd name="T12" fmla="*/ 318 w 385"/>
                <a:gd name="T13" fmla="*/ 95 h 187"/>
                <a:gd name="T14" fmla="*/ 312 w 385"/>
                <a:gd name="T15" fmla="*/ 80 h 187"/>
                <a:gd name="T16" fmla="*/ 290 w 385"/>
                <a:gd name="T17" fmla="*/ 83 h 187"/>
                <a:gd name="T18" fmla="*/ 287 w 385"/>
                <a:gd name="T19" fmla="*/ 83 h 187"/>
                <a:gd name="T20" fmla="*/ 272 w 385"/>
                <a:gd name="T21" fmla="*/ 83 h 187"/>
                <a:gd name="T22" fmla="*/ 250 w 385"/>
                <a:gd name="T23" fmla="*/ 83 h 187"/>
                <a:gd name="T24" fmla="*/ 235 w 385"/>
                <a:gd name="T25" fmla="*/ 68 h 187"/>
                <a:gd name="T26" fmla="*/ 211 w 385"/>
                <a:gd name="T27" fmla="*/ 59 h 187"/>
                <a:gd name="T28" fmla="*/ 192 w 385"/>
                <a:gd name="T29" fmla="*/ 43 h 187"/>
                <a:gd name="T30" fmla="*/ 180 w 385"/>
                <a:gd name="T31" fmla="*/ 49 h 187"/>
                <a:gd name="T32" fmla="*/ 171 w 385"/>
                <a:gd name="T33" fmla="*/ 59 h 187"/>
                <a:gd name="T34" fmla="*/ 150 w 385"/>
                <a:gd name="T35" fmla="*/ 43 h 187"/>
                <a:gd name="T36" fmla="*/ 156 w 385"/>
                <a:gd name="T37" fmla="*/ 28 h 187"/>
                <a:gd name="T38" fmla="*/ 131 w 385"/>
                <a:gd name="T39" fmla="*/ 25 h 187"/>
                <a:gd name="T40" fmla="*/ 119 w 385"/>
                <a:gd name="T41" fmla="*/ 13 h 187"/>
                <a:gd name="T42" fmla="*/ 116 w 385"/>
                <a:gd name="T43" fmla="*/ 0 h 187"/>
                <a:gd name="T44" fmla="*/ 101 w 385"/>
                <a:gd name="T45" fmla="*/ 10 h 187"/>
                <a:gd name="T46" fmla="*/ 92 w 385"/>
                <a:gd name="T47" fmla="*/ 0 h 187"/>
                <a:gd name="T48" fmla="*/ 70 w 385"/>
                <a:gd name="T49" fmla="*/ 13 h 187"/>
                <a:gd name="T50" fmla="*/ 46 w 385"/>
                <a:gd name="T51" fmla="*/ 28 h 187"/>
                <a:gd name="T52" fmla="*/ 21 w 385"/>
                <a:gd name="T53" fmla="*/ 34 h 187"/>
                <a:gd name="T54" fmla="*/ 6 w 385"/>
                <a:gd name="T55" fmla="*/ 28 h 187"/>
                <a:gd name="T56" fmla="*/ 6 w 385"/>
                <a:gd name="T57" fmla="*/ 43 h 187"/>
                <a:gd name="T58" fmla="*/ 15 w 385"/>
                <a:gd name="T59" fmla="*/ 59 h 187"/>
                <a:gd name="T60" fmla="*/ 21 w 385"/>
                <a:gd name="T61" fmla="*/ 80 h 187"/>
                <a:gd name="T62" fmla="*/ 37 w 385"/>
                <a:gd name="T63" fmla="*/ 104 h 187"/>
                <a:gd name="T64" fmla="*/ 49 w 385"/>
                <a:gd name="T65" fmla="*/ 114 h 187"/>
                <a:gd name="T66" fmla="*/ 61 w 385"/>
                <a:gd name="T67" fmla="*/ 129 h 187"/>
                <a:gd name="T68" fmla="*/ 79 w 385"/>
                <a:gd name="T69" fmla="*/ 135 h 187"/>
                <a:gd name="T70" fmla="*/ 95 w 385"/>
                <a:gd name="T71" fmla="*/ 123 h 187"/>
                <a:gd name="T72" fmla="*/ 110 w 385"/>
                <a:gd name="T73" fmla="*/ 120 h 187"/>
                <a:gd name="T74" fmla="*/ 125 w 385"/>
                <a:gd name="T75" fmla="*/ 123 h 187"/>
                <a:gd name="T76" fmla="*/ 144 w 385"/>
                <a:gd name="T77" fmla="*/ 129 h 187"/>
                <a:gd name="T78" fmla="*/ 156 w 385"/>
                <a:gd name="T79" fmla="*/ 138 h 187"/>
                <a:gd name="T80" fmla="*/ 168 w 385"/>
                <a:gd name="T81" fmla="*/ 144 h 187"/>
                <a:gd name="T82" fmla="*/ 165 w 385"/>
                <a:gd name="T83" fmla="*/ 159 h 187"/>
                <a:gd name="T84" fmla="*/ 186 w 385"/>
                <a:gd name="T85" fmla="*/ 175 h 187"/>
                <a:gd name="T86" fmla="*/ 202 w 385"/>
                <a:gd name="T87" fmla="*/ 184 h 187"/>
                <a:gd name="T88" fmla="*/ 220 w 385"/>
                <a:gd name="T89" fmla="*/ 184 h 187"/>
                <a:gd name="T90" fmla="*/ 235 w 385"/>
                <a:gd name="T91" fmla="*/ 181 h 187"/>
                <a:gd name="T92" fmla="*/ 244 w 385"/>
                <a:gd name="T93" fmla="*/ 172 h 187"/>
                <a:gd name="T94" fmla="*/ 263 w 385"/>
                <a:gd name="T95" fmla="*/ 169 h 187"/>
                <a:gd name="T96" fmla="*/ 281 w 385"/>
                <a:gd name="T97" fmla="*/ 159 h 187"/>
                <a:gd name="T98" fmla="*/ 302 w 385"/>
                <a:gd name="T99" fmla="*/ 144 h 187"/>
                <a:gd name="T100" fmla="*/ 312 w 385"/>
                <a:gd name="T101" fmla="*/ 135 h 187"/>
                <a:gd name="T102" fmla="*/ 333 w 385"/>
                <a:gd name="T103" fmla="*/ 135 h 187"/>
                <a:gd name="T104" fmla="*/ 336 w 385"/>
                <a:gd name="T105" fmla="*/ 138 h 187"/>
                <a:gd name="T106" fmla="*/ 363 w 385"/>
                <a:gd name="T107" fmla="*/ 13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5" h="187">
                  <a:moveTo>
                    <a:pt x="370" y="147"/>
                  </a:moveTo>
                  <a:lnTo>
                    <a:pt x="373" y="138"/>
                  </a:lnTo>
                  <a:lnTo>
                    <a:pt x="370" y="135"/>
                  </a:lnTo>
                  <a:lnTo>
                    <a:pt x="373" y="129"/>
                  </a:lnTo>
                  <a:lnTo>
                    <a:pt x="376" y="126"/>
                  </a:lnTo>
                  <a:lnTo>
                    <a:pt x="379" y="126"/>
                  </a:lnTo>
                  <a:lnTo>
                    <a:pt x="379" y="120"/>
                  </a:lnTo>
                  <a:lnTo>
                    <a:pt x="382" y="114"/>
                  </a:lnTo>
                  <a:lnTo>
                    <a:pt x="385" y="110"/>
                  </a:lnTo>
                  <a:lnTo>
                    <a:pt x="385" y="104"/>
                  </a:lnTo>
                  <a:lnTo>
                    <a:pt x="376" y="104"/>
                  </a:lnTo>
                  <a:lnTo>
                    <a:pt x="373" y="104"/>
                  </a:lnTo>
                  <a:lnTo>
                    <a:pt x="367" y="104"/>
                  </a:lnTo>
                  <a:lnTo>
                    <a:pt x="360" y="98"/>
                  </a:lnTo>
                  <a:lnTo>
                    <a:pt x="357" y="95"/>
                  </a:lnTo>
                  <a:lnTo>
                    <a:pt x="351" y="89"/>
                  </a:lnTo>
                  <a:lnTo>
                    <a:pt x="345" y="89"/>
                  </a:lnTo>
                  <a:lnTo>
                    <a:pt x="342" y="77"/>
                  </a:lnTo>
                  <a:lnTo>
                    <a:pt x="336" y="83"/>
                  </a:lnTo>
                  <a:lnTo>
                    <a:pt x="333" y="89"/>
                  </a:lnTo>
                  <a:lnTo>
                    <a:pt x="318" y="95"/>
                  </a:lnTo>
                  <a:lnTo>
                    <a:pt x="318" y="89"/>
                  </a:lnTo>
                  <a:lnTo>
                    <a:pt x="315" y="77"/>
                  </a:lnTo>
                  <a:lnTo>
                    <a:pt x="312" y="80"/>
                  </a:lnTo>
                  <a:lnTo>
                    <a:pt x="305" y="83"/>
                  </a:lnTo>
                  <a:lnTo>
                    <a:pt x="302" y="80"/>
                  </a:lnTo>
                  <a:lnTo>
                    <a:pt x="290" y="83"/>
                  </a:lnTo>
                  <a:lnTo>
                    <a:pt x="290" y="89"/>
                  </a:lnTo>
                  <a:lnTo>
                    <a:pt x="287" y="95"/>
                  </a:lnTo>
                  <a:lnTo>
                    <a:pt x="287" y="83"/>
                  </a:lnTo>
                  <a:lnTo>
                    <a:pt x="281" y="80"/>
                  </a:lnTo>
                  <a:lnTo>
                    <a:pt x="275" y="83"/>
                  </a:lnTo>
                  <a:lnTo>
                    <a:pt x="272" y="83"/>
                  </a:lnTo>
                  <a:lnTo>
                    <a:pt x="266" y="89"/>
                  </a:lnTo>
                  <a:lnTo>
                    <a:pt x="263" y="83"/>
                  </a:lnTo>
                  <a:lnTo>
                    <a:pt x="250" y="83"/>
                  </a:lnTo>
                  <a:lnTo>
                    <a:pt x="247" y="80"/>
                  </a:lnTo>
                  <a:lnTo>
                    <a:pt x="241" y="74"/>
                  </a:lnTo>
                  <a:lnTo>
                    <a:pt x="235" y="68"/>
                  </a:lnTo>
                  <a:lnTo>
                    <a:pt x="226" y="68"/>
                  </a:lnTo>
                  <a:lnTo>
                    <a:pt x="217" y="65"/>
                  </a:lnTo>
                  <a:lnTo>
                    <a:pt x="211" y="59"/>
                  </a:lnTo>
                  <a:lnTo>
                    <a:pt x="202" y="43"/>
                  </a:lnTo>
                  <a:lnTo>
                    <a:pt x="195" y="49"/>
                  </a:lnTo>
                  <a:lnTo>
                    <a:pt x="192" y="43"/>
                  </a:lnTo>
                  <a:lnTo>
                    <a:pt x="180" y="43"/>
                  </a:lnTo>
                  <a:lnTo>
                    <a:pt x="177" y="43"/>
                  </a:lnTo>
                  <a:lnTo>
                    <a:pt x="180" y="49"/>
                  </a:lnTo>
                  <a:lnTo>
                    <a:pt x="177" y="49"/>
                  </a:lnTo>
                  <a:lnTo>
                    <a:pt x="171" y="52"/>
                  </a:lnTo>
                  <a:lnTo>
                    <a:pt x="171" y="59"/>
                  </a:lnTo>
                  <a:lnTo>
                    <a:pt x="165" y="49"/>
                  </a:lnTo>
                  <a:lnTo>
                    <a:pt x="162" y="43"/>
                  </a:lnTo>
                  <a:lnTo>
                    <a:pt x="150" y="43"/>
                  </a:lnTo>
                  <a:lnTo>
                    <a:pt x="156" y="40"/>
                  </a:lnTo>
                  <a:lnTo>
                    <a:pt x="162" y="34"/>
                  </a:lnTo>
                  <a:lnTo>
                    <a:pt x="156" y="28"/>
                  </a:lnTo>
                  <a:lnTo>
                    <a:pt x="147" y="28"/>
                  </a:lnTo>
                  <a:lnTo>
                    <a:pt x="134" y="25"/>
                  </a:lnTo>
                  <a:lnTo>
                    <a:pt x="131" y="25"/>
                  </a:lnTo>
                  <a:lnTo>
                    <a:pt x="125" y="19"/>
                  </a:lnTo>
                  <a:lnTo>
                    <a:pt x="119" y="19"/>
                  </a:lnTo>
                  <a:lnTo>
                    <a:pt x="119" y="13"/>
                  </a:lnTo>
                  <a:lnTo>
                    <a:pt x="119" y="10"/>
                  </a:lnTo>
                  <a:lnTo>
                    <a:pt x="119" y="0"/>
                  </a:lnTo>
                  <a:lnTo>
                    <a:pt x="116" y="0"/>
                  </a:lnTo>
                  <a:lnTo>
                    <a:pt x="107" y="0"/>
                  </a:lnTo>
                  <a:lnTo>
                    <a:pt x="107" y="4"/>
                  </a:lnTo>
                  <a:lnTo>
                    <a:pt x="101" y="10"/>
                  </a:lnTo>
                  <a:lnTo>
                    <a:pt x="95" y="10"/>
                  </a:lnTo>
                  <a:lnTo>
                    <a:pt x="95" y="4"/>
                  </a:lnTo>
                  <a:lnTo>
                    <a:pt x="92" y="0"/>
                  </a:lnTo>
                  <a:lnTo>
                    <a:pt x="79" y="4"/>
                  </a:lnTo>
                  <a:lnTo>
                    <a:pt x="76" y="10"/>
                  </a:lnTo>
                  <a:lnTo>
                    <a:pt x="70" y="13"/>
                  </a:lnTo>
                  <a:lnTo>
                    <a:pt x="55" y="25"/>
                  </a:lnTo>
                  <a:lnTo>
                    <a:pt x="49" y="25"/>
                  </a:lnTo>
                  <a:lnTo>
                    <a:pt x="46" y="28"/>
                  </a:lnTo>
                  <a:lnTo>
                    <a:pt x="40" y="28"/>
                  </a:lnTo>
                  <a:lnTo>
                    <a:pt x="31" y="34"/>
                  </a:lnTo>
                  <a:lnTo>
                    <a:pt x="21" y="34"/>
                  </a:lnTo>
                  <a:lnTo>
                    <a:pt x="15" y="28"/>
                  </a:lnTo>
                  <a:lnTo>
                    <a:pt x="6" y="34"/>
                  </a:lnTo>
                  <a:lnTo>
                    <a:pt x="6" y="28"/>
                  </a:lnTo>
                  <a:lnTo>
                    <a:pt x="0" y="25"/>
                  </a:lnTo>
                  <a:lnTo>
                    <a:pt x="0" y="34"/>
                  </a:lnTo>
                  <a:lnTo>
                    <a:pt x="6" y="43"/>
                  </a:lnTo>
                  <a:lnTo>
                    <a:pt x="9" y="43"/>
                  </a:lnTo>
                  <a:lnTo>
                    <a:pt x="9" y="52"/>
                  </a:lnTo>
                  <a:lnTo>
                    <a:pt x="15" y="59"/>
                  </a:lnTo>
                  <a:lnTo>
                    <a:pt x="21" y="65"/>
                  </a:lnTo>
                  <a:lnTo>
                    <a:pt x="21" y="74"/>
                  </a:lnTo>
                  <a:lnTo>
                    <a:pt x="21" y="80"/>
                  </a:lnTo>
                  <a:lnTo>
                    <a:pt x="24" y="83"/>
                  </a:lnTo>
                  <a:lnTo>
                    <a:pt x="31" y="95"/>
                  </a:lnTo>
                  <a:lnTo>
                    <a:pt x="37" y="104"/>
                  </a:lnTo>
                  <a:lnTo>
                    <a:pt x="40" y="110"/>
                  </a:lnTo>
                  <a:lnTo>
                    <a:pt x="46" y="110"/>
                  </a:lnTo>
                  <a:lnTo>
                    <a:pt x="49" y="114"/>
                  </a:lnTo>
                  <a:lnTo>
                    <a:pt x="52" y="120"/>
                  </a:lnTo>
                  <a:lnTo>
                    <a:pt x="58" y="126"/>
                  </a:lnTo>
                  <a:lnTo>
                    <a:pt x="61" y="129"/>
                  </a:lnTo>
                  <a:lnTo>
                    <a:pt x="64" y="129"/>
                  </a:lnTo>
                  <a:lnTo>
                    <a:pt x="70" y="135"/>
                  </a:lnTo>
                  <a:lnTo>
                    <a:pt x="79" y="135"/>
                  </a:lnTo>
                  <a:lnTo>
                    <a:pt x="92" y="135"/>
                  </a:lnTo>
                  <a:lnTo>
                    <a:pt x="95" y="129"/>
                  </a:lnTo>
                  <a:lnTo>
                    <a:pt x="95" y="123"/>
                  </a:lnTo>
                  <a:lnTo>
                    <a:pt x="98" y="123"/>
                  </a:lnTo>
                  <a:lnTo>
                    <a:pt x="101" y="120"/>
                  </a:lnTo>
                  <a:lnTo>
                    <a:pt x="110" y="120"/>
                  </a:lnTo>
                  <a:lnTo>
                    <a:pt x="116" y="120"/>
                  </a:lnTo>
                  <a:lnTo>
                    <a:pt x="119" y="120"/>
                  </a:lnTo>
                  <a:lnTo>
                    <a:pt x="125" y="123"/>
                  </a:lnTo>
                  <a:lnTo>
                    <a:pt x="131" y="123"/>
                  </a:lnTo>
                  <a:lnTo>
                    <a:pt x="140" y="123"/>
                  </a:lnTo>
                  <a:lnTo>
                    <a:pt x="144" y="129"/>
                  </a:lnTo>
                  <a:lnTo>
                    <a:pt x="147" y="132"/>
                  </a:lnTo>
                  <a:lnTo>
                    <a:pt x="147" y="135"/>
                  </a:lnTo>
                  <a:lnTo>
                    <a:pt x="156" y="138"/>
                  </a:lnTo>
                  <a:lnTo>
                    <a:pt x="162" y="141"/>
                  </a:lnTo>
                  <a:lnTo>
                    <a:pt x="165" y="141"/>
                  </a:lnTo>
                  <a:lnTo>
                    <a:pt x="168" y="144"/>
                  </a:lnTo>
                  <a:lnTo>
                    <a:pt x="168" y="150"/>
                  </a:lnTo>
                  <a:lnTo>
                    <a:pt x="174" y="156"/>
                  </a:lnTo>
                  <a:lnTo>
                    <a:pt x="165" y="159"/>
                  </a:lnTo>
                  <a:lnTo>
                    <a:pt x="171" y="169"/>
                  </a:lnTo>
                  <a:lnTo>
                    <a:pt x="180" y="169"/>
                  </a:lnTo>
                  <a:lnTo>
                    <a:pt x="186" y="175"/>
                  </a:lnTo>
                  <a:lnTo>
                    <a:pt x="189" y="178"/>
                  </a:lnTo>
                  <a:lnTo>
                    <a:pt x="195" y="181"/>
                  </a:lnTo>
                  <a:lnTo>
                    <a:pt x="202" y="184"/>
                  </a:lnTo>
                  <a:lnTo>
                    <a:pt x="211" y="187"/>
                  </a:lnTo>
                  <a:lnTo>
                    <a:pt x="217" y="184"/>
                  </a:lnTo>
                  <a:lnTo>
                    <a:pt x="220" y="184"/>
                  </a:lnTo>
                  <a:lnTo>
                    <a:pt x="223" y="184"/>
                  </a:lnTo>
                  <a:lnTo>
                    <a:pt x="232" y="181"/>
                  </a:lnTo>
                  <a:lnTo>
                    <a:pt x="235" y="181"/>
                  </a:lnTo>
                  <a:lnTo>
                    <a:pt x="241" y="178"/>
                  </a:lnTo>
                  <a:lnTo>
                    <a:pt x="241" y="175"/>
                  </a:lnTo>
                  <a:lnTo>
                    <a:pt x="244" y="172"/>
                  </a:lnTo>
                  <a:lnTo>
                    <a:pt x="247" y="169"/>
                  </a:lnTo>
                  <a:lnTo>
                    <a:pt x="257" y="169"/>
                  </a:lnTo>
                  <a:lnTo>
                    <a:pt x="263" y="169"/>
                  </a:lnTo>
                  <a:lnTo>
                    <a:pt x="266" y="169"/>
                  </a:lnTo>
                  <a:lnTo>
                    <a:pt x="275" y="162"/>
                  </a:lnTo>
                  <a:lnTo>
                    <a:pt x="281" y="159"/>
                  </a:lnTo>
                  <a:lnTo>
                    <a:pt x="290" y="153"/>
                  </a:lnTo>
                  <a:lnTo>
                    <a:pt x="296" y="150"/>
                  </a:lnTo>
                  <a:lnTo>
                    <a:pt x="302" y="144"/>
                  </a:lnTo>
                  <a:lnTo>
                    <a:pt x="302" y="138"/>
                  </a:lnTo>
                  <a:lnTo>
                    <a:pt x="305" y="135"/>
                  </a:lnTo>
                  <a:lnTo>
                    <a:pt x="312" y="135"/>
                  </a:lnTo>
                  <a:lnTo>
                    <a:pt x="318" y="135"/>
                  </a:lnTo>
                  <a:lnTo>
                    <a:pt x="327" y="135"/>
                  </a:lnTo>
                  <a:lnTo>
                    <a:pt x="333" y="135"/>
                  </a:lnTo>
                  <a:lnTo>
                    <a:pt x="333" y="135"/>
                  </a:lnTo>
                  <a:lnTo>
                    <a:pt x="336" y="135"/>
                  </a:lnTo>
                  <a:lnTo>
                    <a:pt x="336" y="138"/>
                  </a:lnTo>
                  <a:lnTo>
                    <a:pt x="345" y="138"/>
                  </a:lnTo>
                  <a:lnTo>
                    <a:pt x="351" y="144"/>
                  </a:lnTo>
                  <a:lnTo>
                    <a:pt x="363" y="138"/>
                  </a:lnTo>
                  <a:lnTo>
                    <a:pt x="370" y="147"/>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10">
              <a:extLst>
                <a:ext uri="{FF2B5EF4-FFF2-40B4-BE49-F238E27FC236}">
                  <a16:creationId xmlns:a16="http://schemas.microsoft.com/office/drawing/2014/main" id="{0F571142-407F-4771-B9D3-9695435E7102}"/>
                </a:ext>
              </a:extLst>
            </p:cNvPr>
            <p:cNvSpPr>
              <a:spLocks/>
            </p:cNvSpPr>
            <p:nvPr/>
          </p:nvSpPr>
          <p:spPr bwMode="auto">
            <a:xfrm>
              <a:off x="7248525" y="4076368"/>
              <a:ext cx="611188" cy="296863"/>
            </a:xfrm>
            <a:custGeom>
              <a:avLst/>
              <a:gdLst>
                <a:gd name="T0" fmla="*/ 370 w 385"/>
                <a:gd name="T1" fmla="*/ 135 h 187"/>
                <a:gd name="T2" fmla="*/ 379 w 385"/>
                <a:gd name="T3" fmla="*/ 126 h 187"/>
                <a:gd name="T4" fmla="*/ 385 w 385"/>
                <a:gd name="T5" fmla="*/ 110 h 187"/>
                <a:gd name="T6" fmla="*/ 373 w 385"/>
                <a:gd name="T7" fmla="*/ 104 h 187"/>
                <a:gd name="T8" fmla="*/ 357 w 385"/>
                <a:gd name="T9" fmla="*/ 95 h 187"/>
                <a:gd name="T10" fmla="*/ 342 w 385"/>
                <a:gd name="T11" fmla="*/ 77 h 187"/>
                <a:gd name="T12" fmla="*/ 318 w 385"/>
                <a:gd name="T13" fmla="*/ 95 h 187"/>
                <a:gd name="T14" fmla="*/ 312 w 385"/>
                <a:gd name="T15" fmla="*/ 80 h 187"/>
                <a:gd name="T16" fmla="*/ 290 w 385"/>
                <a:gd name="T17" fmla="*/ 83 h 187"/>
                <a:gd name="T18" fmla="*/ 287 w 385"/>
                <a:gd name="T19" fmla="*/ 83 h 187"/>
                <a:gd name="T20" fmla="*/ 272 w 385"/>
                <a:gd name="T21" fmla="*/ 83 h 187"/>
                <a:gd name="T22" fmla="*/ 250 w 385"/>
                <a:gd name="T23" fmla="*/ 83 h 187"/>
                <a:gd name="T24" fmla="*/ 235 w 385"/>
                <a:gd name="T25" fmla="*/ 68 h 187"/>
                <a:gd name="T26" fmla="*/ 211 w 385"/>
                <a:gd name="T27" fmla="*/ 59 h 187"/>
                <a:gd name="T28" fmla="*/ 192 w 385"/>
                <a:gd name="T29" fmla="*/ 43 h 187"/>
                <a:gd name="T30" fmla="*/ 180 w 385"/>
                <a:gd name="T31" fmla="*/ 49 h 187"/>
                <a:gd name="T32" fmla="*/ 171 w 385"/>
                <a:gd name="T33" fmla="*/ 59 h 187"/>
                <a:gd name="T34" fmla="*/ 150 w 385"/>
                <a:gd name="T35" fmla="*/ 43 h 187"/>
                <a:gd name="T36" fmla="*/ 156 w 385"/>
                <a:gd name="T37" fmla="*/ 28 h 187"/>
                <a:gd name="T38" fmla="*/ 131 w 385"/>
                <a:gd name="T39" fmla="*/ 25 h 187"/>
                <a:gd name="T40" fmla="*/ 119 w 385"/>
                <a:gd name="T41" fmla="*/ 13 h 187"/>
                <a:gd name="T42" fmla="*/ 116 w 385"/>
                <a:gd name="T43" fmla="*/ 0 h 187"/>
                <a:gd name="T44" fmla="*/ 101 w 385"/>
                <a:gd name="T45" fmla="*/ 10 h 187"/>
                <a:gd name="T46" fmla="*/ 92 w 385"/>
                <a:gd name="T47" fmla="*/ 0 h 187"/>
                <a:gd name="T48" fmla="*/ 70 w 385"/>
                <a:gd name="T49" fmla="*/ 13 h 187"/>
                <a:gd name="T50" fmla="*/ 46 w 385"/>
                <a:gd name="T51" fmla="*/ 28 h 187"/>
                <a:gd name="T52" fmla="*/ 21 w 385"/>
                <a:gd name="T53" fmla="*/ 34 h 187"/>
                <a:gd name="T54" fmla="*/ 6 w 385"/>
                <a:gd name="T55" fmla="*/ 28 h 187"/>
                <a:gd name="T56" fmla="*/ 6 w 385"/>
                <a:gd name="T57" fmla="*/ 43 h 187"/>
                <a:gd name="T58" fmla="*/ 15 w 385"/>
                <a:gd name="T59" fmla="*/ 59 h 187"/>
                <a:gd name="T60" fmla="*/ 21 w 385"/>
                <a:gd name="T61" fmla="*/ 80 h 187"/>
                <a:gd name="T62" fmla="*/ 37 w 385"/>
                <a:gd name="T63" fmla="*/ 104 h 187"/>
                <a:gd name="T64" fmla="*/ 49 w 385"/>
                <a:gd name="T65" fmla="*/ 114 h 187"/>
                <a:gd name="T66" fmla="*/ 61 w 385"/>
                <a:gd name="T67" fmla="*/ 129 h 187"/>
                <a:gd name="T68" fmla="*/ 79 w 385"/>
                <a:gd name="T69" fmla="*/ 135 h 187"/>
                <a:gd name="T70" fmla="*/ 95 w 385"/>
                <a:gd name="T71" fmla="*/ 123 h 187"/>
                <a:gd name="T72" fmla="*/ 110 w 385"/>
                <a:gd name="T73" fmla="*/ 120 h 187"/>
                <a:gd name="T74" fmla="*/ 125 w 385"/>
                <a:gd name="T75" fmla="*/ 123 h 187"/>
                <a:gd name="T76" fmla="*/ 144 w 385"/>
                <a:gd name="T77" fmla="*/ 129 h 187"/>
                <a:gd name="T78" fmla="*/ 156 w 385"/>
                <a:gd name="T79" fmla="*/ 138 h 187"/>
                <a:gd name="T80" fmla="*/ 168 w 385"/>
                <a:gd name="T81" fmla="*/ 144 h 187"/>
                <a:gd name="T82" fmla="*/ 165 w 385"/>
                <a:gd name="T83" fmla="*/ 159 h 187"/>
                <a:gd name="T84" fmla="*/ 186 w 385"/>
                <a:gd name="T85" fmla="*/ 175 h 187"/>
                <a:gd name="T86" fmla="*/ 202 w 385"/>
                <a:gd name="T87" fmla="*/ 184 h 187"/>
                <a:gd name="T88" fmla="*/ 220 w 385"/>
                <a:gd name="T89" fmla="*/ 184 h 187"/>
                <a:gd name="T90" fmla="*/ 235 w 385"/>
                <a:gd name="T91" fmla="*/ 181 h 187"/>
                <a:gd name="T92" fmla="*/ 244 w 385"/>
                <a:gd name="T93" fmla="*/ 172 h 187"/>
                <a:gd name="T94" fmla="*/ 263 w 385"/>
                <a:gd name="T95" fmla="*/ 169 h 187"/>
                <a:gd name="T96" fmla="*/ 281 w 385"/>
                <a:gd name="T97" fmla="*/ 159 h 187"/>
                <a:gd name="T98" fmla="*/ 302 w 385"/>
                <a:gd name="T99" fmla="*/ 144 h 187"/>
                <a:gd name="T100" fmla="*/ 312 w 385"/>
                <a:gd name="T101" fmla="*/ 135 h 187"/>
                <a:gd name="T102" fmla="*/ 333 w 385"/>
                <a:gd name="T103" fmla="*/ 135 h 187"/>
                <a:gd name="T104" fmla="*/ 336 w 385"/>
                <a:gd name="T105" fmla="*/ 138 h 187"/>
                <a:gd name="T106" fmla="*/ 363 w 385"/>
                <a:gd name="T107" fmla="*/ 13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5" h="187">
                  <a:moveTo>
                    <a:pt x="370" y="147"/>
                  </a:moveTo>
                  <a:lnTo>
                    <a:pt x="373" y="138"/>
                  </a:lnTo>
                  <a:lnTo>
                    <a:pt x="370" y="135"/>
                  </a:lnTo>
                  <a:lnTo>
                    <a:pt x="373" y="129"/>
                  </a:lnTo>
                  <a:lnTo>
                    <a:pt x="376" y="126"/>
                  </a:lnTo>
                  <a:lnTo>
                    <a:pt x="379" y="126"/>
                  </a:lnTo>
                  <a:lnTo>
                    <a:pt x="379" y="120"/>
                  </a:lnTo>
                  <a:lnTo>
                    <a:pt x="382" y="114"/>
                  </a:lnTo>
                  <a:lnTo>
                    <a:pt x="385" y="110"/>
                  </a:lnTo>
                  <a:lnTo>
                    <a:pt x="385" y="104"/>
                  </a:lnTo>
                  <a:lnTo>
                    <a:pt x="376" y="104"/>
                  </a:lnTo>
                  <a:lnTo>
                    <a:pt x="373" y="104"/>
                  </a:lnTo>
                  <a:lnTo>
                    <a:pt x="367" y="104"/>
                  </a:lnTo>
                  <a:lnTo>
                    <a:pt x="360" y="98"/>
                  </a:lnTo>
                  <a:lnTo>
                    <a:pt x="357" y="95"/>
                  </a:lnTo>
                  <a:lnTo>
                    <a:pt x="351" y="89"/>
                  </a:lnTo>
                  <a:lnTo>
                    <a:pt x="345" y="89"/>
                  </a:lnTo>
                  <a:lnTo>
                    <a:pt x="342" y="77"/>
                  </a:lnTo>
                  <a:lnTo>
                    <a:pt x="336" y="83"/>
                  </a:lnTo>
                  <a:lnTo>
                    <a:pt x="333" y="89"/>
                  </a:lnTo>
                  <a:lnTo>
                    <a:pt x="318" y="95"/>
                  </a:lnTo>
                  <a:lnTo>
                    <a:pt x="318" y="89"/>
                  </a:lnTo>
                  <a:lnTo>
                    <a:pt x="315" y="77"/>
                  </a:lnTo>
                  <a:lnTo>
                    <a:pt x="312" y="80"/>
                  </a:lnTo>
                  <a:lnTo>
                    <a:pt x="305" y="83"/>
                  </a:lnTo>
                  <a:lnTo>
                    <a:pt x="302" y="80"/>
                  </a:lnTo>
                  <a:lnTo>
                    <a:pt x="290" y="83"/>
                  </a:lnTo>
                  <a:lnTo>
                    <a:pt x="290" y="89"/>
                  </a:lnTo>
                  <a:lnTo>
                    <a:pt x="287" y="95"/>
                  </a:lnTo>
                  <a:lnTo>
                    <a:pt x="287" y="83"/>
                  </a:lnTo>
                  <a:lnTo>
                    <a:pt x="281" y="80"/>
                  </a:lnTo>
                  <a:lnTo>
                    <a:pt x="275" y="83"/>
                  </a:lnTo>
                  <a:lnTo>
                    <a:pt x="272" y="83"/>
                  </a:lnTo>
                  <a:lnTo>
                    <a:pt x="266" y="89"/>
                  </a:lnTo>
                  <a:lnTo>
                    <a:pt x="263" y="83"/>
                  </a:lnTo>
                  <a:lnTo>
                    <a:pt x="250" y="83"/>
                  </a:lnTo>
                  <a:lnTo>
                    <a:pt x="247" y="80"/>
                  </a:lnTo>
                  <a:lnTo>
                    <a:pt x="241" y="74"/>
                  </a:lnTo>
                  <a:lnTo>
                    <a:pt x="235" y="68"/>
                  </a:lnTo>
                  <a:lnTo>
                    <a:pt x="226" y="68"/>
                  </a:lnTo>
                  <a:lnTo>
                    <a:pt x="217" y="65"/>
                  </a:lnTo>
                  <a:lnTo>
                    <a:pt x="211" y="59"/>
                  </a:lnTo>
                  <a:lnTo>
                    <a:pt x="202" y="43"/>
                  </a:lnTo>
                  <a:lnTo>
                    <a:pt x="195" y="49"/>
                  </a:lnTo>
                  <a:lnTo>
                    <a:pt x="192" y="43"/>
                  </a:lnTo>
                  <a:lnTo>
                    <a:pt x="180" y="43"/>
                  </a:lnTo>
                  <a:lnTo>
                    <a:pt x="177" y="43"/>
                  </a:lnTo>
                  <a:lnTo>
                    <a:pt x="180" y="49"/>
                  </a:lnTo>
                  <a:lnTo>
                    <a:pt x="177" y="49"/>
                  </a:lnTo>
                  <a:lnTo>
                    <a:pt x="171" y="52"/>
                  </a:lnTo>
                  <a:lnTo>
                    <a:pt x="171" y="59"/>
                  </a:lnTo>
                  <a:lnTo>
                    <a:pt x="165" y="49"/>
                  </a:lnTo>
                  <a:lnTo>
                    <a:pt x="162" y="43"/>
                  </a:lnTo>
                  <a:lnTo>
                    <a:pt x="150" y="43"/>
                  </a:lnTo>
                  <a:lnTo>
                    <a:pt x="156" y="40"/>
                  </a:lnTo>
                  <a:lnTo>
                    <a:pt x="162" y="34"/>
                  </a:lnTo>
                  <a:lnTo>
                    <a:pt x="156" y="28"/>
                  </a:lnTo>
                  <a:lnTo>
                    <a:pt x="147" y="28"/>
                  </a:lnTo>
                  <a:lnTo>
                    <a:pt x="134" y="25"/>
                  </a:lnTo>
                  <a:lnTo>
                    <a:pt x="131" y="25"/>
                  </a:lnTo>
                  <a:lnTo>
                    <a:pt x="125" y="19"/>
                  </a:lnTo>
                  <a:lnTo>
                    <a:pt x="119" y="19"/>
                  </a:lnTo>
                  <a:lnTo>
                    <a:pt x="119" y="13"/>
                  </a:lnTo>
                  <a:lnTo>
                    <a:pt x="119" y="10"/>
                  </a:lnTo>
                  <a:lnTo>
                    <a:pt x="119" y="0"/>
                  </a:lnTo>
                  <a:lnTo>
                    <a:pt x="116" y="0"/>
                  </a:lnTo>
                  <a:lnTo>
                    <a:pt x="107" y="0"/>
                  </a:lnTo>
                  <a:lnTo>
                    <a:pt x="107" y="4"/>
                  </a:lnTo>
                  <a:lnTo>
                    <a:pt x="101" y="10"/>
                  </a:lnTo>
                  <a:lnTo>
                    <a:pt x="95" y="10"/>
                  </a:lnTo>
                  <a:lnTo>
                    <a:pt x="95" y="4"/>
                  </a:lnTo>
                  <a:lnTo>
                    <a:pt x="92" y="0"/>
                  </a:lnTo>
                  <a:lnTo>
                    <a:pt x="79" y="4"/>
                  </a:lnTo>
                  <a:lnTo>
                    <a:pt x="76" y="10"/>
                  </a:lnTo>
                  <a:lnTo>
                    <a:pt x="70" y="13"/>
                  </a:lnTo>
                  <a:lnTo>
                    <a:pt x="55" y="25"/>
                  </a:lnTo>
                  <a:lnTo>
                    <a:pt x="49" y="25"/>
                  </a:lnTo>
                  <a:lnTo>
                    <a:pt x="46" y="28"/>
                  </a:lnTo>
                  <a:lnTo>
                    <a:pt x="40" y="28"/>
                  </a:lnTo>
                  <a:lnTo>
                    <a:pt x="31" y="34"/>
                  </a:lnTo>
                  <a:lnTo>
                    <a:pt x="21" y="34"/>
                  </a:lnTo>
                  <a:lnTo>
                    <a:pt x="15" y="28"/>
                  </a:lnTo>
                  <a:lnTo>
                    <a:pt x="6" y="34"/>
                  </a:lnTo>
                  <a:lnTo>
                    <a:pt x="6" y="28"/>
                  </a:lnTo>
                  <a:lnTo>
                    <a:pt x="0" y="25"/>
                  </a:lnTo>
                  <a:lnTo>
                    <a:pt x="0" y="34"/>
                  </a:lnTo>
                  <a:lnTo>
                    <a:pt x="6" y="43"/>
                  </a:lnTo>
                  <a:lnTo>
                    <a:pt x="9" y="43"/>
                  </a:lnTo>
                  <a:lnTo>
                    <a:pt x="9" y="52"/>
                  </a:lnTo>
                  <a:lnTo>
                    <a:pt x="15" y="59"/>
                  </a:lnTo>
                  <a:lnTo>
                    <a:pt x="21" y="65"/>
                  </a:lnTo>
                  <a:lnTo>
                    <a:pt x="21" y="74"/>
                  </a:lnTo>
                  <a:lnTo>
                    <a:pt x="21" y="80"/>
                  </a:lnTo>
                  <a:lnTo>
                    <a:pt x="24" y="83"/>
                  </a:lnTo>
                  <a:lnTo>
                    <a:pt x="31" y="95"/>
                  </a:lnTo>
                  <a:lnTo>
                    <a:pt x="37" y="104"/>
                  </a:lnTo>
                  <a:lnTo>
                    <a:pt x="40" y="110"/>
                  </a:lnTo>
                  <a:lnTo>
                    <a:pt x="46" y="110"/>
                  </a:lnTo>
                  <a:lnTo>
                    <a:pt x="49" y="114"/>
                  </a:lnTo>
                  <a:lnTo>
                    <a:pt x="52" y="120"/>
                  </a:lnTo>
                  <a:lnTo>
                    <a:pt x="58" y="126"/>
                  </a:lnTo>
                  <a:lnTo>
                    <a:pt x="61" y="129"/>
                  </a:lnTo>
                  <a:lnTo>
                    <a:pt x="64" y="129"/>
                  </a:lnTo>
                  <a:lnTo>
                    <a:pt x="70" y="135"/>
                  </a:lnTo>
                  <a:lnTo>
                    <a:pt x="79" y="135"/>
                  </a:lnTo>
                  <a:lnTo>
                    <a:pt x="92" y="135"/>
                  </a:lnTo>
                  <a:lnTo>
                    <a:pt x="95" y="129"/>
                  </a:lnTo>
                  <a:lnTo>
                    <a:pt x="95" y="123"/>
                  </a:lnTo>
                  <a:lnTo>
                    <a:pt x="98" y="123"/>
                  </a:lnTo>
                  <a:lnTo>
                    <a:pt x="101" y="120"/>
                  </a:lnTo>
                  <a:lnTo>
                    <a:pt x="110" y="120"/>
                  </a:lnTo>
                  <a:lnTo>
                    <a:pt x="116" y="120"/>
                  </a:lnTo>
                  <a:lnTo>
                    <a:pt x="119" y="120"/>
                  </a:lnTo>
                  <a:lnTo>
                    <a:pt x="125" y="123"/>
                  </a:lnTo>
                  <a:lnTo>
                    <a:pt x="131" y="123"/>
                  </a:lnTo>
                  <a:lnTo>
                    <a:pt x="140" y="123"/>
                  </a:lnTo>
                  <a:lnTo>
                    <a:pt x="144" y="129"/>
                  </a:lnTo>
                  <a:lnTo>
                    <a:pt x="147" y="132"/>
                  </a:lnTo>
                  <a:lnTo>
                    <a:pt x="147" y="135"/>
                  </a:lnTo>
                  <a:lnTo>
                    <a:pt x="156" y="138"/>
                  </a:lnTo>
                  <a:lnTo>
                    <a:pt x="162" y="141"/>
                  </a:lnTo>
                  <a:lnTo>
                    <a:pt x="165" y="141"/>
                  </a:lnTo>
                  <a:lnTo>
                    <a:pt x="168" y="144"/>
                  </a:lnTo>
                  <a:lnTo>
                    <a:pt x="168" y="150"/>
                  </a:lnTo>
                  <a:lnTo>
                    <a:pt x="174" y="156"/>
                  </a:lnTo>
                  <a:lnTo>
                    <a:pt x="165" y="159"/>
                  </a:lnTo>
                  <a:lnTo>
                    <a:pt x="171" y="169"/>
                  </a:lnTo>
                  <a:lnTo>
                    <a:pt x="180" y="169"/>
                  </a:lnTo>
                  <a:lnTo>
                    <a:pt x="186" y="175"/>
                  </a:lnTo>
                  <a:lnTo>
                    <a:pt x="189" y="178"/>
                  </a:lnTo>
                  <a:lnTo>
                    <a:pt x="195" y="181"/>
                  </a:lnTo>
                  <a:lnTo>
                    <a:pt x="202" y="184"/>
                  </a:lnTo>
                  <a:lnTo>
                    <a:pt x="211" y="187"/>
                  </a:lnTo>
                  <a:lnTo>
                    <a:pt x="217" y="184"/>
                  </a:lnTo>
                  <a:lnTo>
                    <a:pt x="220" y="184"/>
                  </a:lnTo>
                  <a:lnTo>
                    <a:pt x="223" y="184"/>
                  </a:lnTo>
                  <a:lnTo>
                    <a:pt x="232" y="181"/>
                  </a:lnTo>
                  <a:lnTo>
                    <a:pt x="235" y="181"/>
                  </a:lnTo>
                  <a:lnTo>
                    <a:pt x="241" y="178"/>
                  </a:lnTo>
                  <a:lnTo>
                    <a:pt x="241" y="175"/>
                  </a:lnTo>
                  <a:lnTo>
                    <a:pt x="244" y="172"/>
                  </a:lnTo>
                  <a:lnTo>
                    <a:pt x="247" y="169"/>
                  </a:lnTo>
                  <a:lnTo>
                    <a:pt x="257" y="169"/>
                  </a:lnTo>
                  <a:lnTo>
                    <a:pt x="263" y="169"/>
                  </a:lnTo>
                  <a:lnTo>
                    <a:pt x="266" y="169"/>
                  </a:lnTo>
                  <a:lnTo>
                    <a:pt x="275" y="162"/>
                  </a:lnTo>
                  <a:lnTo>
                    <a:pt x="281" y="159"/>
                  </a:lnTo>
                  <a:lnTo>
                    <a:pt x="290" y="153"/>
                  </a:lnTo>
                  <a:lnTo>
                    <a:pt x="296" y="150"/>
                  </a:lnTo>
                  <a:lnTo>
                    <a:pt x="302" y="144"/>
                  </a:lnTo>
                  <a:lnTo>
                    <a:pt x="302" y="138"/>
                  </a:lnTo>
                  <a:lnTo>
                    <a:pt x="305" y="135"/>
                  </a:lnTo>
                  <a:lnTo>
                    <a:pt x="312" y="135"/>
                  </a:lnTo>
                  <a:lnTo>
                    <a:pt x="318" y="135"/>
                  </a:lnTo>
                  <a:lnTo>
                    <a:pt x="327" y="135"/>
                  </a:lnTo>
                  <a:lnTo>
                    <a:pt x="333" y="135"/>
                  </a:lnTo>
                  <a:lnTo>
                    <a:pt x="333" y="135"/>
                  </a:lnTo>
                  <a:lnTo>
                    <a:pt x="336" y="135"/>
                  </a:lnTo>
                  <a:lnTo>
                    <a:pt x="336" y="138"/>
                  </a:lnTo>
                  <a:lnTo>
                    <a:pt x="345" y="138"/>
                  </a:lnTo>
                  <a:lnTo>
                    <a:pt x="351" y="144"/>
                  </a:lnTo>
                  <a:lnTo>
                    <a:pt x="363" y="138"/>
                  </a:lnTo>
                  <a:lnTo>
                    <a:pt x="370" y="147"/>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11">
              <a:extLst>
                <a:ext uri="{FF2B5EF4-FFF2-40B4-BE49-F238E27FC236}">
                  <a16:creationId xmlns:a16="http://schemas.microsoft.com/office/drawing/2014/main" id="{184331A2-3BE6-4738-999A-AB8AB0080C9D}"/>
                </a:ext>
              </a:extLst>
            </p:cNvPr>
            <p:cNvSpPr>
              <a:spLocks/>
            </p:cNvSpPr>
            <p:nvPr/>
          </p:nvSpPr>
          <p:spPr bwMode="auto">
            <a:xfrm>
              <a:off x="7466013" y="4290680"/>
              <a:ext cx="403225" cy="252413"/>
            </a:xfrm>
            <a:custGeom>
              <a:avLst/>
              <a:gdLst>
                <a:gd name="T0" fmla="*/ 43 w 254"/>
                <a:gd name="T1" fmla="*/ 34 h 159"/>
                <a:gd name="T2" fmla="*/ 52 w 254"/>
                <a:gd name="T3" fmla="*/ 40 h 159"/>
                <a:gd name="T4" fmla="*/ 62 w 254"/>
                <a:gd name="T5" fmla="*/ 49 h 159"/>
                <a:gd name="T6" fmla="*/ 77 w 254"/>
                <a:gd name="T7" fmla="*/ 49 h 159"/>
                <a:gd name="T8" fmla="*/ 83 w 254"/>
                <a:gd name="T9" fmla="*/ 49 h 159"/>
                <a:gd name="T10" fmla="*/ 101 w 254"/>
                <a:gd name="T11" fmla="*/ 43 h 159"/>
                <a:gd name="T12" fmla="*/ 101 w 254"/>
                <a:gd name="T13" fmla="*/ 40 h 159"/>
                <a:gd name="T14" fmla="*/ 110 w 254"/>
                <a:gd name="T15" fmla="*/ 34 h 159"/>
                <a:gd name="T16" fmla="*/ 123 w 254"/>
                <a:gd name="T17" fmla="*/ 34 h 159"/>
                <a:gd name="T18" fmla="*/ 138 w 254"/>
                <a:gd name="T19" fmla="*/ 27 h 159"/>
                <a:gd name="T20" fmla="*/ 153 w 254"/>
                <a:gd name="T21" fmla="*/ 18 h 159"/>
                <a:gd name="T22" fmla="*/ 162 w 254"/>
                <a:gd name="T23" fmla="*/ 9 h 159"/>
                <a:gd name="T24" fmla="*/ 168 w 254"/>
                <a:gd name="T25" fmla="*/ 0 h 159"/>
                <a:gd name="T26" fmla="*/ 178 w 254"/>
                <a:gd name="T27" fmla="*/ 0 h 159"/>
                <a:gd name="T28" fmla="*/ 193 w 254"/>
                <a:gd name="T29" fmla="*/ 0 h 159"/>
                <a:gd name="T30" fmla="*/ 202 w 254"/>
                <a:gd name="T31" fmla="*/ 0 h 159"/>
                <a:gd name="T32" fmla="*/ 208 w 254"/>
                <a:gd name="T33" fmla="*/ 3 h 159"/>
                <a:gd name="T34" fmla="*/ 223 w 254"/>
                <a:gd name="T35" fmla="*/ 3 h 159"/>
                <a:gd name="T36" fmla="*/ 236 w 254"/>
                <a:gd name="T37" fmla="*/ 15 h 159"/>
                <a:gd name="T38" fmla="*/ 245 w 254"/>
                <a:gd name="T39" fmla="*/ 15 h 159"/>
                <a:gd name="T40" fmla="*/ 254 w 254"/>
                <a:gd name="T41" fmla="*/ 21 h 159"/>
                <a:gd name="T42" fmla="*/ 254 w 254"/>
                <a:gd name="T43" fmla="*/ 37 h 159"/>
                <a:gd name="T44" fmla="*/ 239 w 254"/>
                <a:gd name="T45" fmla="*/ 49 h 159"/>
                <a:gd name="T46" fmla="*/ 230 w 254"/>
                <a:gd name="T47" fmla="*/ 52 h 159"/>
                <a:gd name="T48" fmla="*/ 223 w 254"/>
                <a:gd name="T49" fmla="*/ 70 h 159"/>
                <a:gd name="T50" fmla="*/ 220 w 254"/>
                <a:gd name="T51" fmla="*/ 79 h 159"/>
                <a:gd name="T52" fmla="*/ 211 w 254"/>
                <a:gd name="T53" fmla="*/ 98 h 159"/>
                <a:gd name="T54" fmla="*/ 199 w 254"/>
                <a:gd name="T55" fmla="*/ 107 h 159"/>
                <a:gd name="T56" fmla="*/ 193 w 254"/>
                <a:gd name="T57" fmla="*/ 116 h 159"/>
                <a:gd name="T58" fmla="*/ 184 w 254"/>
                <a:gd name="T59" fmla="*/ 125 h 159"/>
                <a:gd name="T60" fmla="*/ 178 w 254"/>
                <a:gd name="T61" fmla="*/ 134 h 159"/>
                <a:gd name="T62" fmla="*/ 156 w 254"/>
                <a:gd name="T63" fmla="*/ 128 h 159"/>
                <a:gd name="T64" fmla="*/ 153 w 254"/>
                <a:gd name="T65" fmla="*/ 134 h 159"/>
                <a:gd name="T66" fmla="*/ 138 w 254"/>
                <a:gd name="T67" fmla="*/ 138 h 159"/>
                <a:gd name="T68" fmla="*/ 123 w 254"/>
                <a:gd name="T69" fmla="*/ 138 h 159"/>
                <a:gd name="T70" fmla="*/ 107 w 254"/>
                <a:gd name="T71" fmla="*/ 144 h 159"/>
                <a:gd name="T72" fmla="*/ 98 w 254"/>
                <a:gd name="T73" fmla="*/ 150 h 159"/>
                <a:gd name="T74" fmla="*/ 86 w 254"/>
                <a:gd name="T75" fmla="*/ 159 h 159"/>
                <a:gd name="T76" fmla="*/ 71 w 254"/>
                <a:gd name="T77" fmla="*/ 153 h 159"/>
                <a:gd name="T78" fmla="*/ 62 w 254"/>
                <a:gd name="T79" fmla="*/ 153 h 159"/>
                <a:gd name="T80" fmla="*/ 52 w 254"/>
                <a:gd name="T81" fmla="*/ 150 h 159"/>
                <a:gd name="T82" fmla="*/ 46 w 254"/>
                <a:gd name="T83" fmla="*/ 144 h 159"/>
                <a:gd name="T84" fmla="*/ 37 w 254"/>
                <a:gd name="T85" fmla="*/ 138 h 159"/>
                <a:gd name="T86" fmla="*/ 28 w 254"/>
                <a:gd name="T87" fmla="*/ 128 h 159"/>
                <a:gd name="T88" fmla="*/ 22 w 254"/>
                <a:gd name="T89" fmla="*/ 119 h 159"/>
                <a:gd name="T90" fmla="*/ 16 w 254"/>
                <a:gd name="T91" fmla="*/ 110 h 159"/>
                <a:gd name="T92" fmla="*/ 13 w 254"/>
                <a:gd name="T93" fmla="*/ 98 h 159"/>
                <a:gd name="T94" fmla="*/ 0 w 254"/>
                <a:gd name="T95" fmla="*/ 104 h 159"/>
                <a:gd name="T96" fmla="*/ 7 w 254"/>
                <a:gd name="T97" fmla="*/ 89 h 159"/>
                <a:gd name="T98" fmla="*/ 16 w 254"/>
                <a:gd name="T99" fmla="*/ 79 h 159"/>
                <a:gd name="T100" fmla="*/ 22 w 254"/>
                <a:gd name="T101" fmla="*/ 67 h 159"/>
                <a:gd name="T102" fmla="*/ 22 w 254"/>
                <a:gd name="T103" fmla="*/ 58 h 159"/>
                <a:gd name="T104" fmla="*/ 16 w 254"/>
                <a:gd name="T105" fmla="*/ 49 h 159"/>
                <a:gd name="T106" fmla="*/ 28 w 254"/>
                <a:gd name="T107" fmla="*/ 46 h 159"/>
                <a:gd name="T108" fmla="*/ 31 w 254"/>
                <a:gd name="T109" fmla="*/ 52 h 159"/>
                <a:gd name="T110" fmla="*/ 37 w 254"/>
                <a:gd name="T111" fmla="*/ 43 h 159"/>
                <a:gd name="T112" fmla="*/ 31 w 254"/>
                <a:gd name="T113" fmla="*/ 2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4" h="159">
                  <a:moveTo>
                    <a:pt x="31" y="24"/>
                  </a:moveTo>
                  <a:lnTo>
                    <a:pt x="43" y="34"/>
                  </a:lnTo>
                  <a:lnTo>
                    <a:pt x="46" y="40"/>
                  </a:lnTo>
                  <a:lnTo>
                    <a:pt x="52" y="40"/>
                  </a:lnTo>
                  <a:lnTo>
                    <a:pt x="58" y="43"/>
                  </a:lnTo>
                  <a:lnTo>
                    <a:pt x="62" y="49"/>
                  </a:lnTo>
                  <a:lnTo>
                    <a:pt x="71" y="49"/>
                  </a:lnTo>
                  <a:lnTo>
                    <a:pt x="77" y="49"/>
                  </a:lnTo>
                  <a:lnTo>
                    <a:pt x="83" y="49"/>
                  </a:lnTo>
                  <a:lnTo>
                    <a:pt x="83" y="49"/>
                  </a:lnTo>
                  <a:lnTo>
                    <a:pt x="98" y="43"/>
                  </a:lnTo>
                  <a:lnTo>
                    <a:pt x="101" y="43"/>
                  </a:lnTo>
                  <a:lnTo>
                    <a:pt x="98" y="40"/>
                  </a:lnTo>
                  <a:lnTo>
                    <a:pt x="101" y="40"/>
                  </a:lnTo>
                  <a:lnTo>
                    <a:pt x="101" y="34"/>
                  </a:lnTo>
                  <a:lnTo>
                    <a:pt x="110" y="34"/>
                  </a:lnTo>
                  <a:lnTo>
                    <a:pt x="117" y="34"/>
                  </a:lnTo>
                  <a:lnTo>
                    <a:pt x="123" y="34"/>
                  </a:lnTo>
                  <a:lnTo>
                    <a:pt x="129" y="34"/>
                  </a:lnTo>
                  <a:lnTo>
                    <a:pt x="138" y="27"/>
                  </a:lnTo>
                  <a:lnTo>
                    <a:pt x="141" y="24"/>
                  </a:lnTo>
                  <a:lnTo>
                    <a:pt x="153" y="18"/>
                  </a:lnTo>
                  <a:lnTo>
                    <a:pt x="156" y="12"/>
                  </a:lnTo>
                  <a:lnTo>
                    <a:pt x="162" y="9"/>
                  </a:lnTo>
                  <a:lnTo>
                    <a:pt x="162" y="3"/>
                  </a:lnTo>
                  <a:lnTo>
                    <a:pt x="168" y="0"/>
                  </a:lnTo>
                  <a:lnTo>
                    <a:pt x="171" y="0"/>
                  </a:lnTo>
                  <a:lnTo>
                    <a:pt x="178" y="0"/>
                  </a:lnTo>
                  <a:lnTo>
                    <a:pt x="187" y="0"/>
                  </a:lnTo>
                  <a:lnTo>
                    <a:pt x="193" y="0"/>
                  </a:lnTo>
                  <a:lnTo>
                    <a:pt x="199" y="0"/>
                  </a:lnTo>
                  <a:lnTo>
                    <a:pt x="202" y="0"/>
                  </a:lnTo>
                  <a:lnTo>
                    <a:pt x="202" y="3"/>
                  </a:lnTo>
                  <a:lnTo>
                    <a:pt x="208" y="3"/>
                  </a:lnTo>
                  <a:lnTo>
                    <a:pt x="211" y="9"/>
                  </a:lnTo>
                  <a:lnTo>
                    <a:pt x="223" y="3"/>
                  </a:lnTo>
                  <a:lnTo>
                    <a:pt x="233" y="9"/>
                  </a:lnTo>
                  <a:lnTo>
                    <a:pt x="236" y="15"/>
                  </a:lnTo>
                  <a:lnTo>
                    <a:pt x="239" y="12"/>
                  </a:lnTo>
                  <a:lnTo>
                    <a:pt x="245" y="15"/>
                  </a:lnTo>
                  <a:lnTo>
                    <a:pt x="248" y="18"/>
                  </a:lnTo>
                  <a:lnTo>
                    <a:pt x="254" y="21"/>
                  </a:lnTo>
                  <a:lnTo>
                    <a:pt x="254" y="27"/>
                  </a:lnTo>
                  <a:lnTo>
                    <a:pt x="254" y="37"/>
                  </a:lnTo>
                  <a:lnTo>
                    <a:pt x="248" y="43"/>
                  </a:lnTo>
                  <a:lnTo>
                    <a:pt x="239" y="49"/>
                  </a:lnTo>
                  <a:lnTo>
                    <a:pt x="236" y="52"/>
                  </a:lnTo>
                  <a:lnTo>
                    <a:pt x="230" y="52"/>
                  </a:lnTo>
                  <a:lnTo>
                    <a:pt x="226" y="61"/>
                  </a:lnTo>
                  <a:lnTo>
                    <a:pt x="223" y="70"/>
                  </a:lnTo>
                  <a:lnTo>
                    <a:pt x="220" y="73"/>
                  </a:lnTo>
                  <a:lnTo>
                    <a:pt x="220" y="79"/>
                  </a:lnTo>
                  <a:lnTo>
                    <a:pt x="217" y="92"/>
                  </a:lnTo>
                  <a:lnTo>
                    <a:pt x="211" y="98"/>
                  </a:lnTo>
                  <a:lnTo>
                    <a:pt x="208" y="104"/>
                  </a:lnTo>
                  <a:lnTo>
                    <a:pt x="199" y="107"/>
                  </a:lnTo>
                  <a:lnTo>
                    <a:pt x="199" y="110"/>
                  </a:lnTo>
                  <a:lnTo>
                    <a:pt x="193" y="116"/>
                  </a:lnTo>
                  <a:lnTo>
                    <a:pt x="190" y="119"/>
                  </a:lnTo>
                  <a:lnTo>
                    <a:pt x="184" y="125"/>
                  </a:lnTo>
                  <a:lnTo>
                    <a:pt x="181" y="131"/>
                  </a:lnTo>
                  <a:lnTo>
                    <a:pt x="178" y="134"/>
                  </a:lnTo>
                  <a:lnTo>
                    <a:pt x="162" y="134"/>
                  </a:lnTo>
                  <a:lnTo>
                    <a:pt x="156" y="128"/>
                  </a:lnTo>
                  <a:lnTo>
                    <a:pt x="153" y="128"/>
                  </a:lnTo>
                  <a:lnTo>
                    <a:pt x="153" y="134"/>
                  </a:lnTo>
                  <a:lnTo>
                    <a:pt x="141" y="138"/>
                  </a:lnTo>
                  <a:lnTo>
                    <a:pt x="138" y="138"/>
                  </a:lnTo>
                  <a:lnTo>
                    <a:pt x="132" y="134"/>
                  </a:lnTo>
                  <a:lnTo>
                    <a:pt x="123" y="138"/>
                  </a:lnTo>
                  <a:lnTo>
                    <a:pt x="117" y="144"/>
                  </a:lnTo>
                  <a:lnTo>
                    <a:pt x="107" y="144"/>
                  </a:lnTo>
                  <a:lnTo>
                    <a:pt x="101" y="144"/>
                  </a:lnTo>
                  <a:lnTo>
                    <a:pt x="98" y="150"/>
                  </a:lnTo>
                  <a:lnTo>
                    <a:pt x="92" y="153"/>
                  </a:lnTo>
                  <a:lnTo>
                    <a:pt x="86" y="159"/>
                  </a:lnTo>
                  <a:lnTo>
                    <a:pt x="83" y="159"/>
                  </a:lnTo>
                  <a:lnTo>
                    <a:pt x="71" y="153"/>
                  </a:lnTo>
                  <a:lnTo>
                    <a:pt x="68" y="153"/>
                  </a:lnTo>
                  <a:lnTo>
                    <a:pt x="62" y="153"/>
                  </a:lnTo>
                  <a:lnTo>
                    <a:pt x="58" y="153"/>
                  </a:lnTo>
                  <a:lnTo>
                    <a:pt x="52" y="150"/>
                  </a:lnTo>
                  <a:lnTo>
                    <a:pt x="46" y="150"/>
                  </a:lnTo>
                  <a:lnTo>
                    <a:pt x="46" y="144"/>
                  </a:lnTo>
                  <a:lnTo>
                    <a:pt x="43" y="144"/>
                  </a:lnTo>
                  <a:lnTo>
                    <a:pt x="37" y="138"/>
                  </a:lnTo>
                  <a:lnTo>
                    <a:pt x="31" y="134"/>
                  </a:lnTo>
                  <a:lnTo>
                    <a:pt x="28" y="128"/>
                  </a:lnTo>
                  <a:lnTo>
                    <a:pt x="22" y="122"/>
                  </a:lnTo>
                  <a:lnTo>
                    <a:pt x="22" y="119"/>
                  </a:lnTo>
                  <a:lnTo>
                    <a:pt x="22" y="113"/>
                  </a:lnTo>
                  <a:lnTo>
                    <a:pt x="16" y="110"/>
                  </a:lnTo>
                  <a:lnTo>
                    <a:pt x="13" y="104"/>
                  </a:lnTo>
                  <a:lnTo>
                    <a:pt x="13" y="98"/>
                  </a:lnTo>
                  <a:lnTo>
                    <a:pt x="0" y="98"/>
                  </a:lnTo>
                  <a:lnTo>
                    <a:pt x="0" y="104"/>
                  </a:lnTo>
                  <a:lnTo>
                    <a:pt x="0" y="98"/>
                  </a:lnTo>
                  <a:lnTo>
                    <a:pt x="7" y="89"/>
                  </a:lnTo>
                  <a:lnTo>
                    <a:pt x="13" y="89"/>
                  </a:lnTo>
                  <a:lnTo>
                    <a:pt x="16" y="79"/>
                  </a:lnTo>
                  <a:lnTo>
                    <a:pt x="16" y="67"/>
                  </a:lnTo>
                  <a:lnTo>
                    <a:pt x="22" y="67"/>
                  </a:lnTo>
                  <a:lnTo>
                    <a:pt x="22" y="64"/>
                  </a:lnTo>
                  <a:lnTo>
                    <a:pt x="22" y="58"/>
                  </a:lnTo>
                  <a:lnTo>
                    <a:pt x="16" y="55"/>
                  </a:lnTo>
                  <a:lnTo>
                    <a:pt x="16" y="49"/>
                  </a:lnTo>
                  <a:lnTo>
                    <a:pt x="22" y="49"/>
                  </a:lnTo>
                  <a:lnTo>
                    <a:pt x="28" y="46"/>
                  </a:lnTo>
                  <a:lnTo>
                    <a:pt x="25" y="49"/>
                  </a:lnTo>
                  <a:lnTo>
                    <a:pt x="31" y="52"/>
                  </a:lnTo>
                  <a:lnTo>
                    <a:pt x="31" y="49"/>
                  </a:lnTo>
                  <a:lnTo>
                    <a:pt x="37" y="43"/>
                  </a:lnTo>
                  <a:lnTo>
                    <a:pt x="34" y="34"/>
                  </a:lnTo>
                  <a:lnTo>
                    <a:pt x="31" y="2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12">
              <a:extLst>
                <a:ext uri="{FF2B5EF4-FFF2-40B4-BE49-F238E27FC236}">
                  <a16:creationId xmlns:a16="http://schemas.microsoft.com/office/drawing/2014/main" id="{68B6E670-9AE4-494E-BBA3-7C01429D06DE}"/>
                </a:ext>
              </a:extLst>
            </p:cNvPr>
            <p:cNvSpPr>
              <a:spLocks/>
            </p:cNvSpPr>
            <p:nvPr/>
          </p:nvSpPr>
          <p:spPr bwMode="auto">
            <a:xfrm>
              <a:off x="7466013" y="4290680"/>
              <a:ext cx="403225" cy="252413"/>
            </a:xfrm>
            <a:custGeom>
              <a:avLst/>
              <a:gdLst>
                <a:gd name="T0" fmla="*/ 43 w 254"/>
                <a:gd name="T1" fmla="*/ 34 h 159"/>
                <a:gd name="T2" fmla="*/ 52 w 254"/>
                <a:gd name="T3" fmla="*/ 40 h 159"/>
                <a:gd name="T4" fmla="*/ 62 w 254"/>
                <a:gd name="T5" fmla="*/ 49 h 159"/>
                <a:gd name="T6" fmla="*/ 77 w 254"/>
                <a:gd name="T7" fmla="*/ 49 h 159"/>
                <a:gd name="T8" fmla="*/ 83 w 254"/>
                <a:gd name="T9" fmla="*/ 49 h 159"/>
                <a:gd name="T10" fmla="*/ 101 w 254"/>
                <a:gd name="T11" fmla="*/ 43 h 159"/>
                <a:gd name="T12" fmla="*/ 101 w 254"/>
                <a:gd name="T13" fmla="*/ 40 h 159"/>
                <a:gd name="T14" fmla="*/ 110 w 254"/>
                <a:gd name="T15" fmla="*/ 34 h 159"/>
                <a:gd name="T16" fmla="*/ 123 w 254"/>
                <a:gd name="T17" fmla="*/ 34 h 159"/>
                <a:gd name="T18" fmla="*/ 138 w 254"/>
                <a:gd name="T19" fmla="*/ 27 h 159"/>
                <a:gd name="T20" fmla="*/ 153 w 254"/>
                <a:gd name="T21" fmla="*/ 18 h 159"/>
                <a:gd name="T22" fmla="*/ 162 w 254"/>
                <a:gd name="T23" fmla="*/ 9 h 159"/>
                <a:gd name="T24" fmla="*/ 168 w 254"/>
                <a:gd name="T25" fmla="*/ 0 h 159"/>
                <a:gd name="T26" fmla="*/ 178 w 254"/>
                <a:gd name="T27" fmla="*/ 0 h 159"/>
                <a:gd name="T28" fmla="*/ 193 w 254"/>
                <a:gd name="T29" fmla="*/ 0 h 159"/>
                <a:gd name="T30" fmla="*/ 202 w 254"/>
                <a:gd name="T31" fmla="*/ 0 h 159"/>
                <a:gd name="T32" fmla="*/ 208 w 254"/>
                <a:gd name="T33" fmla="*/ 3 h 159"/>
                <a:gd name="T34" fmla="*/ 223 w 254"/>
                <a:gd name="T35" fmla="*/ 3 h 159"/>
                <a:gd name="T36" fmla="*/ 236 w 254"/>
                <a:gd name="T37" fmla="*/ 15 h 159"/>
                <a:gd name="T38" fmla="*/ 245 w 254"/>
                <a:gd name="T39" fmla="*/ 15 h 159"/>
                <a:gd name="T40" fmla="*/ 254 w 254"/>
                <a:gd name="T41" fmla="*/ 21 h 159"/>
                <a:gd name="T42" fmla="*/ 254 w 254"/>
                <a:gd name="T43" fmla="*/ 37 h 159"/>
                <a:gd name="T44" fmla="*/ 239 w 254"/>
                <a:gd name="T45" fmla="*/ 49 h 159"/>
                <a:gd name="T46" fmla="*/ 230 w 254"/>
                <a:gd name="T47" fmla="*/ 52 h 159"/>
                <a:gd name="T48" fmla="*/ 223 w 254"/>
                <a:gd name="T49" fmla="*/ 70 h 159"/>
                <a:gd name="T50" fmla="*/ 220 w 254"/>
                <a:gd name="T51" fmla="*/ 79 h 159"/>
                <a:gd name="T52" fmla="*/ 211 w 254"/>
                <a:gd name="T53" fmla="*/ 98 h 159"/>
                <a:gd name="T54" fmla="*/ 199 w 254"/>
                <a:gd name="T55" fmla="*/ 107 h 159"/>
                <a:gd name="T56" fmla="*/ 193 w 254"/>
                <a:gd name="T57" fmla="*/ 116 h 159"/>
                <a:gd name="T58" fmla="*/ 184 w 254"/>
                <a:gd name="T59" fmla="*/ 125 h 159"/>
                <a:gd name="T60" fmla="*/ 178 w 254"/>
                <a:gd name="T61" fmla="*/ 134 h 159"/>
                <a:gd name="T62" fmla="*/ 156 w 254"/>
                <a:gd name="T63" fmla="*/ 128 h 159"/>
                <a:gd name="T64" fmla="*/ 153 w 254"/>
                <a:gd name="T65" fmla="*/ 134 h 159"/>
                <a:gd name="T66" fmla="*/ 138 w 254"/>
                <a:gd name="T67" fmla="*/ 138 h 159"/>
                <a:gd name="T68" fmla="*/ 123 w 254"/>
                <a:gd name="T69" fmla="*/ 138 h 159"/>
                <a:gd name="T70" fmla="*/ 107 w 254"/>
                <a:gd name="T71" fmla="*/ 144 h 159"/>
                <a:gd name="T72" fmla="*/ 98 w 254"/>
                <a:gd name="T73" fmla="*/ 150 h 159"/>
                <a:gd name="T74" fmla="*/ 86 w 254"/>
                <a:gd name="T75" fmla="*/ 159 h 159"/>
                <a:gd name="T76" fmla="*/ 71 w 254"/>
                <a:gd name="T77" fmla="*/ 153 h 159"/>
                <a:gd name="T78" fmla="*/ 62 w 254"/>
                <a:gd name="T79" fmla="*/ 153 h 159"/>
                <a:gd name="T80" fmla="*/ 52 w 254"/>
                <a:gd name="T81" fmla="*/ 150 h 159"/>
                <a:gd name="T82" fmla="*/ 46 w 254"/>
                <a:gd name="T83" fmla="*/ 144 h 159"/>
                <a:gd name="T84" fmla="*/ 37 w 254"/>
                <a:gd name="T85" fmla="*/ 138 h 159"/>
                <a:gd name="T86" fmla="*/ 28 w 254"/>
                <a:gd name="T87" fmla="*/ 128 h 159"/>
                <a:gd name="T88" fmla="*/ 22 w 254"/>
                <a:gd name="T89" fmla="*/ 119 h 159"/>
                <a:gd name="T90" fmla="*/ 16 w 254"/>
                <a:gd name="T91" fmla="*/ 110 h 159"/>
                <a:gd name="T92" fmla="*/ 13 w 254"/>
                <a:gd name="T93" fmla="*/ 98 h 159"/>
                <a:gd name="T94" fmla="*/ 0 w 254"/>
                <a:gd name="T95" fmla="*/ 104 h 159"/>
                <a:gd name="T96" fmla="*/ 7 w 254"/>
                <a:gd name="T97" fmla="*/ 89 h 159"/>
                <a:gd name="T98" fmla="*/ 16 w 254"/>
                <a:gd name="T99" fmla="*/ 79 h 159"/>
                <a:gd name="T100" fmla="*/ 22 w 254"/>
                <a:gd name="T101" fmla="*/ 67 h 159"/>
                <a:gd name="T102" fmla="*/ 22 w 254"/>
                <a:gd name="T103" fmla="*/ 58 h 159"/>
                <a:gd name="T104" fmla="*/ 16 w 254"/>
                <a:gd name="T105" fmla="*/ 49 h 159"/>
                <a:gd name="T106" fmla="*/ 28 w 254"/>
                <a:gd name="T107" fmla="*/ 46 h 159"/>
                <a:gd name="T108" fmla="*/ 31 w 254"/>
                <a:gd name="T109" fmla="*/ 52 h 159"/>
                <a:gd name="T110" fmla="*/ 37 w 254"/>
                <a:gd name="T111" fmla="*/ 43 h 159"/>
                <a:gd name="T112" fmla="*/ 31 w 254"/>
                <a:gd name="T113" fmla="*/ 2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4" h="159">
                  <a:moveTo>
                    <a:pt x="31" y="24"/>
                  </a:moveTo>
                  <a:lnTo>
                    <a:pt x="43" y="34"/>
                  </a:lnTo>
                  <a:lnTo>
                    <a:pt x="46" y="40"/>
                  </a:lnTo>
                  <a:lnTo>
                    <a:pt x="52" y="40"/>
                  </a:lnTo>
                  <a:lnTo>
                    <a:pt x="58" y="43"/>
                  </a:lnTo>
                  <a:lnTo>
                    <a:pt x="62" y="49"/>
                  </a:lnTo>
                  <a:lnTo>
                    <a:pt x="71" y="49"/>
                  </a:lnTo>
                  <a:lnTo>
                    <a:pt x="77" y="49"/>
                  </a:lnTo>
                  <a:lnTo>
                    <a:pt x="83" y="49"/>
                  </a:lnTo>
                  <a:lnTo>
                    <a:pt x="83" y="49"/>
                  </a:lnTo>
                  <a:lnTo>
                    <a:pt x="98" y="43"/>
                  </a:lnTo>
                  <a:lnTo>
                    <a:pt x="101" y="43"/>
                  </a:lnTo>
                  <a:lnTo>
                    <a:pt x="98" y="40"/>
                  </a:lnTo>
                  <a:lnTo>
                    <a:pt x="101" y="40"/>
                  </a:lnTo>
                  <a:lnTo>
                    <a:pt x="101" y="34"/>
                  </a:lnTo>
                  <a:lnTo>
                    <a:pt x="110" y="34"/>
                  </a:lnTo>
                  <a:lnTo>
                    <a:pt x="117" y="34"/>
                  </a:lnTo>
                  <a:lnTo>
                    <a:pt x="123" y="34"/>
                  </a:lnTo>
                  <a:lnTo>
                    <a:pt x="129" y="34"/>
                  </a:lnTo>
                  <a:lnTo>
                    <a:pt x="138" y="27"/>
                  </a:lnTo>
                  <a:lnTo>
                    <a:pt x="141" y="24"/>
                  </a:lnTo>
                  <a:lnTo>
                    <a:pt x="153" y="18"/>
                  </a:lnTo>
                  <a:lnTo>
                    <a:pt x="156" y="12"/>
                  </a:lnTo>
                  <a:lnTo>
                    <a:pt x="162" y="9"/>
                  </a:lnTo>
                  <a:lnTo>
                    <a:pt x="162" y="3"/>
                  </a:lnTo>
                  <a:lnTo>
                    <a:pt x="168" y="0"/>
                  </a:lnTo>
                  <a:lnTo>
                    <a:pt x="171" y="0"/>
                  </a:lnTo>
                  <a:lnTo>
                    <a:pt x="178" y="0"/>
                  </a:lnTo>
                  <a:lnTo>
                    <a:pt x="187" y="0"/>
                  </a:lnTo>
                  <a:lnTo>
                    <a:pt x="193" y="0"/>
                  </a:lnTo>
                  <a:lnTo>
                    <a:pt x="199" y="0"/>
                  </a:lnTo>
                  <a:lnTo>
                    <a:pt x="202" y="0"/>
                  </a:lnTo>
                  <a:lnTo>
                    <a:pt x="202" y="3"/>
                  </a:lnTo>
                  <a:lnTo>
                    <a:pt x="208" y="3"/>
                  </a:lnTo>
                  <a:lnTo>
                    <a:pt x="211" y="9"/>
                  </a:lnTo>
                  <a:lnTo>
                    <a:pt x="223" y="3"/>
                  </a:lnTo>
                  <a:lnTo>
                    <a:pt x="233" y="9"/>
                  </a:lnTo>
                  <a:lnTo>
                    <a:pt x="236" y="15"/>
                  </a:lnTo>
                  <a:lnTo>
                    <a:pt x="239" y="12"/>
                  </a:lnTo>
                  <a:lnTo>
                    <a:pt x="245" y="15"/>
                  </a:lnTo>
                  <a:lnTo>
                    <a:pt x="248" y="18"/>
                  </a:lnTo>
                  <a:lnTo>
                    <a:pt x="254" y="21"/>
                  </a:lnTo>
                  <a:lnTo>
                    <a:pt x="254" y="27"/>
                  </a:lnTo>
                  <a:lnTo>
                    <a:pt x="254" y="37"/>
                  </a:lnTo>
                  <a:lnTo>
                    <a:pt x="248" y="43"/>
                  </a:lnTo>
                  <a:lnTo>
                    <a:pt x="239" y="49"/>
                  </a:lnTo>
                  <a:lnTo>
                    <a:pt x="236" y="52"/>
                  </a:lnTo>
                  <a:lnTo>
                    <a:pt x="230" y="52"/>
                  </a:lnTo>
                  <a:lnTo>
                    <a:pt x="226" y="61"/>
                  </a:lnTo>
                  <a:lnTo>
                    <a:pt x="223" y="70"/>
                  </a:lnTo>
                  <a:lnTo>
                    <a:pt x="220" y="73"/>
                  </a:lnTo>
                  <a:lnTo>
                    <a:pt x="220" y="79"/>
                  </a:lnTo>
                  <a:lnTo>
                    <a:pt x="217" y="92"/>
                  </a:lnTo>
                  <a:lnTo>
                    <a:pt x="211" y="98"/>
                  </a:lnTo>
                  <a:lnTo>
                    <a:pt x="208" y="104"/>
                  </a:lnTo>
                  <a:lnTo>
                    <a:pt x="199" y="107"/>
                  </a:lnTo>
                  <a:lnTo>
                    <a:pt x="199" y="110"/>
                  </a:lnTo>
                  <a:lnTo>
                    <a:pt x="193" y="116"/>
                  </a:lnTo>
                  <a:lnTo>
                    <a:pt x="190" y="119"/>
                  </a:lnTo>
                  <a:lnTo>
                    <a:pt x="184" y="125"/>
                  </a:lnTo>
                  <a:lnTo>
                    <a:pt x="181" y="131"/>
                  </a:lnTo>
                  <a:lnTo>
                    <a:pt x="178" y="134"/>
                  </a:lnTo>
                  <a:lnTo>
                    <a:pt x="162" y="134"/>
                  </a:lnTo>
                  <a:lnTo>
                    <a:pt x="156" y="128"/>
                  </a:lnTo>
                  <a:lnTo>
                    <a:pt x="153" y="128"/>
                  </a:lnTo>
                  <a:lnTo>
                    <a:pt x="153" y="134"/>
                  </a:lnTo>
                  <a:lnTo>
                    <a:pt x="141" y="138"/>
                  </a:lnTo>
                  <a:lnTo>
                    <a:pt x="138" y="138"/>
                  </a:lnTo>
                  <a:lnTo>
                    <a:pt x="132" y="134"/>
                  </a:lnTo>
                  <a:lnTo>
                    <a:pt x="123" y="138"/>
                  </a:lnTo>
                  <a:lnTo>
                    <a:pt x="117" y="144"/>
                  </a:lnTo>
                  <a:lnTo>
                    <a:pt x="107" y="144"/>
                  </a:lnTo>
                  <a:lnTo>
                    <a:pt x="101" y="144"/>
                  </a:lnTo>
                  <a:lnTo>
                    <a:pt x="98" y="150"/>
                  </a:lnTo>
                  <a:lnTo>
                    <a:pt x="92" y="153"/>
                  </a:lnTo>
                  <a:lnTo>
                    <a:pt x="86" y="159"/>
                  </a:lnTo>
                  <a:lnTo>
                    <a:pt x="83" y="159"/>
                  </a:lnTo>
                  <a:lnTo>
                    <a:pt x="71" y="153"/>
                  </a:lnTo>
                  <a:lnTo>
                    <a:pt x="68" y="153"/>
                  </a:lnTo>
                  <a:lnTo>
                    <a:pt x="62" y="153"/>
                  </a:lnTo>
                  <a:lnTo>
                    <a:pt x="58" y="153"/>
                  </a:lnTo>
                  <a:lnTo>
                    <a:pt x="52" y="150"/>
                  </a:lnTo>
                  <a:lnTo>
                    <a:pt x="46" y="150"/>
                  </a:lnTo>
                  <a:lnTo>
                    <a:pt x="46" y="144"/>
                  </a:lnTo>
                  <a:lnTo>
                    <a:pt x="43" y="144"/>
                  </a:lnTo>
                  <a:lnTo>
                    <a:pt x="37" y="138"/>
                  </a:lnTo>
                  <a:lnTo>
                    <a:pt x="31" y="134"/>
                  </a:lnTo>
                  <a:lnTo>
                    <a:pt x="28" y="128"/>
                  </a:lnTo>
                  <a:lnTo>
                    <a:pt x="22" y="122"/>
                  </a:lnTo>
                  <a:lnTo>
                    <a:pt x="22" y="119"/>
                  </a:lnTo>
                  <a:lnTo>
                    <a:pt x="22" y="113"/>
                  </a:lnTo>
                  <a:lnTo>
                    <a:pt x="16" y="110"/>
                  </a:lnTo>
                  <a:lnTo>
                    <a:pt x="13" y="104"/>
                  </a:lnTo>
                  <a:lnTo>
                    <a:pt x="13" y="98"/>
                  </a:lnTo>
                  <a:lnTo>
                    <a:pt x="0" y="98"/>
                  </a:lnTo>
                  <a:lnTo>
                    <a:pt x="0" y="104"/>
                  </a:lnTo>
                  <a:lnTo>
                    <a:pt x="0" y="98"/>
                  </a:lnTo>
                  <a:lnTo>
                    <a:pt x="7" y="89"/>
                  </a:lnTo>
                  <a:lnTo>
                    <a:pt x="13" y="89"/>
                  </a:lnTo>
                  <a:lnTo>
                    <a:pt x="16" y="79"/>
                  </a:lnTo>
                  <a:lnTo>
                    <a:pt x="16" y="67"/>
                  </a:lnTo>
                  <a:lnTo>
                    <a:pt x="22" y="67"/>
                  </a:lnTo>
                  <a:lnTo>
                    <a:pt x="22" y="64"/>
                  </a:lnTo>
                  <a:lnTo>
                    <a:pt x="22" y="58"/>
                  </a:lnTo>
                  <a:lnTo>
                    <a:pt x="16" y="55"/>
                  </a:lnTo>
                  <a:lnTo>
                    <a:pt x="16" y="49"/>
                  </a:lnTo>
                  <a:lnTo>
                    <a:pt x="22" y="49"/>
                  </a:lnTo>
                  <a:lnTo>
                    <a:pt x="28" y="46"/>
                  </a:lnTo>
                  <a:lnTo>
                    <a:pt x="25" y="49"/>
                  </a:lnTo>
                  <a:lnTo>
                    <a:pt x="31" y="52"/>
                  </a:lnTo>
                  <a:lnTo>
                    <a:pt x="31" y="49"/>
                  </a:lnTo>
                  <a:lnTo>
                    <a:pt x="37" y="43"/>
                  </a:lnTo>
                  <a:lnTo>
                    <a:pt x="34" y="34"/>
                  </a:lnTo>
                  <a:lnTo>
                    <a:pt x="31" y="24"/>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13">
              <a:extLst>
                <a:ext uri="{FF2B5EF4-FFF2-40B4-BE49-F238E27FC236}">
                  <a16:creationId xmlns:a16="http://schemas.microsoft.com/office/drawing/2014/main" id="{F3E92FFA-6DD3-4857-BDEC-1E4528CD357F}"/>
                </a:ext>
              </a:extLst>
            </p:cNvPr>
            <p:cNvSpPr>
              <a:spLocks/>
            </p:cNvSpPr>
            <p:nvPr/>
          </p:nvSpPr>
          <p:spPr bwMode="auto">
            <a:xfrm>
              <a:off x="7383463" y="3722355"/>
              <a:ext cx="563563" cy="528638"/>
            </a:xfrm>
            <a:custGeom>
              <a:avLst/>
              <a:gdLst>
                <a:gd name="T0" fmla="*/ 25 w 355"/>
                <a:gd name="T1" fmla="*/ 92 h 333"/>
                <a:gd name="T2" fmla="*/ 31 w 355"/>
                <a:gd name="T3" fmla="*/ 68 h 333"/>
                <a:gd name="T4" fmla="*/ 59 w 355"/>
                <a:gd name="T5" fmla="*/ 61 h 333"/>
                <a:gd name="T6" fmla="*/ 74 w 355"/>
                <a:gd name="T7" fmla="*/ 52 h 333"/>
                <a:gd name="T8" fmla="*/ 95 w 355"/>
                <a:gd name="T9" fmla="*/ 43 h 333"/>
                <a:gd name="T10" fmla="*/ 110 w 355"/>
                <a:gd name="T11" fmla="*/ 31 h 333"/>
                <a:gd name="T12" fmla="*/ 135 w 355"/>
                <a:gd name="T13" fmla="*/ 28 h 333"/>
                <a:gd name="T14" fmla="*/ 156 w 355"/>
                <a:gd name="T15" fmla="*/ 43 h 333"/>
                <a:gd name="T16" fmla="*/ 175 w 355"/>
                <a:gd name="T17" fmla="*/ 52 h 333"/>
                <a:gd name="T18" fmla="*/ 196 w 355"/>
                <a:gd name="T19" fmla="*/ 55 h 333"/>
                <a:gd name="T20" fmla="*/ 202 w 355"/>
                <a:gd name="T21" fmla="*/ 43 h 333"/>
                <a:gd name="T22" fmla="*/ 205 w 355"/>
                <a:gd name="T23" fmla="*/ 22 h 333"/>
                <a:gd name="T24" fmla="*/ 220 w 355"/>
                <a:gd name="T25" fmla="*/ 16 h 333"/>
                <a:gd name="T26" fmla="*/ 242 w 355"/>
                <a:gd name="T27" fmla="*/ 6 h 333"/>
                <a:gd name="T28" fmla="*/ 248 w 355"/>
                <a:gd name="T29" fmla="*/ 0 h 333"/>
                <a:gd name="T30" fmla="*/ 260 w 355"/>
                <a:gd name="T31" fmla="*/ 9 h 333"/>
                <a:gd name="T32" fmla="*/ 294 w 355"/>
                <a:gd name="T33" fmla="*/ 3 h 333"/>
                <a:gd name="T34" fmla="*/ 300 w 355"/>
                <a:gd name="T35" fmla="*/ 31 h 333"/>
                <a:gd name="T36" fmla="*/ 309 w 355"/>
                <a:gd name="T37" fmla="*/ 46 h 333"/>
                <a:gd name="T38" fmla="*/ 327 w 355"/>
                <a:gd name="T39" fmla="*/ 74 h 333"/>
                <a:gd name="T40" fmla="*/ 343 w 355"/>
                <a:gd name="T41" fmla="*/ 107 h 333"/>
                <a:gd name="T42" fmla="*/ 324 w 355"/>
                <a:gd name="T43" fmla="*/ 153 h 333"/>
                <a:gd name="T44" fmla="*/ 333 w 355"/>
                <a:gd name="T45" fmla="*/ 181 h 333"/>
                <a:gd name="T46" fmla="*/ 333 w 355"/>
                <a:gd name="T47" fmla="*/ 205 h 333"/>
                <a:gd name="T48" fmla="*/ 349 w 355"/>
                <a:gd name="T49" fmla="*/ 233 h 333"/>
                <a:gd name="T50" fmla="*/ 352 w 355"/>
                <a:gd name="T51" fmla="*/ 257 h 333"/>
                <a:gd name="T52" fmla="*/ 324 w 355"/>
                <a:gd name="T53" fmla="*/ 275 h 333"/>
                <a:gd name="T54" fmla="*/ 306 w 355"/>
                <a:gd name="T55" fmla="*/ 297 h 333"/>
                <a:gd name="T56" fmla="*/ 303 w 355"/>
                <a:gd name="T57" fmla="*/ 321 h 333"/>
                <a:gd name="T58" fmla="*/ 291 w 355"/>
                <a:gd name="T59" fmla="*/ 327 h 333"/>
                <a:gd name="T60" fmla="*/ 272 w 355"/>
                <a:gd name="T61" fmla="*/ 318 h 333"/>
                <a:gd name="T62" fmla="*/ 251 w 355"/>
                <a:gd name="T63" fmla="*/ 306 h 333"/>
                <a:gd name="T64" fmla="*/ 230 w 355"/>
                <a:gd name="T65" fmla="*/ 303 h 333"/>
                <a:gd name="T66" fmla="*/ 205 w 355"/>
                <a:gd name="T67" fmla="*/ 306 h 333"/>
                <a:gd name="T68" fmla="*/ 196 w 355"/>
                <a:gd name="T69" fmla="*/ 303 h 333"/>
                <a:gd name="T70" fmla="*/ 175 w 355"/>
                <a:gd name="T71" fmla="*/ 306 h 333"/>
                <a:gd name="T72" fmla="*/ 150 w 355"/>
                <a:gd name="T73" fmla="*/ 291 h 333"/>
                <a:gd name="T74" fmla="*/ 117 w 355"/>
                <a:gd name="T75" fmla="*/ 266 h 333"/>
                <a:gd name="T76" fmla="*/ 89 w 355"/>
                <a:gd name="T77" fmla="*/ 266 h 333"/>
                <a:gd name="T78" fmla="*/ 86 w 355"/>
                <a:gd name="T79" fmla="*/ 282 h 333"/>
                <a:gd name="T80" fmla="*/ 71 w 355"/>
                <a:gd name="T81" fmla="*/ 263 h 333"/>
                <a:gd name="T82" fmla="*/ 49 w 355"/>
                <a:gd name="T83" fmla="*/ 248 h 333"/>
                <a:gd name="T84" fmla="*/ 34 w 355"/>
                <a:gd name="T85" fmla="*/ 236 h 333"/>
                <a:gd name="T86" fmla="*/ 22 w 355"/>
                <a:gd name="T87" fmla="*/ 223 h 333"/>
                <a:gd name="T88" fmla="*/ 25 w 355"/>
                <a:gd name="T89" fmla="*/ 202 h 333"/>
                <a:gd name="T90" fmla="*/ 19 w 355"/>
                <a:gd name="T91" fmla="*/ 178 h 333"/>
                <a:gd name="T92" fmla="*/ 16 w 355"/>
                <a:gd name="T93" fmla="*/ 153 h 333"/>
                <a:gd name="T94" fmla="*/ 10 w 355"/>
                <a:gd name="T95" fmla="*/ 138 h 333"/>
                <a:gd name="T96" fmla="*/ 10 w 355"/>
                <a:gd name="T97" fmla="*/ 110 h 333"/>
                <a:gd name="T98" fmla="*/ 10 w 355"/>
                <a:gd name="T99" fmla="*/ 9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333">
                  <a:moveTo>
                    <a:pt x="10" y="83"/>
                  </a:moveTo>
                  <a:lnTo>
                    <a:pt x="16" y="92"/>
                  </a:lnTo>
                  <a:lnTo>
                    <a:pt x="25" y="92"/>
                  </a:lnTo>
                  <a:lnTo>
                    <a:pt x="25" y="92"/>
                  </a:lnTo>
                  <a:lnTo>
                    <a:pt x="25" y="86"/>
                  </a:lnTo>
                  <a:lnTo>
                    <a:pt x="19" y="83"/>
                  </a:lnTo>
                  <a:lnTo>
                    <a:pt x="25" y="77"/>
                  </a:lnTo>
                  <a:lnTo>
                    <a:pt x="31" y="68"/>
                  </a:lnTo>
                  <a:lnTo>
                    <a:pt x="40" y="61"/>
                  </a:lnTo>
                  <a:lnTo>
                    <a:pt x="46" y="61"/>
                  </a:lnTo>
                  <a:lnTo>
                    <a:pt x="55" y="61"/>
                  </a:lnTo>
                  <a:lnTo>
                    <a:pt x="59" y="61"/>
                  </a:lnTo>
                  <a:lnTo>
                    <a:pt x="59" y="55"/>
                  </a:lnTo>
                  <a:lnTo>
                    <a:pt x="65" y="55"/>
                  </a:lnTo>
                  <a:lnTo>
                    <a:pt x="71" y="52"/>
                  </a:lnTo>
                  <a:lnTo>
                    <a:pt x="74" y="52"/>
                  </a:lnTo>
                  <a:lnTo>
                    <a:pt x="80" y="46"/>
                  </a:lnTo>
                  <a:lnTo>
                    <a:pt x="86" y="43"/>
                  </a:lnTo>
                  <a:lnTo>
                    <a:pt x="89" y="37"/>
                  </a:lnTo>
                  <a:lnTo>
                    <a:pt x="95" y="43"/>
                  </a:lnTo>
                  <a:lnTo>
                    <a:pt x="101" y="37"/>
                  </a:lnTo>
                  <a:lnTo>
                    <a:pt x="104" y="37"/>
                  </a:lnTo>
                  <a:lnTo>
                    <a:pt x="104" y="31"/>
                  </a:lnTo>
                  <a:lnTo>
                    <a:pt x="110" y="31"/>
                  </a:lnTo>
                  <a:lnTo>
                    <a:pt x="117" y="28"/>
                  </a:lnTo>
                  <a:lnTo>
                    <a:pt x="126" y="31"/>
                  </a:lnTo>
                  <a:lnTo>
                    <a:pt x="132" y="31"/>
                  </a:lnTo>
                  <a:lnTo>
                    <a:pt x="135" y="28"/>
                  </a:lnTo>
                  <a:lnTo>
                    <a:pt x="150" y="28"/>
                  </a:lnTo>
                  <a:lnTo>
                    <a:pt x="150" y="31"/>
                  </a:lnTo>
                  <a:lnTo>
                    <a:pt x="156" y="37"/>
                  </a:lnTo>
                  <a:lnTo>
                    <a:pt x="156" y="43"/>
                  </a:lnTo>
                  <a:lnTo>
                    <a:pt x="156" y="46"/>
                  </a:lnTo>
                  <a:lnTo>
                    <a:pt x="156" y="52"/>
                  </a:lnTo>
                  <a:lnTo>
                    <a:pt x="159" y="55"/>
                  </a:lnTo>
                  <a:lnTo>
                    <a:pt x="175" y="52"/>
                  </a:lnTo>
                  <a:lnTo>
                    <a:pt x="181" y="52"/>
                  </a:lnTo>
                  <a:lnTo>
                    <a:pt x="181" y="55"/>
                  </a:lnTo>
                  <a:lnTo>
                    <a:pt x="187" y="55"/>
                  </a:lnTo>
                  <a:lnTo>
                    <a:pt x="196" y="55"/>
                  </a:lnTo>
                  <a:lnTo>
                    <a:pt x="196" y="52"/>
                  </a:lnTo>
                  <a:lnTo>
                    <a:pt x="196" y="46"/>
                  </a:lnTo>
                  <a:lnTo>
                    <a:pt x="196" y="43"/>
                  </a:lnTo>
                  <a:lnTo>
                    <a:pt x="202" y="43"/>
                  </a:lnTo>
                  <a:lnTo>
                    <a:pt x="205" y="37"/>
                  </a:lnTo>
                  <a:lnTo>
                    <a:pt x="205" y="31"/>
                  </a:lnTo>
                  <a:lnTo>
                    <a:pt x="196" y="28"/>
                  </a:lnTo>
                  <a:lnTo>
                    <a:pt x="205" y="22"/>
                  </a:lnTo>
                  <a:lnTo>
                    <a:pt x="205" y="16"/>
                  </a:lnTo>
                  <a:lnTo>
                    <a:pt x="220" y="6"/>
                  </a:lnTo>
                  <a:lnTo>
                    <a:pt x="220" y="13"/>
                  </a:lnTo>
                  <a:lnTo>
                    <a:pt x="220" y="16"/>
                  </a:lnTo>
                  <a:lnTo>
                    <a:pt x="220" y="22"/>
                  </a:lnTo>
                  <a:lnTo>
                    <a:pt x="230" y="22"/>
                  </a:lnTo>
                  <a:lnTo>
                    <a:pt x="236" y="16"/>
                  </a:lnTo>
                  <a:lnTo>
                    <a:pt x="242" y="6"/>
                  </a:lnTo>
                  <a:lnTo>
                    <a:pt x="236" y="6"/>
                  </a:lnTo>
                  <a:lnTo>
                    <a:pt x="236" y="0"/>
                  </a:lnTo>
                  <a:lnTo>
                    <a:pt x="242" y="0"/>
                  </a:lnTo>
                  <a:lnTo>
                    <a:pt x="248" y="0"/>
                  </a:lnTo>
                  <a:lnTo>
                    <a:pt x="251" y="6"/>
                  </a:lnTo>
                  <a:lnTo>
                    <a:pt x="254" y="9"/>
                  </a:lnTo>
                  <a:lnTo>
                    <a:pt x="254" y="9"/>
                  </a:lnTo>
                  <a:lnTo>
                    <a:pt x="260" y="9"/>
                  </a:lnTo>
                  <a:lnTo>
                    <a:pt x="272" y="9"/>
                  </a:lnTo>
                  <a:lnTo>
                    <a:pt x="278" y="3"/>
                  </a:lnTo>
                  <a:lnTo>
                    <a:pt x="285" y="0"/>
                  </a:lnTo>
                  <a:lnTo>
                    <a:pt x="294" y="3"/>
                  </a:lnTo>
                  <a:lnTo>
                    <a:pt x="297" y="13"/>
                  </a:lnTo>
                  <a:lnTo>
                    <a:pt x="300" y="16"/>
                  </a:lnTo>
                  <a:lnTo>
                    <a:pt x="300" y="25"/>
                  </a:lnTo>
                  <a:lnTo>
                    <a:pt x="300" y="31"/>
                  </a:lnTo>
                  <a:lnTo>
                    <a:pt x="297" y="34"/>
                  </a:lnTo>
                  <a:lnTo>
                    <a:pt x="303" y="34"/>
                  </a:lnTo>
                  <a:lnTo>
                    <a:pt x="300" y="40"/>
                  </a:lnTo>
                  <a:lnTo>
                    <a:pt x="309" y="46"/>
                  </a:lnTo>
                  <a:lnTo>
                    <a:pt x="315" y="46"/>
                  </a:lnTo>
                  <a:lnTo>
                    <a:pt x="327" y="55"/>
                  </a:lnTo>
                  <a:lnTo>
                    <a:pt x="327" y="64"/>
                  </a:lnTo>
                  <a:lnTo>
                    <a:pt x="327" y="74"/>
                  </a:lnTo>
                  <a:lnTo>
                    <a:pt x="333" y="77"/>
                  </a:lnTo>
                  <a:lnTo>
                    <a:pt x="333" y="92"/>
                  </a:lnTo>
                  <a:lnTo>
                    <a:pt x="333" y="95"/>
                  </a:lnTo>
                  <a:lnTo>
                    <a:pt x="343" y="107"/>
                  </a:lnTo>
                  <a:lnTo>
                    <a:pt x="346" y="116"/>
                  </a:lnTo>
                  <a:lnTo>
                    <a:pt x="346" y="132"/>
                  </a:lnTo>
                  <a:lnTo>
                    <a:pt x="343" y="141"/>
                  </a:lnTo>
                  <a:lnTo>
                    <a:pt x="324" y="153"/>
                  </a:lnTo>
                  <a:lnTo>
                    <a:pt x="327" y="159"/>
                  </a:lnTo>
                  <a:lnTo>
                    <a:pt x="337" y="162"/>
                  </a:lnTo>
                  <a:lnTo>
                    <a:pt x="333" y="178"/>
                  </a:lnTo>
                  <a:lnTo>
                    <a:pt x="333" y="181"/>
                  </a:lnTo>
                  <a:lnTo>
                    <a:pt x="337" y="184"/>
                  </a:lnTo>
                  <a:lnTo>
                    <a:pt x="333" y="196"/>
                  </a:lnTo>
                  <a:lnTo>
                    <a:pt x="333" y="202"/>
                  </a:lnTo>
                  <a:lnTo>
                    <a:pt x="333" y="205"/>
                  </a:lnTo>
                  <a:lnTo>
                    <a:pt x="340" y="211"/>
                  </a:lnTo>
                  <a:lnTo>
                    <a:pt x="343" y="217"/>
                  </a:lnTo>
                  <a:lnTo>
                    <a:pt x="352" y="230"/>
                  </a:lnTo>
                  <a:lnTo>
                    <a:pt x="349" y="233"/>
                  </a:lnTo>
                  <a:lnTo>
                    <a:pt x="349" y="239"/>
                  </a:lnTo>
                  <a:lnTo>
                    <a:pt x="352" y="239"/>
                  </a:lnTo>
                  <a:lnTo>
                    <a:pt x="355" y="248"/>
                  </a:lnTo>
                  <a:lnTo>
                    <a:pt x="352" y="257"/>
                  </a:lnTo>
                  <a:lnTo>
                    <a:pt x="346" y="260"/>
                  </a:lnTo>
                  <a:lnTo>
                    <a:pt x="337" y="260"/>
                  </a:lnTo>
                  <a:lnTo>
                    <a:pt x="327" y="269"/>
                  </a:lnTo>
                  <a:lnTo>
                    <a:pt x="324" y="275"/>
                  </a:lnTo>
                  <a:lnTo>
                    <a:pt x="318" y="282"/>
                  </a:lnTo>
                  <a:lnTo>
                    <a:pt x="312" y="285"/>
                  </a:lnTo>
                  <a:lnTo>
                    <a:pt x="309" y="291"/>
                  </a:lnTo>
                  <a:lnTo>
                    <a:pt x="306" y="297"/>
                  </a:lnTo>
                  <a:lnTo>
                    <a:pt x="303" y="306"/>
                  </a:lnTo>
                  <a:lnTo>
                    <a:pt x="303" y="312"/>
                  </a:lnTo>
                  <a:lnTo>
                    <a:pt x="303" y="318"/>
                  </a:lnTo>
                  <a:lnTo>
                    <a:pt x="303" y="321"/>
                  </a:lnTo>
                  <a:lnTo>
                    <a:pt x="303" y="327"/>
                  </a:lnTo>
                  <a:lnTo>
                    <a:pt x="297" y="333"/>
                  </a:lnTo>
                  <a:lnTo>
                    <a:pt x="297" y="327"/>
                  </a:lnTo>
                  <a:lnTo>
                    <a:pt x="291" y="327"/>
                  </a:lnTo>
                  <a:lnTo>
                    <a:pt x="288" y="327"/>
                  </a:lnTo>
                  <a:lnTo>
                    <a:pt x="282" y="327"/>
                  </a:lnTo>
                  <a:lnTo>
                    <a:pt x="275" y="321"/>
                  </a:lnTo>
                  <a:lnTo>
                    <a:pt x="272" y="318"/>
                  </a:lnTo>
                  <a:lnTo>
                    <a:pt x="266" y="312"/>
                  </a:lnTo>
                  <a:lnTo>
                    <a:pt x="260" y="312"/>
                  </a:lnTo>
                  <a:lnTo>
                    <a:pt x="257" y="303"/>
                  </a:lnTo>
                  <a:lnTo>
                    <a:pt x="251" y="306"/>
                  </a:lnTo>
                  <a:lnTo>
                    <a:pt x="245" y="312"/>
                  </a:lnTo>
                  <a:lnTo>
                    <a:pt x="230" y="318"/>
                  </a:lnTo>
                  <a:lnTo>
                    <a:pt x="230" y="312"/>
                  </a:lnTo>
                  <a:lnTo>
                    <a:pt x="230" y="303"/>
                  </a:lnTo>
                  <a:lnTo>
                    <a:pt x="227" y="306"/>
                  </a:lnTo>
                  <a:lnTo>
                    <a:pt x="220" y="306"/>
                  </a:lnTo>
                  <a:lnTo>
                    <a:pt x="217" y="303"/>
                  </a:lnTo>
                  <a:lnTo>
                    <a:pt x="205" y="306"/>
                  </a:lnTo>
                  <a:lnTo>
                    <a:pt x="205" y="312"/>
                  </a:lnTo>
                  <a:lnTo>
                    <a:pt x="202" y="318"/>
                  </a:lnTo>
                  <a:lnTo>
                    <a:pt x="202" y="306"/>
                  </a:lnTo>
                  <a:lnTo>
                    <a:pt x="196" y="303"/>
                  </a:lnTo>
                  <a:lnTo>
                    <a:pt x="190" y="306"/>
                  </a:lnTo>
                  <a:lnTo>
                    <a:pt x="187" y="306"/>
                  </a:lnTo>
                  <a:lnTo>
                    <a:pt x="181" y="312"/>
                  </a:lnTo>
                  <a:lnTo>
                    <a:pt x="175" y="306"/>
                  </a:lnTo>
                  <a:lnTo>
                    <a:pt x="165" y="306"/>
                  </a:lnTo>
                  <a:lnTo>
                    <a:pt x="159" y="303"/>
                  </a:lnTo>
                  <a:lnTo>
                    <a:pt x="156" y="297"/>
                  </a:lnTo>
                  <a:lnTo>
                    <a:pt x="150" y="291"/>
                  </a:lnTo>
                  <a:lnTo>
                    <a:pt x="141" y="291"/>
                  </a:lnTo>
                  <a:lnTo>
                    <a:pt x="132" y="288"/>
                  </a:lnTo>
                  <a:lnTo>
                    <a:pt x="126" y="282"/>
                  </a:lnTo>
                  <a:lnTo>
                    <a:pt x="117" y="266"/>
                  </a:lnTo>
                  <a:lnTo>
                    <a:pt x="110" y="272"/>
                  </a:lnTo>
                  <a:lnTo>
                    <a:pt x="104" y="266"/>
                  </a:lnTo>
                  <a:lnTo>
                    <a:pt x="95" y="266"/>
                  </a:lnTo>
                  <a:lnTo>
                    <a:pt x="89" y="266"/>
                  </a:lnTo>
                  <a:lnTo>
                    <a:pt x="95" y="272"/>
                  </a:lnTo>
                  <a:lnTo>
                    <a:pt x="89" y="272"/>
                  </a:lnTo>
                  <a:lnTo>
                    <a:pt x="86" y="275"/>
                  </a:lnTo>
                  <a:lnTo>
                    <a:pt x="86" y="282"/>
                  </a:lnTo>
                  <a:lnTo>
                    <a:pt x="80" y="272"/>
                  </a:lnTo>
                  <a:lnTo>
                    <a:pt x="74" y="266"/>
                  </a:lnTo>
                  <a:lnTo>
                    <a:pt x="65" y="266"/>
                  </a:lnTo>
                  <a:lnTo>
                    <a:pt x="71" y="263"/>
                  </a:lnTo>
                  <a:lnTo>
                    <a:pt x="74" y="257"/>
                  </a:lnTo>
                  <a:lnTo>
                    <a:pt x="71" y="251"/>
                  </a:lnTo>
                  <a:lnTo>
                    <a:pt x="59" y="251"/>
                  </a:lnTo>
                  <a:lnTo>
                    <a:pt x="49" y="248"/>
                  </a:lnTo>
                  <a:lnTo>
                    <a:pt x="46" y="248"/>
                  </a:lnTo>
                  <a:lnTo>
                    <a:pt x="40" y="242"/>
                  </a:lnTo>
                  <a:lnTo>
                    <a:pt x="34" y="242"/>
                  </a:lnTo>
                  <a:lnTo>
                    <a:pt x="34" y="236"/>
                  </a:lnTo>
                  <a:lnTo>
                    <a:pt x="34" y="233"/>
                  </a:lnTo>
                  <a:lnTo>
                    <a:pt x="34" y="223"/>
                  </a:lnTo>
                  <a:lnTo>
                    <a:pt x="31" y="223"/>
                  </a:lnTo>
                  <a:lnTo>
                    <a:pt x="22" y="223"/>
                  </a:lnTo>
                  <a:lnTo>
                    <a:pt x="19" y="227"/>
                  </a:lnTo>
                  <a:lnTo>
                    <a:pt x="19" y="223"/>
                  </a:lnTo>
                  <a:lnTo>
                    <a:pt x="19" y="208"/>
                  </a:lnTo>
                  <a:lnTo>
                    <a:pt x="25" y="202"/>
                  </a:lnTo>
                  <a:lnTo>
                    <a:pt x="19" y="202"/>
                  </a:lnTo>
                  <a:lnTo>
                    <a:pt x="19" y="196"/>
                  </a:lnTo>
                  <a:lnTo>
                    <a:pt x="19" y="193"/>
                  </a:lnTo>
                  <a:lnTo>
                    <a:pt x="19" y="178"/>
                  </a:lnTo>
                  <a:lnTo>
                    <a:pt x="19" y="171"/>
                  </a:lnTo>
                  <a:lnTo>
                    <a:pt x="16" y="162"/>
                  </a:lnTo>
                  <a:lnTo>
                    <a:pt x="16" y="156"/>
                  </a:lnTo>
                  <a:lnTo>
                    <a:pt x="16" y="153"/>
                  </a:lnTo>
                  <a:lnTo>
                    <a:pt x="19" y="147"/>
                  </a:lnTo>
                  <a:lnTo>
                    <a:pt x="16" y="147"/>
                  </a:lnTo>
                  <a:lnTo>
                    <a:pt x="10" y="141"/>
                  </a:lnTo>
                  <a:lnTo>
                    <a:pt x="10" y="138"/>
                  </a:lnTo>
                  <a:lnTo>
                    <a:pt x="4" y="132"/>
                  </a:lnTo>
                  <a:lnTo>
                    <a:pt x="0" y="123"/>
                  </a:lnTo>
                  <a:lnTo>
                    <a:pt x="4" y="116"/>
                  </a:lnTo>
                  <a:lnTo>
                    <a:pt x="10" y="110"/>
                  </a:lnTo>
                  <a:lnTo>
                    <a:pt x="10" y="107"/>
                  </a:lnTo>
                  <a:lnTo>
                    <a:pt x="10" y="101"/>
                  </a:lnTo>
                  <a:lnTo>
                    <a:pt x="10" y="95"/>
                  </a:lnTo>
                  <a:lnTo>
                    <a:pt x="10" y="92"/>
                  </a:lnTo>
                  <a:lnTo>
                    <a:pt x="10" y="8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4">
              <a:extLst>
                <a:ext uri="{FF2B5EF4-FFF2-40B4-BE49-F238E27FC236}">
                  <a16:creationId xmlns:a16="http://schemas.microsoft.com/office/drawing/2014/main" id="{A8286F2A-C754-44CF-B204-2F5899384EF8}"/>
                </a:ext>
              </a:extLst>
            </p:cNvPr>
            <p:cNvSpPr>
              <a:spLocks/>
            </p:cNvSpPr>
            <p:nvPr/>
          </p:nvSpPr>
          <p:spPr bwMode="auto">
            <a:xfrm>
              <a:off x="7383463" y="3722355"/>
              <a:ext cx="563563" cy="528638"/>
            </a:xfrm>
            <a:custGeom>
              <a:avLst/>
              <a:gdLst>
                <a:gd name="T0" fmla="*/ 25 w 355"/>
                <a:gd name="T1" fmla="*/ 92 h 333"/>
                <a:gd name="T2" fmla="*/ 31 w 355"/>
                <a:gd name="T3" fmla="*/ 68 h 333"/>
                <a:gd name="T4" fmla="*/ 59 w 355"/>
                <a:gd name="T5" fmla="*/ 61 h 333"/>
                <a:gd name="T6" fmla="*/ 74 w 355"/>
                <a:gd name="T7" fmla="*/ 52 h 333"/>
                <a:gd name="T8" fmla="*/ 95 w 355"/>
                <a:gd name="T9" fmla="*/ 43 h 333"/>
                <a:gd name="T10" fmla="*/ 110 w 355"/>
                <a:gd name="T11" fmla="*/ 31 h 333"/>
                <a:gd name="T12" fmla="*/ 135 w 355"/>
                <a:gd name="T13" fmla="*/ 28 h 333"/>
                <a:gd name="T14" fmla="*/ 156 w 355"/>
                <a:gd name="T15" fmla="*/ 43 h 333"/>
                <a:gd name="T16" fmla="*/ 175 w 355"/>
                <a:gd name="T17" fmla="*/ 52 h 333"/>
                <a:gd name="T18" fmla="*/ 196 w 355"/>
                <a:gd name="T19" fmla="*/ 55 h 333"/>
                <a:gd name="T20" fmla="*/ 202 w 355"/>
                <a:gd name="T21" fmla="*/ 43 h 333"/>
                <a:gd name="T22" fmla="*/ 205 w 355"/>
                <a:gd name="T23" fmla="*/ 22 h 333"/>
                <a:gd name="T24" fmla="*/ 220 w 355"/>
                <a:gd name="T25" fmla="*/ 16 h 333"/>
                <a:gd name="T26" fmla="*/ 242 w 355"/>
                <a:gd name="T27" fmla="*/ 6 h 333"/>
                <a:gd name="T28" fmla="*/ 248 w 355"/>
                <a:gd name="T29" fmla="*/ 0 h 333"/>
                <a:gd name="T30" fmla="*/ 260 w 355"/>
                <a:gd name="T31" fmla="*/ 9 h 333"/>
                <a:gd name="T32" fmla="*/ 294 w 355"/>
                <a:gd name="T33" fmla="*/ 3 h 333"/>
                <a:gd name="T34" fmla="*/ 300 w 355"/>
                <a:gd name="T35" fmla="*/ 31 h 333"/>
                <a:gd name="T36" fmla="*/ 309 w 355"/>
                <a:gd name="T37" fmla="*/ 46 h 333"/>
                <a:gd name="T38" fmla="*/ 327 w 355"/>
                <a:gd name="T39" fmla="*/ 74 h 333"/>
                <a:gd name="T40" fmla="*/ 343 w 355"/>
                <a:gd name="T41" fmla="*/ 107 h 333"/>
                <a:gd name="T42" fmla="*/ 324 w 355"/>
                <a:gd name="T43" fmla="*/ 153 h 333"/>
                <a:gd name="T44" fmla="*/ 333 w 355"/>
                <a:gd name="T45" fmla="*/ 181 h 333"/>
                <a:gd name="T46" fmla="*/ 333 w 355"/>
                <a:gd name="T47" fmla="*/ 205 h 333"/>
                <a:gd name="T48" fmla="*/ 349 w 355"/>
                <a:gd name="T49" fmla="*/ 233 h 333"/>
                <a:gd name="T50" fmla="*/ 352 w 355"/>
                <a:gd name="T51" fmla="*/ 257 h 333"/>
                <a:gd name="T52" fmla="*/ 324 w 355"/>
                <a:gd name="T53" fmla="*/ 275 h 333"/>
                <a:gd name="T54" fmla="*/ 306 w 355"/>
                <a:gd name="T55" fmla="*/ 297 h 333"/>
                <a:gd name="T56" fmla="*/ 303 w 355"/>
                <a:gd name="T57" fmla="*/ 321 h 333"/>
                <a:gd name="T58" fmla="*/ 291 w 355"/>
                <a:gd name="T59" fmla="*/ 327 h 333"/>
                <a:gd name="T60" fmla="*/ 272 w 355"/>
                <a:gd name="T61" fmla="*/ 318 h 333"/>
                <a:gd name="T62" fmla="*/ 251 w 355"/>
                <a:gd name="T63" fmla="*/ 306 h 333"/>
                <a:gd name="T64" fmla="*/ 230 w 355"/>
                <a:gd name="T65" fmla="*/ 303 h 333"/>
                <a:gd name="T66" fmla="*/ 205 w 355"/>
                <a:gd name="T67" fmla="*/ 306 h 333"/>
                <a:gd name="T68" fmla="*/ 196 w 355"/>
                <a:gd name="T69" fmla="*/ 303 h 333"/>
                <a:gd name="T70" fmla="*/ 175 w 355"/>
                <a:gd name="T71" fmla="*/ 306 h 333"/>
                <a:gd name="T72" fmla="*/ 150 w 355"/>
                <a:gd name="T73" fmla="*/ 291 h 333"/>
                <a:gd name="T74" fmla="*/ 117 w 355"/>
                <a:gd name="T75" fmla="*/ 266 h 333"/>
                <a:gd name="T76" fmla="*/ 89 w 355"/>
                <a:gd name="T77" fmla="*/ 266 h 333"/>
                <a:gd name="T78" fmla="*/ 86 w 355"/>
                <a:gd name="T79" fmla="*/ 282 h 333"/>
                <a:gd name="T80" fmla="*/ 71 w 355"/>
                <a:gd name="T81" fmla="*/ 263 h 333"/>
                <a:gd name="T82" fmla="*/ 49 w 355"/>
                <a:gd name="T83" fmla="*/ 248 h 333"/>
                <a:gd name="T84" fmla="*/ 34 w 355"/>
                <a:gd name="T85" fmla="*/ 236 h 333"/>
                <a:gd name="T86" fmla="*/ 22 w 355"/>
                <a:gd name="T87" fmla="*/ 223 h 333"/>
                <a:gd name="T88" fmla="*/ 25 w 355"/>
                <a:gd name="T89" fmla="*/ 202 h 333"/>
                <a:gd name="T90" fmla="*/ 19 w 355"/>
                <a:gd name="T91" fmla="*/ 178 h 333"/>
                <a:gd name="T92" fmla="*/ 16 w 355"/>
                <a:gd name="T93" fmla="*/ 153 h 333"/>
                <a:gd name="T94" fmla="*/ 10 w 355"/>
                <a:gd name="T95" fmla="*/ 138 h 333"/>
                <a:gd name="T96" fmla="*/ 10 w 355"/>
                <a:gd name="T97" fmla="*/ 110 h 333"/>
                <a:gd name="T98" fmla="*/ 10 w 355"/>
                <a:gd name="T99" fmla="*/ 9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333">
                  <a:moveTo>
                    <a:pt x="10" y="83"/>
                  </a:moveTo>
                  <a:lnTo>
                    <a:pt x="16" y="92"/>
                  </a:lnTo>
                  <a:lnTo>
                    <a:pt x="25" y="92"/>
                  </a:lnTo>
                  <a:lnTo>
                    <a:pt x="25" y="92"/>
                  </a:lnTo>
                  <a:lnTo>
                    <a:pt x="25" y="86"/>
                  </a:lnTo>
                  <a:lnTo>
                    <a:pt x="19" y="83"/>
                  </a:lnTo>
                  <a:lnTo>
                    <a:pt x="25" y="77"/>
                  </a:lnTo>
                  <a:lnTo>
                    <a:pt x="31" y="68"/>
                  </a:lnTo>
                  <a:lnTo>
                    <a:pt x="40" y="61"/>
                  </a:lnTo>
                  <a:lnTo>
                    <a:pt x="46" y="61"/>
                  </a:lnTo>
                  <a:lnTo>
                    <a:pt x="55" y="61"/>
                  </a:lnTo>
                  <a:lnTo>
                    <a:pt x="59" y="61"/>
                  </a:lnTo>
                  <a:lnTo>
                    <a:pt x="59" y="55"/>
                  </a:lnTo>
                  <a:lnTo>
                    <a:pt x="65" y="55"/>
                  </a:lnTo>
                  <a:lnTo>
                    <a:pt x="71" y="52"/>
                  </a:lnTo>
                  <a:lnTo>
                    <a:pt x="74" y="52"/>
                  </a:lnTo>
                  <a:lnTo>
                    <a:pt x="80" y="46"/>
                  </a:lnTo>
                  <a:lnTo>
                    <a:pt x="86" y="43"/>
                  </a:lnTo>
                  <a:lnTo>
                    <a:pt x="89" y="37"/>
                  </a:lnTo>
                  <a:lnTo>
                    <a:pt x="95" y="43"/>
                  </a:lnTo>
                  <a:lnTo>
                    <a:pt x="101" y="37"/>
                  </a:lnTo>
                  <a:lnTo>
                    <a:pt x="104" y="37"/>
                  </a:lnTo>
                  <a:lnTo>
                    <a:pt x="104" y="31"/>
                  </a:lnTo>
                  <a:lnTo>
                    <a:pt x="110" y="31"/>
                  </a:lnTo>
                  <a:lnTo>
                    <a:pt x="117" y="28"/>
                  </a:lnTo>
                  <a:lnTo>
                    <a:pt x="126" y="31"/>
                  </a:lnTo>
                  <a:lnTo>
                    <a:pt x="132" y="31"/>
                  </a:lnTo>
                  <a:lnTo>
                    <a:pt x="135" y="28"/>
                  </a:lnTo>
                  <a:lnTo>
                    <a:pt x="150" y="28"/>
                  </a:lnTo>
                  <a:lnTo>
                    <a:pt x="150" y="31"/>
                  </a:lnTo>
                  <a:lnTo>
                    <a:pt x="156" y="37"/>
                  </a:lnTo>
                  <a:lnTo>
                    <a:pt x="156" y="43"/>
                  </a:lnTo>
                  <a:lnTo>
                    <a:pt x="156" y="46"/>
                  </a:lnTo>
                  <a:lnTo>
                    <a:pt x="156" y="52"/>
                  </a:lnTo>
                  <a:lnTo>
                    <a:pt x="159" y="55"/>
                  </a:lnTo>
                  <a:lnTo>
                    <a:pt x="175" y="52"/>
                  </a:lnTo>
                  <a:lnTo>
                    <a:pt x="181" y="52"/>
                  </a:lnTo>
                  <a:lnTo>
                    <a:pt x="181" y="55"/>
                  </a:lnTo>
                  <a:lnTo>
                    <a:pt x="187" y="55"/>
                  </a:lnTo>
                  <a:lnTo>
                    <a:pt x="196" y="55"/>
                  </a:lnTo>
                  <a:lnTo>
                    <a:pt x="196" y="52"/>
                  </a:lnTo>
                  <a:lnTo>
                    <a:pt x="196" y="46"/>
                  </a:lnTo>
                  <a:lnTo>
                    <a:pt x="196" y="43"/>
                  </a:lnTo>
                  <a:lnTo>
                    <a:pt x="202" y="43"/>
                  </a:lnTo>
                  <a:lnTo>
                    <a:pt x="205" y="37"/>
                  </a:lnTo>
                  <a:lnTo>
                    <a:pt x="205" y="31"/>
                  </a:lnTo>
                  <a:lnTo>
                    <a:pt x="196" y="28"/>
                  </a:lnTo>
                  <a:lnTo>
                    <a:pt x="205" y="22"/>
                  </a:lnTo>
                  <a:lnTo>
                    <a:pt x="205" y="16"/>
                  </a:lnTo>
                  <a:lnTo>
                    <a:pt x="220" y="6"/>
                  </a:lnTo>
                  <a:lnTo>
                    <a:pt x="220" y="13"/>
                  </a:lnTo>
                  <a:lnTo>
                    <a:pt x="220" y="16"/>
                  </a:lnTo>
                  <a:lnTo>
                    <a:pt x="220" y="22"/>
                  </a:lnTo>
                  <a:lnTo>
                    <a:pt x="230" y="22"/>
                  </a:lnTo>
                  <a:lnTo>
                    <a:pt x="236" y="16"/>
                  </a:lnTo>
                  <a:lnTo>
                    <a:pt x="242" y="6"/>
                  </a:lnTo>
                  <a:lnTo>
                    <a:pt x="236" y="6"/>
                  </a:lnTo>
                  <a:lnTo>
                    <a:pt x="236" y="0"/>
                  </a:lnTo>
                  <a:lnTo>
                    <a:pt x="242" y="0"/>
                  </a:lnTo>
                  <a:lnTo>
                    <a:pt x="248" y="0"/>
                  </a:lnTo>
                  <a:lnTo>
                    <a:pt x="251" y="6"/>
                  </a:lnTo>
                  <a:lnTo>
                    <a:pt x="254" y="9"/>
                  </a:lnTo>
                  <a:lnTo>
                    <a:pt x="254" y="9"/>
                  </a:lnTo>
                  <a:lnTo>
                    <a:pt x="260" y="9"/>
                  </a:lnTo>
                  <a:lnTo>
                    <a:pt x="272" y="9"/>
                  </a:lnTo>
                  <a:lnTo>
                    <a:pt x="278" y="3"/>
                  </a:lnTo>
                  <a:lnTo>
                    <a:pt x="285" y="0"/>
                  </a:lnTo>
                  <a:lnTo>
                    <a:pt x="294" y="3"/>
                  </a:lnTo>
                  <a:lnTo>
                    <a:pt x="297" y="13"/>
                  </a:lnTo>
                  <a:lnTo>
                    <a:pt x="300" y="16"/>
                  </a:lnTo>
                  <a:lnTo>
                    <a:pt x="300" y="25"/>
                  </a:lnTo>
                  <a:lnTo>
                    <a:pt x="300" y="31"/>
                  </a:lnTo>
                  <a:lnTo>
                    <a:pt x="297" y="34"/>
                  </a:lnTo>
                  <a:lnTo>
                    <a:pt x="303" y="34"/>
                  </a:lnTo>
                  <a:lnTo>
                    <a:pt x="300" y="40"/>
                  </a:lnTo>
                  <a:lnTo>
                    <a:pt x="309" y="46"/>
                  </a:lnTo>
                  <a:lnTo>
                    <a:pt x="315" y="46"/>
                  </a:lnTo>
                  <a:lnTo>
                    <a:pt x="327" y="55"/>
                  </a:lnTo>
                  <a:lnTo>
                    <a:pt x="327" y="64"/>
                  </a:lnTo>
                  <a:lnTo>
                    <a:pt x="327" y="74"/>
                  </a:lnTo>
                  <a:lnTo>
                    <a:pt x="333" y="77"/>
                  </a:lnTo>
                  <a:lnTo>
                    <a:pt x="333" y="92"/>
                  </a:lnTo>
                  <a:lnTo>
                    <a:pt x="333" y="95"/>
                  </a:lnTo>
                  <a:lnTo>
                    <a:pt x="343" y="107"/>
                  </a:lnTo>
                  <a:lnTo>
                    <a:pt x="346" y="116"/>
                  </a:lnTo>
                  <a:lnTo>
                    <a:pt x="346" y="132"/>
                  </a:lnTo>
                  <a:lnTo>
                    <a:pt x="343" y="141"/>
                  </a:lnTo>
                  <a:lnTo>
                    <a:pt x="324" y="153"/>
                  </a:lnTo>
                  <a:lnTo>
                    <a:pt x="327" y="159"/>
                  </a:lnTo>
                  <a:lnTo>
                    <a:pt x="337" y="162"/>
                  </a:lnTo>
                  <a:lnTo>
                    <a:pt x="333" y="178"/>
                  </a:lnTo>
                  <a:lnTo>
                    <a:pt x="333" y="181"/>
                  </a:lnTo>
                  <a:lnTo>
                    <a:pt x="337" y="184"/>
                  </a:lnTo>
                  <a:lnTo>
                    <a:pt x="333" y="196"/>
                  </a:lnTo>
                  <a:lnTo>
                    <a:pt x="333" y="202"/>
                  </a:lnTo>
                  <a:lnTo>
                    <a:pt x="333" y="205"/>
                  </a:lnTo>
                  <a:lnTo>
                    <a:pt x="340" y="211"/>
                  </a:lnTo>
                  <a:lnTo>
                    <a:pt x="343" y="217"/>
                  </a:lnTo>
                  <a:lnTo>
                    <a:pt x="352" y="230"/>
                  </a:lnTo>
                  <a:lnTo>
                    <a:pt x="349" y="233"/>
                  </a:lnTo>
                  <a:lnTo>
                    <a:pt x="349" y="239"/>
                  </a:lnTo>
                  <a:lnTo>
                    <a:pt x="352" y="239"/>
                  </a:lnTo>
                  <a:lnTo>
                    <a:pt x="355" y="248"/>
                  </a:lnTo>
                  <a:lnTo>
                    <a:pt x="352" y="257"/>
                  </a:lnTo>
                  <a:lnTo>
                    <a:pt x="346" y="260"/>
                  </a:lnTo>
                  <a:lnTo>
                    <a:pt x="337" y="260"/>
                  </a:lnTo>
                  <a:lnTo>
                    <a:pt x="327" y="269"/>
                  </a:lnTo>
                  <a:lnTo>
                    <a:pt x="324" y="275"/>
                  </a:lnTo>
                  <a:lnTo>
                    <a:pt x="318" y="282"/>
                  </a:lnTo>
                  <a:lnTo>
                    <a:pt x="312" y="285"/>
                  </a:lnTo>
                  <a:lnTo>
                    <a:pt x="309" y="291"/>
                  </a:lnTo>
                  <a:lnTo>
                    <a:pt x="306" y="297"/>
                  </a:lnTo>
                  <a:lnTo>
                    <a:pt x="303" y="306"/>
                  </a:lnTo>
                  <a:lnTo>
                    <a:pt x="303" y="312"/>
                  </a:lnTo>
                  <a:lnTo>
                    <a:pt x="303" y="318"/>
                  </a:lnTo>
                  <a:lnTo>
                    <a:pt x="303" y="321"/>
                  </a:lnTo>
                  <a:lnTo>
                    <a:pt x="303" y="327"/>
                  </a:lnTo>
                  <a:lnTo>
                    <a:pt x="297" y="333"/>
                  </a:lnTo>
                  <a:lnTo>
                    <a:pt x="297" y="327"/>
                  </a:lnTo>
                  <a:lnTo>
                    <a:pt x="291" y="327"/>
                  </a:lnTo>
                  <a:lnTo>
                    <a:pt x="288" y="327"/>
                  </a:lnTo>
                  <a:lnTo>
                    <a:pt x="282" y="327"/>
                  </a:lnTo>
                  <a:lnTo>
                    <a:pt x="275" y="321"/>
                  </a:lnTo>
                  <a:lnTo>
                    <a:pt x="272" y="318"/>
                  </a:lnTo>
                  <a:lnTo>
                    <a:pt x="266" y="312"/>
                  </a:lnTo>
                  <a:lnTo>
                    <a:pt x="260" y="312"/>
                  </a:lnTo>
                  <a:lnTo>
                    <a:pt x="257" y="303"/>
                  </a:lnTo>
                  <a:lnTo>
                    <a:pt x="251" y="306"/>
                  </a:lnTo>
                  <a:lnTo>
                    <a:pt x="245" y="312"/>
                  </a:lnTo>
                  <a:lnTo>
                    <a:pt x="230" y="318"/>
                  </a:lnTo>
                  <a:lnTo>
                    <a:pt x="230" y="312"/>
                  </a:lnTo>
                  <a:lnTo>
                    <a:pt x="230" y="303"/>
                  </a:lnTo>
                  <a:lnTo>
                    <a:pt x="227" y="306"/>
                  </a:lnTo>
                  <a:lnTo>
                    <a:pt x="220" y="306"/>
                  </a:lnTo>
                  <a:lnTo>
                    <a:pt x="217" y="303"/>
                  </a:lnTo>
                  <a:lnTo>
                    <a:pt x="205" y="306"/>
                  </a:lnTo>
                  <a:lnTo>
                    <a:pt x="205" y="312"/>
                  </a:lnTo>
                  <a:lnTo>
                    <a:pt x="202" y="318"/>
                  </a:lnTo>
                  <a:lnTo>
                    <a:pt x="202" y="306"/>
                  </a:lnTo>
                  <a:lnTo>
                    <a:pt x="196" y="303"/>
                  </a:lnTo>
                  <a:lnTo>
                    <a:pt x="190" y="306"/>
                  </a:lnTo>
                  <a:lnTo>
                    <a:pt x="187" y="306"/>
                  </a:lnTo>
                  <a:lnTo>
                    <a:pt x="181" y="312"/>
                  </a:lnTo>
                  <a:lnTo>
                    <a:pt x="175" y="306"/>
                  </a:lnTo>
                  <a:lnTo>
                    <a:pt x="165" y="306"/>
                  </a:lnTo>
                  <a:lnTo>
                    <a:pt x="159" y="303"/>
                  </a:lnTo>
                  <a:lnTo>
                    <a:pt x="156" y="297"/>
                  </a:lnTo>
                  <a:lnTo>
                    <a:pt x="150" y="291"/>
                  </a:lnTo>
                  <a:lnTo>
                    <a:pt x="141" y="291"/>
                  </a:lnTo>
                  <a:lnTo>
                    <a:pt x="132" y="288"/>
                  </a:lnTo>
                  <a:lnTo>
                    <a:pt x="126" y="282"/>
                  </a:lnTo>
                  <a:lnTo>
                    <a:pt x="117" y="266"/>
                  </a:lnTo>
                  <a:lnTo>
                    <a:pt x="110" y="272"/>
                  </a:lnTo>
                  <a:lnTo>
                    <a:pt x="104" y="266"/>
                  </a:lnTo>
                  <a:lnTo>
                    <a:pt x="95" y="266"/>
                  </a:lnTo>
                  <a:lnTo>
                    <a:pt x="89" y="266"/>
                  </a:lnTo>
                  <a:lnTo>
                    <a:pt x="95" y="272"/>
                  </a:lnTo>
                  <a:lnTo>
                    <a:pt x="89" y="272"/>
                  </a:lnTo>
                  <a:lnTo>
                    <a:pt x="86" y="275"/>
                  </a:lnTo>
                  <a:lnTo>
                    <a:pt x="86" y="282"/>
                  </a:lnTo>
                  <a:lnTo>
                    <a:pt x="80" y="272"/>
                  </a:lnTo>
                  <a:lnTo>
                    <a:pt x="74" y="266"/>
                  </a:lnTo>
                  <a:lnTo>
                    <a:pt x="65" y="266"/>
                  </a:lnTo>
                  <a:lnTo>
                    <a:pt x="71" y="263"/>
                  </a:lnTo>
                  <a:lnTo>
                    <a:pt x="74" y="257"/>
                  </a:lnTo>
                  <a:lnTo>
                    <a:pt x="71" y="251"/>
                  </a:lnTo>
                  <a:lnTo>
                    <a:pt x="59" y="251"/>
                  </a:lnTo>
                  <a:lnTo>
                    <a:pt x="49" y="248"/>
                  </a:lnTo>
                  <a:lnTo>
                    <a:pt x="46" y="248"/>
                  </a:lnTo>
                  <a:lnTo>
                    <a:pt x="40" y="242"/>
                  </a:lnTo>
                  <a:lnTo>
                    <a:pt x="34" y="242"/>
                  </a:lnTo>
                  <a:lnTo>
                    <a:pt x="34" y="236"/>
                  </a:lnTo>
                  <a:lnTo>
                    <a:pt x="34" y="233"/>
                  </a:lnTo>
                  <a:lnTo>
                    <a:pt x="34" y="223"/>
                  </a:lnTo>
                  <a:lnTo>
                    <a:pt x="31" y="223"/>
                  </a:lnTo>
                  <a:lnTo>
                    <a:pt x="22" y="223"/>
                  </a:lnTo>
                  <a:lnTo>
                    <a:pt x="19" y="227"/>
                  </a:lnTo>
                  <a:lnTo>
                    <a:pt x="19" y="223"/>
                  </a:lnTo>
                  <a:lnTo>
                    <a:pt x="19" y="208"/>
                  </a:lnTo>
                  <a:lnTo>
                    <a:pt x="25" y="202"/>
                  </a:lnTo>
                  <a:lnTo>
                    <a:pt x="19" y="202"/>
                  </a:lnTo>
                  <a:lnTo>
                    <a:pt x="19" y="196"/>
                  </a:lnTo>
                  <a:lnTo>
                    <a:pt x="19" y="193"/>
                  </a:lnTo>
                  <a:lnTo>
                    <a:pt x="19" y="178"/>
                  </a:lnTo>
                  <a:lnTo>
                    <a:pt x="19" y="171"/>
                  </a:lnTo>
                  <a:lnTo>
                    <a:pt x="16" y="162"/>
                  </a:lnTo>
                  <a:lnTo>
                    <a:pt x="16" y="156"/>
                  </a:lnTo>
                  <a:lnTo>
                    <a:pt x="16" y="153"/>
                  </a:lnTo>
                  <a:lnTo>
                    <a:pt x="19" y="147"/>
                  </a:lnTo>
                  <a:lnTo>
                    <a:pt x="16" y="147"/>
                  </a:lnTo>
                  <a:lnTo>
                    <a:pt x="10" y="141"/>
                  </a:lnTo>
                  <a:lnTo>
                    <a:pt x="10" y="138"/>
                  </a:lnTo>
                  <a:lnTo>
                    <a:pt x="4" y="132"/>
                  </a:lnTo>
                  <a:lnTo>
                    <a:pt x="0" y="123"/>
                  </a:lnTo>
                  <a:lnTo>
                    <a:pt x="4" y="116"/>
                  </a:lnTo>
                  <a:lnTo>
                    <a:pt x="10" y="110"/>
                  </a:lnTo>
                  <a:lnTo>
                    <a:pt x="10" y="107"/>
                  </a:lnTo>
                  <a:lnTo>
                    <a:pt x="10" y="101"/>
                  </a:lnTo>
                  <a:lnTo>
                    <a:pt x="10" y="95"/>
                  </a:lnTo>
                  <a:lnTo>
                    <a:pt x="10" y="92"/>
                  </a:lnTo>
                  <a:lnTo>
                    <a:pt x="10" y="8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15">
              <a:extLst>
                <a:ext uri="{FF2B5EF4-FFF2-40B4-BE49-F238E27FC236}">
                  <a16:creationId xmlns:a16="http://schemas.microsoft.com/office/drawing/2014/main" id="{0C80B173-30B0-47C5-B329-AC9D11AD6EB4}"/>
                </a:ext>
              </a:extLst>
            </p:cNvPr>
            <p:cNvSpPr>
              <a:spLocks/>
            </p:cNvSpPr>
            <p:nvPr/>
          </p:nvSpPr>
          <p:spPr bwMode="auto">
            <a:xfrm>
              <a:off x="7918450" y="5100305"/>
              <a:ext cx="111125" cy="82550"/>
            </a:xfrm>
            <a:custGeom>
              <a:avLst/>
              <a:gdLst>
                <a:gd name="T0" fmla="*/ 0 w 70"/>
                <a:gd name="T1" fmla="*/ 7 h 52"/>
                <a:gd name="T2" fmla="*/ 9 w 70"/>
                <a:gd name="T3" fmla="*/ 0 h 52"/>
                <a:gd name="T4" fmla="*/ 12 w 70"/>
                <a:gd name="T5" fmla="*/ 0 h 52"/>
                <a:gd name="T6" fmla="*/ 18 w 70"/>
                <a:gd name="T7" fmla="*/ 7 h 52"/>
                <a:gd name="T8" fmla="*/ 24 w 70"/>
                <a:gd name="T9" fmla="*/ 13 h 52"/>
                <a:gd name="T10" fmla="*/ 33 w 70"/>
                <a:gd name="T11" fmla="*/ 13 h 52"/>
                <a:gd name="T12" fmla="*/ 42 w 70"/>
                <a:gd name="T13" fmla="*/ 16 h 52"/>
                <a:gd name="T14" fmla="*/ 48 w 70"/>
                <a:gd name="T15" fmla="*/ 22 h 52"/>
                <a:gd name="T16" fmla="*/ 54 w 70"/>
                <a:gd name="T17" fmla="*/ 22 h 52"/>
                <a:gd name="T18" fmla="*/ 58 w 70"/>
                <a:gd name="T19" fmla="*/ 28 h 52"/>
                <a:gd name="T20" fmla="*/ 58 w 70"/>
                <a:gd name="T21" fmla="*/ 31 h 52"/>
                <a:gd name="T22" fmla="*/ 64 w 70"/>
                <a:gd name="T23" fmla="*/ 37 h 52"/>
                <a:gd name="T24" fmla="*/ 70 w 70"/>
                <a:gd name="T25" fmla="*/ 40 h 52"/>
                <a:gd name="T26" fmla="*/ 70 w 70"/>
                <a:gd name="T27" fmla="*/ 52 h 52"/>
                <a:gd name="T28" fmla="*/ 64 w 70"/>
                <a:gd name="T29" fmla="*/ 52 h 52"/>
                <a:gd name="T30" fmla="*/ 58 w 70"/>
                <a:gd name="T31" fmla="*/ 40 h 52"/>
                <a:gd name="T32" fmla="*/ 54 w 70"/>
                <a:gd name="T33" fmla="*/ 37 h 52"/>
                <a:gd name="T34" fmla="*/ 48 w 70"/>
                <a:gd name="T35" fmla="*/ 31 h 52"/>
                <a:gd name="T36" fmla="*/ 39 w 70"/>
                <a:gd name="T37" fmla="*/ 28 h 52"/>
                <a:gd name="T38" fmla="*/ 33 w 70"/>
                <a:gd name="T39" fmla="*/ 22 h 52"/>
                <a:gd name="T40" fmla="*/ 24 w 70"/>
                <a:gd name="T41" fmla="*/ 16 h 52"/>
                <a:gd name="T42" fmla="*/ 18 w 70"/>
                <a:gd name="T43" fmla="*/ 13 h 52"/>
                <a:gd name="T44" fmla="*/ 9 w 70"/>
                <a:gd name="T45" fmla="*/ 13 h 52"/>
                <a:gd name="T46" fmla="*/ 3 w 70"/>
                <a:gd name="T47" fmla="*/ 13 h 52"/>
                <a:gd name="T48" fmla="*/ 0 w 70"/>
                <a:gd name="T49"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52">
                  <a:moveTo>
                    <a:pt x="0" y="7"/>
                  </a:moveTo>
                  <a:lnTo>
                    <a:pt x="9" y="0"/>
                  </a:lnTo>
                  <a:lnTo>
                    <a:pt x="12" y="0"/>
                  </a:lnTo>
                  <a:lnTo>
                    <a:pt x="18" y="7"/>
                  </a:lnTo>
                  <a:lnTo>
                    <a:pt x="24" y="13"/>
                  </a:lnTo>
                  <a:lnTo>
                    <a:pt x="33" y="13"/>
                  </a:lnTo>
                  <a:lnTo>
                    <a:pt x="42" y="16"/>
                  </a:lnTo>
                  <a:lnTo>
                    <a:pt x="48" y="22"/>
                  </a:lnTo>
                  <a:lnTo>
                    <a:pt x="54" y="22"/>
                  </a:lnTo>
                  <a:lnTo>
                    <a:pt x="58" y="28"/>
                  </a:lnTo>
                  <a:lnTo>
                    <a:pt x="58" y="31"/>
                  </a:lnTo>
                  <a:lnTo>
                    <a:pt x="64" y="37"/>
                  </a:lnTo>
                  <a:lnTo>
                    <a:pt x="70" y="40"/>
                  </a:lnTo>
                  <a:lnTo>
                    <a:pt x="70" y="52"/>
                  </a:lnTo>
                  <a:lnTo>
                    <a:pt x="64" y="52"/>
                  </a:lnTo>
                  <a:lnTo>
                    <a:pt x="58" y="40"/>
                  </a:lnTo>
                  <a:lnTo>
                    <a:pt x="54" y="37"/>
                  </a:lnTo>
                  <a:lnTo>
                    <a:pt x="48" y="31"/>
                  </a:lnTo>
                  <a:lnTo>
                    <a:pt x="39" y="28"/>
                  </a:lnTo>
                  <a:lnTo>
                    <a:pt x="33" y="22"/>
                  </a:lnTo>
                  <a:lnTo>
                    <a:pt x="24" y="16"/>
                  </a:lnTo>
                  <a:lnTo>
                    <a:pt x="18" y="13"/>
                  </a:lnTo>
                  <a:lnTo>
                    <a:pt x="9" y="13"/>
                  </a:lnTo>
                  <a:lnTo>
                    <a:pt x="3" y="13"/>
                  </a:lnTo>
                  <a:lnTo>
                    <a:pt x="0" y="7"/>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16">
              <a:extLst>
                <a:ext uri="{FF2B5EF4-FFF2-40B4-BE49-F238E27FC236}">
                  <a16:creationId xmlns:a16="http://schemas.microsoft.com/office/drawing/2014/main" id="{73F26D69-067E-48A6-B7CB-A0AD80DCE3B0}"/>
                </a:ext>
              </a:extLst>
            </p:cNvPr>
            <p:cNvSpPr>
              <a:spLocks/>
            </p:cNvSpPr>
            <p:nvPr/>
          </p:nvSpPr>
          <p:spPr bwMode="auto">
            <a:xfrm>
              <a:off x="7918450" y="5100305"/>
              <a:ext cx="111125" cy="82550"/>
            </a:xfrm>
            <a:custGeom>
              <a:avLst/>
              <a:gdLst>
                <a:gd name="T0" fmla="*/ 0 w 70"/>
                <a:gd name="T1" fmla="*/ 7 h 52"/>
                <a:gd name="T2" fmla="*/ 9 w 70"/>
                <a:gd name="T3" fmla="*/ 0 h 52"/>
                <a:gd name="T4" fmla="*/ 12 w 70"/>
                <a:gd name="T5" fmla="*/ 0 h 52"/>
                <a:gd name="T6" fmla="*/ 18 w 70"/>
                <a:gd name="T7" fmla="*/ 7 h 52"/>
                <a:gd name="T8" fmla="*/ 24 w 70"/>
                <a:gd name="T9" fmla="*/ 13 h 52"/>
                <a:gd name="T10" fmla="*/ 33 w 70"/>
                <a:gd name="T11" fmla="*/ 13 h 52"/>
                <a:gd name="T12" fmla="*/ 42 w 70"/>
                <a:gd name="T13" fmla="*/ 16 h 52"/>
                <a:gd name="T14" fmla="*/ 48 w 70"/>
                <a:gd name="T15" fmla="*/ 22 h 52"/>
                <a:gd name="T16" fmla="*/ 54 w 70"/>
                <a:gd name="T17" fmla="*/ 22 h 52"/>
                <a:gd name="T18" fmla="*/ 58 w 70"/>
                <a:gd name="T19" fmla="*/ 28 h 52"/>
                <a:gd name="T20" fmla="*/ 58 w 70"/>
                <a:gd name="T21" fmla="*/ 31 h 52"/>
                <a:gd name="T22" fmla="*/ 64 w 70"/>
                <a:gd name="T23" fmla="*/ 37 h 52"/>
                <a:gd name="T24" fmla="*/ 70 w 70"/>
                <a:gd name="T25" fmla="*/ 40 h 52"/>
                <a:gd name="T26" fmla="*/ 70 w 70"/>
                <a:gd name="T27" fmla="*/ 52 h 52"/>
                <a:gd name="T28" fmla="*/ 64 w 70"/>
                <a:gd name="T29" fmla="*/ 52 h 52"/>
                <a:gd name="T30" fmla="*/ 58 w 70"/>
                <a:gd name="T31" fmla="*/ 40 h 52"/>
                <a:gd name="T32" fmla="*/ 54 w 70"/>
                <a:gd name="T33" fmla="*/ 37 h 52"/>
                <a:gd name="T34" fmla="*/ 48 w 70"/>
                <a:gd name="T35" fmla="*/ 31 h 52"/>
                <a:gd name="T36" fmla="*/ 39 w 70"/>
                <a:gd name="T37" fmla="*/ 28 h 52"/>
                <a:gd name="T38" fmla="*/ 33 w 70"/>
                <a:gd name="T39" fmla="*/ 22 h 52"/>
                <a:gd name="T40" fmla="*/ 24 w 70"/>
                <a:gd name="T41" fmla="*/ 16 h 52"/>
                <a:gd name="T42" fmla="*/ 18 w 70"/>
                <a:gd name="T43" fmla="*/ 13 h 52"/>
                <a:gd name="T44" fmla="*/ 9 w 70"/>
                <a:gd name="T45" fmla="*/ 13 h 52"/>
                <a:gd name="T46" fmla="*/ 3 w 70"/>
                <a:gd name="T47" fmla="*/ 13 h 52"/>
                <a:gd name="T48" fmla="*/ 0 w 70"/>
                <a:gd name="T49"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52">
                  <a:moveTo>
                    <a:pt x="0" y="7"/>
                  </a:moveTo>
                  <a:lnTo>
                    <a:pt x="9" y="0"/>
                  </a:lnTo>
                  <a:lnTo>
                    <a:pt x="12" y="0"/>
                  </a:lnTo>
                  <a:lnTo>
                    <a:pt x="18" y="7"/>
                  </a:lnTo>
                  <a:lnTo>
                    <a:pt x="24" y="13"/>
                  </a:lnTo>
                  <a:lnTo>
                    <a:pt x="33" y="13"/>
                  </a:lnTo>
                  <a:lnTo>
                    <a:pt x="42" y="16"/>
                  </a:lnTo>
                  <a:lnTo>
                    <a:pt x="48" y="22"/>
                  </a:lnTo>
                  <a:lnTo>
                    <a:pt x="54" y="22"/>
                  </a:lnTo>
                  <a:lnTo>
                    <a:pt x="58" y="28"/>
                  </a:lnTo>
                  <a:lnTo>
                    <a:pt x="58" y="31"/>
                  </a:lnTo>
                  <a:lnTo>
                    <a:pt x="64" y="37"/>
                  </a:lnTo>
                  <a:lnTo>
                    <a:pt x="70" y="40"/>
                  </a:lnTo>
                  <a:lnTo>
                    <a:pt x="70" y="52"/>
                  </a:lnTo>
                  <a:lnTo>
                    <a:pt x="64" y="52"/>
                  </a:lnTo>
                  <a:lnTo>
                    <a:pt x="58" y="40"/>
                  </a:lnTo>
                  <a:lnTo>
                    <a:pt x="54" y="37"/>
                  </a:lnTo>
                  <a:lnTo>
                    <a:pt x="48" y="31"/>
                  </a:lnTo>
                  <a:lnTo>
                    <a:pt x="39" y="28"/>
                  </a:lnTo>
                  <a:lnTo>
                    <a:pt x="33" y="22"/>
                  </a:lnTo>
                  <a:lnTo>
                    <a:pt x="24" y="16"/>
                  </a:lnTo>
                  <a:lnTo>
                    <a:pt x="18" y="13"/>
                  </a:lnTo>
                  <a:lnTo>
                    <a:pt x="9" y="13"/>
                  </a:lnTo>
                  <a:lnTo>
                    <a:pt x="3" y="13"/>
                  </a:lnTo>
                  <a:lnTo>
                    <a:pt x="0" y="7"/>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17">
              <a:extLst>
                <a:ext uri="{FF2B5EF4-FFF2-40B4-BE49-F238E27FC236}">
                  <a16:creationId xmlns:a16="http://schemas.microsoft.com/office/drawing/2014/main" id="{95B3EB6B-730D-4D93-A32F-36AB51E30BE7}"/>
                </a:ext>
              </a:extLst>
            </p:cNvPr>
            <p:cNvSpPr>
              <a:spLocks/>
            </p:cNvSpPr>
            <p:nvPr/>
          </p:nvSpPr>
          <p:spPr bwMode="auto">
            <a:xfrm>
              <a:off x="7602538" y="2514268"/>
              <a:ext cx="38100" cy="49213"/>
            </a:xfrm>
            <a:custGeom>
              <a:avLst/>
              <a:gdLst>
                <a:gd name="T0" fmla="*/ 6 w 24"/>
                <a:gd name="T1" fmla="*/ 31 h 31"/>
                <a:gd name="T2" fmla="*/ 9 w 24"/>
                <a:gd name="T3" fmla="*/ 25 h 31"/>
                <a:gd name="T4" fmla="*/ 9 w 24"/>
                <a:gd name="T5" fmla="*/ 21 h 31"/>
                <a:gd name="T6" fmla="*/ 15 w 24"/>
                <a:gd name="T7" fmla="*/ 21 h 31"/>
                <a:gd name="T8" fmla="*/ 18 w 24"/>
                <a:gd name="T9" fmla="*/ 21 h 31"/>
                <a:gd name="T10" fmla="*/ 24 w 24"/>
                <a:gd name="T11" fmla="*/ 6 h 31"/>
                <a:gd name="T12" fmla="*/ 18 w 24"/>
                <a:gd name="T13" fmla="*/ 0 h 31"/>
                <a:gd name="T14" fmla="*/ 15 w 24"/>
                <a:gd name="T15" fmla="*/ 0 h 31"/>
                <a:gd name="T16" fmla="*/ 15 w 24"/>
                <a:gd name="T17" fmla="*/ 6 h 31"/>
                <a:gd name="T18" fmla="*/ 9 w 24"/>
                <a:gd name="T19" fmla="*/ 6 h 31"/>
                <a:gd name="T20" fmla="*/ 6 w 24"/>
                <a:gd name="T21" fmla="*/ 6 h 31"/>
                <a:gd name="T22" fmla="*/ 6 w 24"/>
                <a:gd name="T23" fmla="*/ 9 h 31"/>
                <a:gd name="T24" fmla="*/ 6 w 24"/>
                <a:gd name="T25" fmla="*/ 15 h 31"/>
                <a:gd name="T26" fmla="*/ 0 w 24"/>
                <a:gd name="T27" fmla="*/ 21 h 31"/>
                <a:gd name="T28" fmla="*/ 6 w 24"/>
                <a:gd name="T29" fmla="*/ 25 h 31"/>
                <a:gd name="T30" fmla="*/ 6 w 24"/>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1">
                  <a:moveTo>
                    <a:pt x="6" y="31"/>
                  </a:moveTo>
                  <a:lnTo>
                    <a:pt x="9" y="25"/>
                  </a:lnTo>
                  <a:lnTo>
                    <a:pt x="9" y="21"/>
                  </a:lnTo>
                  <a:lnTo>
                    <a:pt x="15" y="21"/>
                  </a:lnTo>
                  <a:lnTo>
                    <a:pt x="18" y="21"/>
                  </a:lnTo>
                  <a:lnTo>
                    <a:pt x="24" y="6"/>
                  </a:lnTo>
                  <a:lnTo>
                    <a:pt x="18" y="0"/>
                  </a:lnTo>
                  <a:lnTo>
                    <a:pt x="15" y="0"/>
                  </a:lnTo>
                  <a:lnTo>
                    <a:pt x="15" y="6"/>
                  </a:lnTo>
                  <a:lnTo>
                    <a:pt x="9" y="6"/>
                  </a:lnTo>
                  <a:lnTo>
                    <a:pt x="6" y="6"/>
                  </a:lnTo>
                  <a:lnTo>
                    <a:pt x="6" y="9"/>
                  </a:lnTo>
                  <a:lnTo>
                    <a:pt x="6" y="15"/>
                  </a:lnTo>
                  <a:lnTo>
                    <a:pt x="0" y="21"/>
                  </a:lnTo>
                  <a:lnTo>
                    <a:pt x="6" y="25"/>
                  </a:lnTo>
                  <a:lnTo>
                    <a:pt x="6" y="31"/>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8">
              <a:extLst>
                <a:ext uri="{FF2B5EF4-FFF2-40B4-BE49-F238E27FC236}">
                  <a16:creationId xmlns:a16="http://schemas.microsoft.com/office/drawing/2014/main" id="{B1B1A408-D9D7-4184-90C8-3C25701E97DB}"/>
                </a:ext>
              </a:extLst>
            </p:cNvPr>
            <p:cNvSpPr>
              <a:spLocks/>
            </p:cNvSpPr>
            <p:nvPr/>
          </p:nvSpPr>
          <p:spPr bwMode="auto">
            <a:xfrm>
              <a:off x="7602538" y="2514268"/>
              <a:ext cx="38100" cy="49213"/>
            </a:xfrm>
            <a:custGeom>
              <a:avLst/>
              <a:gdLst>
                <a:gd name="T0" fmla="*/ 6 w 24"/>
                <a:gd name="T1" fmla="*/ 31 h 31"/>
                <a:gd name="T2" fmla="*/ 9 w 24"/>
                <a:gd name="T3" fmla="*/ 25 h 31"/>
                <a:gd name="T4" fmla="*/ 9 w 24"/>
                <a:gd name="T5" fmla="*/ 21 h 31"/>
                <a:gd name="T6" fmla="*/ 15 w 24"/>
                <a:gd name="T7" fmla="*/ 21 h 31"/>
                <a:gd name="T8" fmla="*/ 18 w 24"/>
                <a:gd name="T9" fmla="*/ 21 h 31"/>
                <a:gd name="T10" fmla="*/ 24 w 24"/>
                <a:gd name="T11" fmla="*/ 6 h 31"/>
                <a:gd name="T12" fmla="*/ 18 w 24"/>
                <a:gd name="T13" fmla="*/ 0 h 31"/>
                <a:gd name="T14" fmla="*/ 15 w 24"/>
                <a:gd name="T15" fmla="*/ 0 h 31"/>
                <a:gd name="T16" fmla="*/ 15 w 24"/>
                <a:gd name="T17" fmla="*/ 6 h 31"/>
                <a:gd name="T18" fmla="*/ 9 w 24"/>
                <a:gd name="T19" fmla="*/ 6 h 31"/>
                <a:gd name="T20" fmla="*/ 6 w 24"/>
                <a:gd name="T21" fmla="*/ 6 h 31"/>
                <a:gd name="T22" fmla="*/ 6 w 24"/>
                <a:gd name="T23" fmla="*/ 9 h 31"/>
                <a:gd name="T24" fmla="*/ 6 w 24"/>
                <a:gd name="T25" fmla="*/ 15 h 31"/>
                <a:gd name="T26" fmla="*/ 0 w 24"/>
                <a:gd name="T27" fmla="*/ 21 h 31"/>
                <a:gd name="T28" fmla="*/ 6 w 24"/>
                <a:gd name="T29" fmla="*/ 25 h 31"/>
                <a:gd name="T30" fmla="*/ 6 w 24"/>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1">
                  <a:moveTo>
                    <a:pt x="6" y="31"/>
                  </a:moveTo>
                  <a:lnTo>
                    <a:pt x="9" y="25"/>
                  </a:lnTo>
                  <a:lnTo>
                    <a:pt x="9" y="21"/>
                  </a:lnTo>
                  <a:lnTo>
                    <a:pt x="15" y="21"/>
                  </a:lnTo>
                  <a:lnTo>
                    <a:pt x="18" y="21"/>
                  </a:lnTo>
                  <a:lnTo>
                    <a:pt x="24" y="6"/>
                  </a:lnTo>
                  <a:lnTo>
                    <a:pt x="18" y="0"/>
                  </a:lnTo>
                  <a:lnTo>
                    <a:pt x="15" y="0"/>
                  </a:lnTo>
                  <a:lnTo>
                    <a:pt x="15" y="6"/>
                  </a:lnTo>
                  <a:lnTo>
                    <a:pt x="9" y="6"/>
                  </a:lnTo>
                  <a:lnTo>
                    <a:pt x="6" y="6"/>
                  </a:lnTo>
                  <a:lnTo>
                    <a:pt x="6" y="9"/>
                  </a:lnTo>
                  <a:lnTo>
                    <a:pt x="6" y="15"/>
                  </a:lnTo>
                  <a:lnTo>
                    <a:pt x="0" y="21"/>
                  </a:lnTo>
                  <a:lnTo>
                    <a:pt x="6" y="25"/>
                  </a:lnTo>
                  <a:lnTo>
                    <a:pt x="6" y="31"/>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19">
              <a:extLst>
                <a:ext uri="{FF2B5EF4-FFF2-40B4-BE49-F238E27FC236}">
                  <a16:creationId xmlns:a16="http://schemas.microsoft.com/office/drawing/2014/main" id="{CDDBBF69-CEE0-4A08-A6ED-3A83B4377003}"/>
                </a:ext>
              </a:extLst>
            </p:cNvPr>
            <p:cNvSpPr>
              <a:spLocks/>
            </p:cNvSpPr>
            <p:nvPr/>
          </p:nvSpPr>
          <p:spPr bwMode="auto">
            <a:xfrm>
              <a:off x="7024688" y="2353930"/>
              <a:ext cx="1019175" cy="1092200"/>
            </a:xfrm>
            <a:custGeom>
              <a:avLst/>
              <a:gdLst>
                <a:gd name="T0" fmla="*/ 187 w 642"/>
                <a:gd name="T1" fmla="*/ 633 h 688"/>
                <a:gd name="T2" fmla="*/ 223 w 642"/>
                <a:gd name="T3" fmla="*/ 587 h 688"/>
                <a:gd name="T4" fmla="*/ 233 w 642"/>
                <a:gd name="T5" fmla="*/ 523 h 688"/>
                <a:gd name="T6" fmla="*/ 230 w 642"/>
                <a:gd name="T7" fmla="*/ 471 h 688"/>
                <a:gd name="T8" fmla="*/ 233 w 642"/>
                <a:gd name="T9" fmla="*/ 407 h 688"/>
                <a:gd name="T10" fmla="*/ 278 w 642"/>
                <a:gd name="T11" fmla="*/ 392 h 688"/>
                <a:gd name="T12" fmla="*/ 288 w 642"/>
                <a:gd name="T13" fmla="*/ 343 h 688"/>
                <a:gd name="T14" fmla="*/ 315 w 642"/>
                <a:gd name="T15" fmla="*/ 275 h 688"/>
                <a:gd name="T16" fmla="*/ 355 w 642"/>
                <a:gd name="T17" fmla="*/ 226 h 688"/>
                <a:gd name="T18" fmla="*/ 379 w 642"/>
                <a:gd name="T19" fmla="*/ 178 h 688"/>
                <a:gd name="T20" fmla="*/ 413 w 642"/>
                <a:gd name="T21" fmla="*/ 162 h 688"/>
                <a:gd name="T22" fmla="*/ 443 w 642"/>
                <a:gd name="T23" fmla="*/ 110 h 688"/>
                <a:gd name="T24" fmla="*/ 483 w 642"/>
                <a:gd name="T25" fmla="*/ 141 h 688"/>
                <a:gd name="T26" fmla="*/ 535 w 642"/>
                <a:gd name="T27" fmla="*/ 126 h 688"/>
                <a:gd name="T28" fmla="*/ 559 w 642"/>
                <a:gd name="T29" fmla="*/ 71 h 688"/>
                <a:gd name="T30" fmla="*/ 605 w 642"/>
                <a:gd name="T31" fmla="*/ 86 h 688"/>
                <a:gd name="T32" fmla="*/ 605 w 642"/>
                <a:gd name="T33" fmla="*/ 122 h 688"/>
                <a:gd name="T34" fmla="*/ 624 w 642"/>
                <a:gd name="T35" fmla="*/ 67 h 688"/>
                <a:gd name="T36" fmla="*/ 630 w 642"/>
                <a:gd name="T37" fmla="*/ 31 h 688"/>
                <a:gd name="T38" fmla="*/ 584 w 642"/>
                <a:gd name="T39" fmla="*/ 31 h 688"/>
                <a:gd name="T40" fmla="*/ 566 w 642"/>
                <a:gd name="T41" fmla="*/ 12 h 688"/>
                <a:gd name="T42" fmla="*/ 544 w 642"/>
                <a:gd name="T43" fmla="*/ 22 h 688"/>
                <a:gd name="T44" fmla="*/ 523 w 642"/>
                <a:gd name="T45" fmla="*/ 52 h 688"/>
                <a:gd name="T46" fmla="*/ 538 w 642"/>
                <a:gd name="T47" fmla="*/ 0 h 688"/>
                <a:gd name="T48" fmla="*/ 498 w 642"/>
                <a:gd name="T49" fmla="*/ 28 h 688"/>
                <a:gd name="T50" fmla="*/ 480 w 642"/>
                <a:gd name="T51" fmla="*/ 55 h 688"/>
                <a:gd name="T52" fmla="*/ 449 w 642"/>
                <a:gd name="T53" fmla="*/ 67 h 688"/>
                <a:gd name="T54" fmla="*/ 428 w 642"/>
                <a:gd name="T55" fmla="*/ 86 h 688"/>
                <a:gd name="T56" fmla="*/ 410 w 642"/>
                <a:gd name="T57" fmla="*/ 101 h 688"/>
                <a:gd name="T58" fmla="*/ 382 w 642"/>
                <a:gd name="T59" fmla="*/ 126 h 688"/>
                <a:gd name="T60" fmla="*/ 358 w 642"/>
                <a:gd name="T61" fmla="*/ 162 h 688"/>
                <a:gd name="T62" fmla="*/ 349 w 642"/>
                <a:gd name="T63" fmla="*/ 171 h 688"/>
                <a:gd name="T64" fmla="*/ 340 w 642"/>
                <a:gd name="T65" fmla="*/ 187 h 688"/>
                <a:gd name="T66" fmla="*/ 333 w 642"/>
                <a:gd name="T67" fmla="*/ 196 h 688"/>
                <a:gd name="T68" fmla="*/ 318 w 642"/>
                <a:gd name="T69" fmla="*/ 220 h 688"/>
                <a:gd name="T70" fmla="*/ 285 w 642"/>
                <a:gd name="T71" fmla="*/ 242 h 688"/>
                <a:gd name="T72" fmla="*/ 285 w 642"/>
                <a:gd name="T73" fmla="*/ 272 h 688"/>
                <a:gd name="T74" fmla="*/ 254 w 642"/>
                <a:gd name="T75" fmla="*/ 297 h 688"/>
                <a:gd name="T76" fmla="*/ 248 w 642"/>
                <a:gd name="T77" fmla="*/ 318 h 688"/>
                <a:gd name="T78" fmla="*/ 233 w 642"/>
                <a:gd name="T79" fmla="*/ 352 h 688"/>
                <a:gd name="T80" fmla="*/ 202 w 642"/>
                <a:gd name="T81" fmla="*/ 361 h 688"/>
                <a:gd name="T82" fmla="*/ 172 w 642"/>
                <a:gd name="T83" fmla="*/ 392 h 688"/>
                <a:gd name="T84" fmla="*/ 138 w 642"/>
                <a:gd name="T85" fmla="*/ 413 h 688"/>
                <a:gd name="T86" fmla="*/ 117 w 642"/>
                <a:gd name="T87" fmla="*/ 428 h 688"/>
                <a:gd name="T88" fmla="*/ 86 w 642"/>
                <a:gd name="T89" fmla="*/ 437 h 688"/>
                <a:gd name="T90" fmla="*/ 62 w 642"/>
                <a:gd name="T91" fmla="*/ 453 h 688"/>
                <a:gd name="T92" fmla="*/ 43 w 642"/>
                <a:gd name="T93" fmla="*/ 468 h 688"/>
                <a:gd name="T94" fmla="*/ 31 w 642"/>
                <a:gd name="T95" fmla="*/ 492 h 688"/>
                <a:gd name="T96" fmla="*/ 22 w 642"/>
                <a:gd name="T97" fmla="*/ 508 h 688"/>
                <a:gd name="T98" fmla="*/ 16 w 642"/>
                <a:gd name="T99" fmla="*/ 541 h 688"/>
                <a:gd name="T100" fmla="*/ 46 w 642"/>
                <a:gd name="T101" fmla="*/ 557 h 688"/>
                <a:gd name="T102" fmla="*/ 16 w 642"/>
                <a:gd name="T103" fmla="*/ 587 h 688"/>
                <a:gd name="T104" fmla="*/ 28 w 642"/>
                <a:gd name="T105" fmla="*/ 609 h 688"/>
                <a:gd name="T106" fmla="*/ 13 w 642"/>
                <a:gd name="T107" fmla="*/ 648 h 688"/>
                <a:gd name="T108" fmla="*/ 58 w 642"/>
                <a:gd name="T109" fmla="*/ 688 h 688"/>
                <a:gd name="T110" fmla="*/ 117 w 642"/>
                <a:gd name="T111" fmla="*/ 657 h 688"/>
                <a:gd name="T112" fmla="*/ 156 w 642"/>
                <a:gd name="T113" fmla="*/ 633 h 688"/>
                <a:gd name="T114" fmla="*/ 172 w 642"/>
                <a:gd name="T115" fmla="*/ 612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2" h="688">
                  <a:moveTo>
                    <a:pt x="178" y="642"/>
                  </a:moveTo>
                  <a:lnTo>
                    <a:pt x="184" y="642"/>
                  </a:lnTo>
                  <a:lnTo>
                    <a:pt x="184" y="648"/>
                  </a:lnTo>
                  <a:lnTo>
                    <a:pt x="187" y="651"/>
                  </a:lnTo>
                  <a:lnTo>
                    <a:pt x="193" y="648"/>
                  </a:lnTo>
                  <a:lnTo>
                    <a:pt x="193" y="642"/>
                  </a:lnTo>
                  <a:lnTo>
                    <a:pt x="193" y="636"/>
                  </a:lnTo>
                  <a:lnTo>
                    <a:pt x="187" y="633"/>
                  </a:lnTo>
                  <a:lnTo>
                    <a:pt x="199" y="621"/>
                  </a:lnTo>
                  <a:lnTo>
                    <a:pt x="199" y="618"/>
                  </a:lnTo>
                  <a:lnTo>
                    <a:pt x="202" y="612"/>
                  </a:lnTo>
                  <a:lnTo>
                    <a:pt x="202" y="609"/>
                  </a:lnTo>
                  <a:lnTo>
                    <a:pt x="208" y="602"/>
                  </a:lnTo>
                  <a:lnTo>
                    <a:pt x="214" y="602"/>
                  </a:lnTo>
                  <a:lnTo>
                    <a:pt x="217" y="602"/>
                  </a:lnTo>
                  <a:lnTo>
                    <a:pt x="223" y="587"/>
                  </a:lnTo>
                  <a:lnTo>
                    <a:pt x="223" y="572"/>
                  </a:lnTo>
                  <a:lnTo>
                    <a:pt x="223" y="566"/>
                  </a:lnTo>
                  <a:lnTo>
                    <a:pt x="223" y="563"/>
                  </a:lnTo>
                  <a:lnTo>
                    <a:pt x="217" y="554"/>
                  </a:lnTo>
                  <a:lnTo>
                    <a:pt x="217" y="547"/>
                  </a:lnTo>
                  <a:lnTo>
                    <a:pt x="233" y="538"/>
                  </a:lnTo>
                  <a:lnTo>
                    <a:pt x="233" y="532"/>
                  </a:lnTo>
                  <a:lnTo>
                    <a:pt x="233" y="523"/>
                  </a:lnTo>
                  <a:lnTo>
                    <a:pt x="233" y="517"/>
                  </a:lnTo>
                  <a:lnTo>
                    <a:pt x="230" y="514"/>
                  </a:lnTo>
                  <a:lnTo>
                    <a:pt x="223" y="508"/>
                  </a:lnTo>
                  <a:lnTo>
                    <a:pt x="223" y="502"/>
                  </a:lnTo>
                  <a:lnTo>
                    <a:pt x="223" y="499"/>
                  </a:lnTo>
                  <a:lnTo>
                    <a:pt x="230" y="486"/>
                  </a:lnTo>
                  <a:lnTo>
                    <a:pt x="230" y="483"/>
                  </a:lnTo>
                  <a:lnTo>
                    <a:pt x="230" y="471"/>
                  </a:lnTo>
                  <a:lnTo>
                    <a:pt x="223" y="468"/>
                  </a:lnTo>
                  <a:lnTo>
                    <a:pt x="223" y="462"/>
                  </a:lnTo>
                  <a:lnTo>
                    <a:pt x="223" y="453"/>
                  </a:lnTo>
                  <a:lnTo>
                    <a:pt x="230" y="447"/>
                  </a:lnTo>
                  <a:lnTo>
                    <a:pt x="230" y="437"/>
                  </a:lnTo>
                  <a:lnTo>
                    <a:pt x="230" y="428"/>
                  </a:lnTo>
                  <a:lnTo>
                    <a:pt x="230" y="416"/>
                  </a:lnTo>
                  <a:lnTo>
                    <a:pt x="233" y="407"/>
                  </a:lnTo>
                  <a:lnTo>
                    <a:pt x="239" y="401"/>
                  </a:lnTo>
                  <a:lnTo>
                    <a:pt x="248" y="398"/>
                  </a:lnTo>
                  <a:lnTo>
                    <a:pt x="248" y="401"/>
                  </a:lnTo>
                  <a:lnTo>
                    <a:pt x="254" y="401"/>
                  </a:lnTo>
                  <a:lnTo>
                    <a:pt x="257" y="398"/>
                  </a:lnTo>
                  <a:lnTo>
                    <a:pt x="263" y="392"/>
                  </a:lnTo>
                  <a:lnTo>
                    <a:pt x="269" y="392"/>
                  </a:lnTo>
                  <a:lnTo>
                    <a:pt x="278" y="392"/>
                  </a:lnTo>
                  <a:lnTo>
                    <a:pt x="285" y="385"/>
                  </a:lnTo>
                  <a:lnTo>
                    <a:pt x="278" y="376"/>
                  </a:lnTo>
                  <a:lnTo>
                    <a:pt x="278" y="373"/>
                  </a:lnTo>
                  <a:lnTo>
                    <a:pt x="278" y="367"/>
                  </a:lnTo>
                  <a:lnTo>
                    <a:pt x="272" y="358"/>
                  </a:lnTo>
                  <a:lnTo>
                    <a:pt x="278" y="352"/>
                  </a:lnTo>
                  <a:lnTo>
                    <a:pt x="288" y="346"/>
                  </a:lnTo>
                  <a:lnTo>
                    <a:pt x="288" y="343"/>
                  </a:lnTo>
                  <a:lnTo>
                    <a:pt x="294" y="327"/>
                  </a:lnTo>
                  <a:lnTo>
                    <a:pt x="294" y="321"/>
                  </a:lnTo>
                  <a:lnTo>
                    <a:pt x="294" y="318"/>
                  </a:lnTo>
                  <a:lnTo>
                    <a:pt x="294" y="306"/>
                  </a:lnTo>
                  <a:lnTo>
                    <a:pt x="297" y="303"/>
                  </a:lnTo>
                  <a:lnTo>
                    <a:pt x="303" y="291"/>
                  </a:lnTo>
                  <a:lnTo>
                    <a:pt x="303" y="281"/>
                  </a:lnTo>
                  <a:lnTo>
                    <a:pt x="315" y="275"/>
                  </a:lnTo>
                  <a:lnTo>
                    <a:pt x="324" y="272"/>
                  </a:lnTo>
                  <a:lnTo>
                    <a:pt x="327" y="266"/>
                  </a:lnTo>
                  <a:lnTo>
                    <a:pt x="327" y="263"/>
                  </a:lnTo>
                  <a:lnTo>
                    <a:pt x="327" y="251"/>
                  </a:lnTo>
                  <a:lnTo>
                    <a:pt x="340" y="245"/>
                  </a:lnTo>
                  <a:lnTo>
                    <a:pt x="349" y="236"/>
                  </a:lnTo>
                  <a:lnTo>
                    <a:pt x="349" y="233"/>
                  </a:lnTo>
                  <a:lnTo>
                    <a:pt x="355" y="226"/>
                  </a:lnTo>
                  <a:lnTo>
                    <a:pt x="349" y="217"/>
                  </a:lnTo>
                  <a:lnTo>
                    <a:pt x="343" y="211"/>
                  </a:lnTo>
                  <a:lnTo>
                    <a:pt x="349" y="208"/>
                  </a:lnTo>
                  <a:lnTo>
                    <a:pt x="355" y="202"/>
                  </a:lnTo>
                  <a:lnTo>
                    <a:pt x="370" y="193"/>
                  </a:lnTo>
                  <a:lnTo>
                    <a:pt x="370" y="187"/>
                  </a:lnTo>
                  <a:lnTo>
                    <a:pt x="373" y="178"/>
                  </a:lnTo>
                  <a:lnTo>
                    <a:pt x="379" y="178"/>
                  </a:lnTo>
                  <a:lnTo>
                    <a:pt x="388" y="181"/>
                  </a:lnTo>
                  <a:lnTo>
                    <a:pt x="395" y="181"/>
                  </a:lnTo>
                  <a:lnTo>
                    <a:pt x="395" y="178"/>
                  </a:lnTo>
                  <a:lnTo>
                    <a:pt x="395" y="165"/>
                  </a:lnTo>
                  <a:lnTo>
                    <a:pt x="404" y="162"/>
                  </a:lnTo>
                  <a:lnTo>
                    <a:pt x="410" y="165"/>
                  </a:lnTo>
                  <a:lnTo>
                    <a:pt x="413" y="165"/>
                  </a:lnTo>
                  <a:lnTo>
                    <a:pt x="413" y="162"/>
                  </a:lnTo>
                  <a:lnTo>
                    <a:pt x="419" y="147"/>
                  </a:lnTo>
                  <a:lnTo>
                    <a:pt x="428" y="150"/>
                  </a:lnTo>
                  <a:lnTo>
                    <a:pt x="428" y="147"/>
                  </a:lnTo>
                  <a:lnTo>
                    <a:pt x="428" y="138"/>
                  </a:lnTo>
                  <a:lnTo>
                    <a:pt x="428" y="132"/>
                  </a:lnTo>
                  <a:lnTo>
                    <a:pt x="440" y="132"/>
                  </a:lnTo>
                  <a:lnTo>
                    <a:pt x="440" y="122"/>
                  </a:lnTo>
                  <a:lnTo>
                    <a:pt x="443" y="110"/>
                  </a:lnTo>
                  <a:lnTo>
                    <a:pt x="449" y="110"/>
                  </a:lnTo>
                  <a:lnTo>
                    <a:pt x="456" y="116"/>
                  </a:lnTo>
                  <a:lnTo>
                    <a:pt x="465" y="122"/>
                  </a:lnTo>
                  <a:lnTo>
                    <a:pt x="465" y="126"/>
                  </a:lnTo>
                  <a:lnTo>
                    <a:pt x="471" y="138"/>
                  </a:lnTo>
                  <a:lnTo>
                    <a:pt x="474" y="138"/>
                  </a:lnTo>
                  <a:lnTo>
                    <a:pt x="480" y="138"/>
                  </a:lnTo>
                  <a:lnTo>
                    <a:pt x="483" y="141"/>
                  </a:lnTo>
                  <a:lnTo>
                    <a:pt x="498" y="141"/>
                  </a:lnTo>
                  <a:lnTo>
                    <a:pt x="504" y="138"/>
                  </a:lnTo>
                  <a:lnTo>
                    <a:pt x="511" y="138"/>
                  </a:lnTo>
                  <a:lnTo>
                    <a:pt x="514" y="147"/>
                  </a:lnTo>
                  <a:lnTo>
                    <a:pt x="526" y="141"/>
                  </a:lnTo>
                  <a:lnTo>
                    <a:pt x="529" y="141"/>
                  </a:lnTo>
                  <a:lnTo>
                    <a:pt x="529" y="138"/>
                  </a:lnTo>
                  <a:lnTo>
                    <a:pt x="535" y="126"/>
                  </a:lnTo>
                  <a:lnTo>
                    <a:pt x="541" y="122"/>
                  </a:lnTo>
                  <a:lnTo>
                    <a:pt x="541" y="116"/>
                  </a:lnTo>
                  <a:lnTo>
                    <a:pt x="541" y="110"/>
                  </a:lnTo>
                  <a:lnTo>
                    <a:pt x="541" y="107"/>
                  </a:lnTo>
                  <a:lnTo>
                    <a:pt x="544" y="98"/>
                  </a:lnTo>
                  <a:lnTo>
                    <a:pt x="544" y="77"/>
                  </a:lnTo>
                  <a:lnTo>
                    <a:pt x="550" y="71"/>
                  </a:lnTo>
                  <a:lnTo>
                    <a:pt x="559" y="71"/>
                  </a:lnTo>
                  <a:lnTo>
                    <a:pt x="569" y="67"/>
                  </a:lnTo>
                  <a:lnTo>
                    <a:pt x="575" y="61"/>
                  </a:lnTo>
                  <a:lnTo>
                    <a:pt x="581" y="61"/>
                  </a:lnTo>
                  <a:lnTo>
                    <a:pt x="575" y="71"/>
                  </a:lnTo>
                  <a:lnTo>
                    <a:pt x="590" y="77"/>
                  </a:lnTo>
                  <a:lnTo>
                    <a:pt x="596" y="77"/>
                  </a:lnTo>
                  <a:lnTo>
                    <a:pt x="599" y="83"/>
                  </a:lnTo>
                  <a:lnTo>
                    <a:pt x="605" y="86"/>
                  </a:lnTo>
                  <a:lnTo>
                    <a:pt x="605" y="92"/>
                  </a:lnTo>
                  <a:lnTo>
                    <a:pt x="599" y="98"/>
                  </a:lnTo>
                  <a:lnTo>
                    <a:pt x="599" y="107"/>
                  </a:lnTo>
                  <a:lnTo>
                    <a:pt x="599" y="110"/>
                  </a:lnTo>
                  <a:lnTo>
                    <a:pt x="599" y="116"/>
                  </a:lnTo>
                  <a:lnTo>
                    <a:pt x="599" y="122"/>
                  </a:lnTo>
                  <a:lnTo>
                    <a:pt x="605" y="122"/>
                  </a:lnTo>
                  <a:lnTo>
                    <a:pt x="605" y="122"/>
                  </a:lnTo>
                  <a:lnTo>
                    <a:pt x="608" y="104"/>
                  </a:lnTo>
                  <a:lnTo>
                    <a:pt x="614" y="92"/>
                  </a:lnTo>
                  <a:lnTo>
                    <a:pt x="624" y="86"/>
                  </a:lnTo>
                  <a:lnTo>
                    <a:pt x="636" y="83"/>
                  </a:lnTo>
                  <a:lnTo>
                    <a:pt x="642" y="64"/>
                  </a:lnTo>
                  <a:lnTo>
                    <a:pt x="639" y="67"/>
                  </a:lnTo>
                  <a:lnTo>
                    <a:pt x="630" y="67"/>
                  </a:lnTo>
                  <a:lnTo>
                    <a:pt x="624" y="67"/>
                  </a:lnTo>
                  <a:lnTo>
                    <a:pt x="630" y="61"/>
                  </a:lnTo>
                  <a:lnTo>
                    <a:pt x="630" y="52"/>
                  </a:lnTo>
                  <a:lnTo>
                    <a:pt x="624" y="46"/>
                  </a:lnTo>
                  <a:lnTo>
                    <a:pt x="630" y="46"/>
                  </a:lnTo>
                  <a:lnTo>
                    <a:pt x="636" y="40"/>
                  </a:lnTo>
                  <a:lnTo>
                    <a:pt x="636" y="37"/>
                  </a:lnTo>
                  <a:lnTo>
                    <a:pt x="636" y="31"/>
                  </a:lnTo>
                  <a:lnTo>
                    <a:pt x="630" y="31"/>
                  </a:lnTo>
                  <a:lnTo>
                    <a:pt x="630" y="28"/>
                  </a:lnTo>
                  <a:lnTo>
                    <a:pt x="621" y="28"/>
                  </a:lnTo>
                  <a:lnTo>
                    <a:pt x="608" y="31"/>
                  </a:lnTo>
                  <a:lnTo>
                    <a:pt x="608" y="22"/>
                  </a:lnTo>
                  <a:lnTo>
                    <a:pt x="599" y="22"/>
                  </a:lnTo>
                  <a:lnTo>
                    <a:pt x="593" y="15"/>
                  </a:lnTo>
                  <a:lnTo>
                    <a:pt x="584" y="28"/>
                  </a:lnTo>
                  <a:lnTo>
                    <a:pt x="584" y="31"/>
                  </a:lnTo>
                  <a:lnTo>
                    <a:pt x="581" y="37"/>
                  </a:lnTo>
                  <a:lnTo>
                    <a:pt x="575" y="28"/>
                  </a:lnTo>
                  <a:lnTo>
                    <a:pt x="575" y="22"/>
                  </a:lnTo>
                  <a:lnTo>
                    <a:pt x="581" y="15"/>
                  </a:lnTo>
                  <a:lnTo>
                    <a:pt x="581" y="12"/>
                  </a:lnTo>
                  <a:lnTo>
                    <a:pt x="581" y="0"/>
                  </a:lnTo>
                  <a:lnTo>
                    <a:pt x="575" y="0"/>
                  </a:lnTo>
                  <a:lnTo>
                    <a:pt x="566" y="12"/>
                  </a:lnTo>
                  <a:lnTo>
                    <a:pt x="566" y="15"/>
                  </a:lnTo>
                  <a:lnTo>
                    <a:pt x="553" y="22"/>
                  </a:lnTo>
                  <a:lnTo>
                    <a:pt x="553" y="37"/>
                  </a:lnTo>
                  <a:lnTo>
                    <a:pt x="553" y="40"/>
                  </a:lnTo>
                  <a:lnTo>
                    <a:pt x="550" y="37"/>
                  </a:lnTo>
                  <a:lnTo>
                    <a:pt x="550" y="31"/>
                  </a:lnTo>
                  <a:lnTo>
                    <a:pt x="544" y="28"/>
                  </a:lnTo>
                  <a:lnTo>
                    <a:pt x="544" y="22"/>
                  </a:lnTo>
                  <a:lnTo>
                    <a:pt x="544" y="15"/>
                  </a:lnTo>
                  <a:lnTo>
                    <a:pt x="544" y="12"/>
                  </a:lnTo>
                  <a:lnTo>
                    <a:pt x="538" y="12"/>
                  </a:lnTo>
                  <a:lnTo>
                    <a:pt x="538" y="15"/>
                  </a:lnTo>
                  <a:lnTo>
                    <a:pt x="538" y="22"/>
                  </a:lnTo>
                  <a:lnTo>
                    <a:pt x="535" y="31"/>
                  </a:lnTo>
                  <a:lnTo>
                    <a:pt x="529" y="40"/>
                  </a:lnTo>
                  <a:lnTo>
                    <a:pt x="523" y="52"/>
                  </a:lnTo>
                  <a:lnTo>
                    <a:pt x="523" y="46"/>
                  </a:lnTo>
                  <a:lnTo>
                    <a:pt x="523" y="40"/>
                  </a:lnTo>
                  <a:lnTo>
                    <a:pt x="523" y="31"/>
                  </a:lnTo>
                  <a:lnTo>
                    <a:pt x="535" y="28"/>
                  </a:lnTo>
                  <a:lnTo>
                    <a:pt x="535" y="22"/>
                  </a:lnTo>
                  <a:lnTo>
                    <a:pt x="538" y="12"/>
                  </a:lnTo>
                  <a:lnTo>
                    <a:pt x="544" y="6"/>
                  </a:lnTo>
                  <a:lnTo>
                    <a:pt x="538" y="0"/>
                  </a:lnTo>
                  <a:lnTo>
                    <a:pt x="523" y="12"/>
                  </a:lnTo>
                  <a:lnTo>
                    <a:pt x="520" y="6"/>
                  </a:lnTo>
                  <a:lnTo>
                    <a:pt x="514" y="12"/>
                  </a:lnTo>
                  <a:lnTo>
                    <a:pt x="514" y="15"/>
                  </a:lnTo>
                  <a:lnTo>
                    <a:pt x="523" y="22"/>
                  </a:lnTo>
                  <a:lnTo>
                    <a:pt x="511" y="28"/>
                  </a:lnTo>
                  <a:lnTo>
                    <a:pt x="504" y="22"/>
                  </a:lnTo>
                  <a:lnTo>
                    <a:pt x="498" y="28"/>
                  </a:lnTo>
                  <a:lnTo>
                    <a:pt x="498" y="37"/>
                  </a:lnTo>
                  <a:lnTo>
                    <a:pt x="495" y="37"/>
                  </a:lnTo>
                  <a:lnTo>
                    <a:pt x="498" y="40"/>
                  </a:lnTo>
                  <a:lnTo>
                    <a:pt x="489" y="52"/>
                  </a:lnTo>
                  <a:lnTo>
                    <a:pt x="483" y="40"/>
                  </a:lnTo>
                  <a:lnTo>
                    <a:pt x="480" y="46"/>
                  </a:lnTo>
                  <a:lnTo>
                    <a:pt x="480" y="52"/>
                  </a:lnTo>
                  <a:lnTo>
                    <a:pt x="480" y="55"/>
                  </a:lnTo>
                  <a:lnTo>
                    <a:pt x="474" y="61"/>
                  </a:lnTo>
                  <a:lnTo>
                    <a:pt x="468" y="55"/>
                  </a:lnTo>
                  <a:lnTo>
                    <a:pt x="465" y="55"/>
                  </a:lnTo>
                  <a:lnTo>
                    <a:pt x="465" y="61"/>
                  </a:lnTo>
                  <a:lnTo>
                    <a:pt x="459" y="55"/>
                  </a:lnTo>
                  <a:lnTo>
                    <a:pt x="453" y="55"/>
                  </a:lnTo>
                  <a:lnTo>
                    <a:pt x="449" y="61"/>
                  </a:lnTo>
                  <a:lnTo>
                    <a:pt x="449" y="67"/>
                  </a:lnTo>
                  <a:lnTo>
                    <a:pt x="443" y="67"/>
                  </a:lnTo>
                  <a:lnTo>
                    <a:pt x="440" y="71"/>
                  </a:lnTo>
                  <a:lnTo>
                    <a:pt x="440" y="83"/>
                  </a:lnTo>
                  <a:lnTo>
                    <a:pt x="443" y="86"/>
                  </a:lnTo>
                  <a:lnTo>
                    <a:pt x="443" y="98"/>
                  </a:lnTo>
                  <a:lnTo>
                    <a:pt x="440" y="92"/>
                  </a:lnTo>
                  <a:lnTo>
                    <a:pt x="434" y="86"/>
                  </a:lnTo>
                  <a:lnTo>
                    <a:pt x="428" y="86"/>
                  </a:lnTo>
                  <a:lnTo>
                    <a:pt x="425" y="98"/>
                  </a:lnTo>
                  <a:lnTo>
                    <a:pt x="419" y="86"/>
                  </a:lnTo>
                  <a:lnTo>
                    <a:pt x="413" y="92"/>
                  </a:lnTo>
                  <a:lnTo>
                    <a:pt x="413" y="101"/>
                  </a:lnTo>
                  <a:lnTo>
                    <a:pt x="419" y="110"/>
                  </a:lnTo>
                  <a:lnTo>
                    <a:pt x="419" y="116"/>
                  </a:lnTo>
                  <a:lnTo>
                    <a:pt x="413" y="110"/>
                  </a:lnTo>
                  <a:lnTo>
                    <a:pt x="410" y="101"/>
                  </a:lnTo>
                  <a:lnTo>
                    <a:pt x="410" y="110"/>
                  </a:lnTo>
                  <a:lnTo>
                    <a:pt x="404" y="122"/>
                  </a:lnTo>
                  <a:lnTo>
                    <a:pt x="398" y="116"/>
                  </a:lnTo>
                  <a:lnTo>
                    <a:pt x="398" y="107"/>
                  </a:lnTo>
                  <a:lnTo>
                    <a:pt x="395" y="110"/>
                  </a:lnTo>
                  <a:lnTo>
                    <a:pt x="395" y="126"/>
                  </a:lnTo>
                  <a:lnTo>
                    <a:pt x="388" y="126"/>
                  </a:lnTo>
                  <a:lnTo>
                    <a:pt x="382" y="126"/>
                  </a:lnTo>
                  <a:lnTo>
                    <a:pt x="379" y="132"/>
                  </a:lnTo>
                  <a:lnTo>
                    <a:pt x="382" y="138"/>
                  </a:lnTo>
                  <a:lnTo>
                    <a:pt x="379" y="141"/>
                  </a:lnTo>
                  <a:lnTo>
                    <a:pt x="373" y="147"/>
                  </a:lnTo>
                  <a:lnTo>
                    <a:pt x="373" y="150"/>
                  </a:lnTo>
                  <a:lnTo>
                    <a:pt x="379" y="156"/>
                  </a:lnTo>
                  <a:lnTo>
                    <a:pt x="373" y="162"/>
                  </a:lnTo>
                  <a:lnTo>
                    <a:pt x="358" y="162"/>
                  </a:lnTo>
                  <a:lnTo>
                    <a:pt x="358" y="156"/>
                  </a:lnTo>
                  <a:lnTo>
                    <a:pt x="355" y="162"/>
                  </a:lnTo>
                  <a:lnTo>
                    <a:pt x="355" y="165"/>
                  </a:lnTo>
                  <a:lnTo>
                    <a:pt x="355" y="178"/>
                  </a:lnTo>
                  <a:lnTo>
                    <a:pt x="355" y="181"/>
                  </a:lnTo>
                  <a:lnTo>
                    <a:pt x="349" y="193"/>
                  </a:lnTo>
                  <a:lnTo>
                    <a:pt x="349" y="181"/>
                  </a:lnTo>
                  <a:lnTo>
                    <a:pt x="349" y="171"/>
                  </a:lnTo>
                  <a:lnTo>
                    <a:pt x="349" y="165"/>
                  </a:lnTo>
                  <a:lnTo>
                    <a:pt x="343" y="171"/>
                  </a:lnTo>
                  <a:lnTo>
                    <a:pt x="340" y="171"/>
                  </a:lnTo>
                  <a:lnTo>
                    <a:pt x="333" y="171"/>
                  </a:lnTo>
                  <a:lnTo>
                    <a:pt x="327" y="178"/>
                  </a:lnTo>
                  <a:lnTo>
                    <a:pt x="333" y="178"/>
                  </a:lnTo>
                  <a:lnTo>
                    <a:pt x="340" y="181"/>
                  </a:lnTo>
                  <a:lnTo>
                    <a:pt x="340" y="187"/>
                  </a:lnTo>
                  <a:lnTo>
                    <a:pt x="333" y="181"/>
                  </a:lnTo>
                  <a:lnTo>
                    <a:pt x="327" y="187"/>
                  </a:lnTo>
                  <a:lnTo>
                    <a:pt x="324" y="181"/>
                  </a:lnTo>
                  <a:lnTo>
                    <a:pt x="318" y="181"/>
                  </a:lnTo>
                  <a:lnTo>
                    <a:pt x="318" y="193"/>
                  </a:lnTo>
                  <a:lnTo>
                    <a:pt x="312" y="196"/>
                  </a:lnTo>
                  <a:lnTo>
                    <a:pt x="327" y="193"/>
                  </a:lnTo>
                  <a:lnTo>
                    <a:pt x="333" y="196"/>
                  </a:lnTo>
                  <a:lnTo>
                    <a:pt x="333" y="202"/>
                  </a:lnTo>
                  <a:lnTo>
                    <a:pt x="324" y="202"/>
                  </a:lnTo>
                  <a:lnTo>
                    <a:pt x="318" y="202"/>
                  </a:lnTo>
                  <a:lnTo>
                    <a:pt x="312" y="208"/>
                  </a:lnTo>
                  <a:lnTo>
                    <a:pt x="312" y="211"/>
                  </a:lnTo>
                  <a:lnTo>
                    <a:pt x="324" y="211"/>
                  </a:lnTo>
                  <a:lnTo>
                    <a:pt x="324" y="220"/>
                  </a:lnTo>
                  <a:lnTo>
                    <a:pt x="318" y="220"/>
                  </a:lnTo>
                  <a:lnTo>
                    <a:pt x="312" y="220"/>
                  </a:lnTo>
                  <a:lnTo>
                    <a:pt x="309" y="226"/>
                  </a:lnTo>
                  <a:lnTo>
                    <a:pt x="303" y="233"/>
                  </a:lnTo>
                  <a:lnTo>
                    <a:pt x="294" y="226"/>
                  </a:lnTo>
                  <a:lnTo>
                    <a:pt x="288" y="233"/>
                  </a:lnTo>
                  <a:lnTo>
                    <a:pt x="288" y="236"/>
                  </a:lnTo>
                  <a:lnTo>
                    <a:pt x="288" y="242"/>
                  </a:lnTo>
                  <a:lnTo>
                    <a:pt x="285" y="242"/>
                  </a:lnTo>
                  <a:lnTo>
                    <a:pt x="278" y="245"/>
                  </a:lnTo>
                  <a:lnTo>
                    <a:pt x="285" y="251"/>
                  </a:lnTo>
                  <a:lnTo>
                    <a:pt x="278" y="257"/>
                  </a:lnTo>
                  <a:lnTo>
                    <a:pt x="269" y="257"/>
                  </a:lnTo>
                  <a:lnTo>
                    <a:pt x="272" y="263"/>
                  </a:lnTo>
                  <a:lnTo>
                    <a:pt x="278" y="266"/>
                  </a:lnTo>
                  <a:lnTo>
                    <a:pt x="285" y="263"/>
                  </a:lnTo>
                  <a:lnTo>
                    <a:pt x="285" y="272"/>
                  </a:lnTo>
                  <a:lnTo>
                    <a:pt x="272" y="272"/>
                  </a:lnTo>
                  <a:lnTo>
                    <a:pt x="269" y="272"/>
                  </a:lnTo>
                  <a:lnTo>
                    <a:pt x="269" y="275"/>
                  </a:lnTo>
                  <a:lnTo>
                    <a:pt x="272" y="281"/>
                  </a:lnTo>
                  <a:lnTo>
                    <a:pt x="269" y="288"/>
                  </a:lnTo>
                  <a:lnTo>
                    <a:pt x="263" y="288"/>
                  </a:lnTo>
                  <a:lnTo>
                    <a:pt x="257" y="291"/>
                  </a:lnTo>
                  <a:lnTo>
                    <a:pt x="254" y="297"/>
                  </a:lnTo>
                  <a:lnTo>
                    <a:pt x="257" y="303"/>
                  </a:lnTo>
                  <a:lnTo>
                    <a:pt x="257" y="306"/>
                  </a:lnTo>
                  <a:lnTo>
                    <a:pt x="254" y="312"/>
                  </a:lnTo>
                  <a:lnTo>
                    <a:pt x="248" y="306"/>
                  </a:lnTo>
                  <a:lnTo>
                    <a:pt x="248" y="303"/>
                  </a:lnTo>
                  <a:lnTo>
                    <a:pt x="242" y="312"/>
                  </a:lnTo>
                  <a:lnTo>
                    <a:pt x="242" y="318"/>
                  </a:lnTo>
                  <a:lnTo>
                    <a:pt x="248" y="318"/>
                  </a:lnTo>
                  <a:lnTo>
                    <a:pt x="248" y="327"/>
                  </a:lnTo>
                  <a:lnTo>
                    <a:pt x="242" y="330"/>
                  </a:lnTo>
                  <a:lnTo>
                    <a:pt x="239" y="330"/>
                  </a:lnTo>
                  <a:lnTo>
                    <a:pt x="239" y="343"/>
                  </a:lnTo>
                  <a:lnTo>
                    <a:pt x="233" y="346"/>
                  </a:lnTo>
                  <a:lnTo>
                    <a:pt x="226" y="346"/>
                  </a:lnTo>
                  <a:lnTo>
                    <a:pt x="226" y="352"/>
                  </a:lnTo>
                  <a:lnTo>
                    <a:pt x="233" y="352"/>
                  </a:lnTo>
                  <a:lnTo>
                    <a:pt x="233" y="358"/>
                  </a:lnTo>
                  <a:lnTo>
                    <a:pt x="233" y="361"/>
                  </a:lnTo>
                  <a:lnTo>
                    <a:pt x="226" y="367"/>
                  </a:lnTo>
                  <a:lnTo>
                    <a:pt x="217" y="361"/>
                  </a:lnTo>
                  <a:lnTo>
                    <a:pt x="217" y="358"/>
                  </a:lnTo>
                  <a:lnTo>
                    <a:pt x="214" y="352"/>
                  </a:lnTo>
                  <a:lnTo>
                    <a:pt x="208" y="358"/>
                  </a:lnTo>
                  <a:lnTo>
                    <a:pt x="202" y="361"/>
                  </a:lnTo>
                  <a:lnTo>
                    <a:pt x="196" y="361"/>
                  </a:lnTo>
                  <a:lnTo>
                    <a:pt x="193" y="361"/>
                  </a:lnTo>
                  <a:lnTo>
                    <a:pt x="193" y="373"/>
                  </a:lnTo>
                  <a:lnTo>
                    <a:pt x="187" y="376"/>
                  </a:lnTo>
                  <a:lnTo>
                    <a:pt x="184" y="385"/>
                  </a:lnTo>
                  <a:lnTo>
                    <a:pt x="178" y="385"/>
                  </a:lnTo>
                  <a:lnTo>
                    <a:pt x="172" y="385"/>
                  </a:lnTo>
                  <a:lnTo>
                    <a:pt x="172" y="392"/>
                  </a:lnTo>
                  <a:lnTo>
                    <a:pt x="172" y="401"/>
                  </a:lnTo>
                  <a:lnTo>
                    <a:pt x="168" y="398"/>
                  </a:lnTo>
                  <a:lnTo>
                    <a:pt x="162" y="401"/>
                  </a:lnTo>
                  <a:lnTo>
                    <a:pt x="156" y="407"/>
                  </a:lnTo>
                  <a:lnTo>
                    <a:pt x="153" y="401"/>
                  </a:lnTo>
                  <a:lnTo>
                    <a:pt x="147" y="407"/>
                  </a:lnTo>
                  <a:lnTo>
                    <a:pt x="141" y="413"/>
                  </a:lnTo>
                  <a:lnTo>
                    <a:pt x="138" y="413"/>
                  </a:lnTo>
                  <a:lnTo>
                    <a:pt x="138" y="422"/>
                  </a:lnTo>
                  <a:lnTo>
                    <a:pt x="132" y="416"/>
                  </a:lnTo>
                  <a:lnTo>
                    <a:pt x="129" y="416"/>
                  </a:lnTo>
                  <a:lnTo>
                    <a:pt x="132" y="422"/>
                  </a:lnTo>
                  <a:lnTo>
                    <a:pt x="132" y="428"/>
                  </a:lnTo>
                  <a:lnTo>
                    <a:pt x="129" y="428"/>
                  </a:lnTo>
                  <a:lnTo>
                    <a:pt x="123" y="422"/>
                  </a:lnTo>
                  <a:lnTo>
                    <a:pt x="117" y="428"/>
                  </a:lnTo>
                  <a:lnTo>
                    <a:pt x="113" y="428"/>
                  </a:lnTo>
                  <a:lnTo>
                    <a:pt x="107" y="428"/>
                  </a:lnTo>
                  <a:lnTo>
                    <a:pt x="101" y="428"/>
                  </a:lnTo>
                  <a:lnTo>
                    <a:pt x="101" y="431"/>
                  </a:lnTo>
                  <a:lnTo>
                    <a:pt x="107" y="440"/>
                  </a:lnTo>
                  <a:lnTo>
                    <a:pt x="101" y="440"/>
                  </a:lnTo>
                  <a:lnTo>
                    <a:pt x="98" y="440"/>
                  </a:lnTo>
                  <a:lnTo>
                    <a:pt x="86" y="437"/>
                  </a:lnTo>
                  <a:lnTo>
                    <a:pt x="83" y="437"/>
                  </a:lnTo>
                  <a:lnTo>
                    <a:pt x="77" y="440"/>
                  </a:lnTo>
                  <a:lnTo>
                    <a:pt x="83" y="447"/>
                  </a:lnTo>
                  <a:lnTo>
                    <a:pt x="83" y="453"/>
                  </a:lnTo>
                  <a:lnTo>
                    <a:pt x="77" y="453"/>
                  </a:lnTo>
                  <a:lnTo>
                    <a:pt x="68" y="453"/>
                  </a:lnTo>
                  <a:lnTo>
                    <a:pt x="62" y="462"/>
                  </a:lnTo>
                  <a:lnTo>
                    <a:pt x="62" y="453"/>
                  </a:lnTo>
                  <a:lnTo>
                    <a:pt x="58" y="453"/>
                  </a:lnTo>
                  <a:lnTo>
                    <a:pt x="52" y="456"/>
                  </a:lnTo>
                  <a:lnTo>
                    <a:pt x="46" y="453"/>
                  </a:lnTo>
                  <a:lnTo>
                    <a:pt x="43" y="453"/>
                  </a:lnTo>
                  <a:lnTo>
                    <a:pt x="37" y="453"/>
                  </a:lnTo>
                  <a:lnTo>
                    <a:pt x="37" y="456"/>
                  </a:lnTo>
                  <a:lnTo>
                    <a:pt x="37" y="462"/>
                  </a:lnTo>
                  <a:lnTo>
                    <a:pt x="43" y="468"/>
                  </a:lnTo>
                  <a:lnTo>
                    <a:pt x="46" y="468"/>
                  </a:lnTo>
                  <a:lnTo>
                    <a:pt x="46" y="471"/>
                  </a:lnTo>
                  <a:lnTo>
                    <a:pt x="43" y="471"/>
                  </a:lnTo>
                  <a:lnTo>
                    <a:pt x="37" y="477"/>
                  </a:lnTo>
                  <a:lnTo>
                    <a:pt x="28" y="477"/>
                  </a:lnTo>
                  <a:lnTo>
                    <a:pt x="28" y="483"/>
                  </a:lnTo>
                  <a:lnTo>
                    <a:pt x="31" y="486"/>
                  </a:lnTo>
                  <a:lnTo>
                    <a:pt x="31" y="492"/>
                  </a:lnTo>
                  <a:lnTo>
                    <a:pt x="22" y="486"/>
                  </a:lnTo>
                  <a:lnTo>
                    <a:pt x="22" y="492"/>
                  </a:lnTo>
                  <a:lnTo>
                    <a:pt x="22" y="499"/>
                  </a:lnTo>
                  <a:lnTo>
                    <a:pt x="28" y="508"/>
                  </a:lnTo>
                  <a:lnTo>
                    <a:pt x="37" y="508"/>
                  </a:lnTo>
                  <a:lnTo>
                    <a:pt x="37" y="514"/>
                  </a:lnTo>
                  <a:lnTo>
                    <a:pt x="31" y="514"/>
                  </a:lnTo>
                  <a:lnTo>
                    <a:pt x="22" y="508"/>
                  </a:lnTo>
                  <a:lnTo>
                    <a:pt x="22" y="514"/>
                  </a:lnTo>
                  <a:lnTo>
                    <a:pt x="22" y="517"/>
                  </a:lnTo>
                  <a:lnTo>
                    <a:pt x="28" y="526"/>
                  </a:lnTo>
                  <a:lnTo>
                    <a:pt x="31" y="532"/>
                  </a:lnTo>
                  <a:lnTo>
                    <a:pt x="28" y="538"/>
                  </a:lnTo>
                  <a:lnTo>
                    <a:pt x="22" y="532"/>
                  </a:lnTo>
                  <a:lnTo>
                    <a:pt x="16" y="538"/>
                  </a:lnTo>
                  <a:lnTo>
                    <a:pt x="16" y="541"/>
                  </a:lnTo>
                  <a:lnTo>
                    <a:pt x="28" y="547"/>
                  </a:lnTo>
                  <a:lnTo>
                    <a:pt x="22" y="547"/>
                  </a:lnTo>
                  <a:lnTo>
                    <a:pt x="16" y="547"/>
                  </a:lnTo>
                  <a:lnTo>
                    <a:pt x="16" y="554"/>
                  </a:lnTo>
                  <a:lnTo>
                    <a:pt x="22" y="557"/>
                  </a:lnTo>
                  <a:lnTo>
                    <a:pt x="28" y="563"/>
                  </a:lnTo>
                  <a:lnTo>
                    <a:pt x="37" y="563"/>
                  </a:lnTo>
                  <a:lnTo>
                    <a:pt x="46" y="557"/>
                  </a:lnTo>
                  <a:lnTo>
                    <a:pt x="37" y="566"/>
                  </a:lnTo>
                  <a:lnTo>
                    <a:pt x="31" y="572"/>
                  </a:lnTo>
                  <a:lnTo>
                    <a:pt x="28" y="578"/>
                  </a:lnTo>
                  <a:lnTo>
                    <a:pt x="37" y="587"/>
                  </a:lnTo>
                  <a:lnTo>
                    <a:pt x="31" y="587"/>
                  </a:lnTo>
                  <a:lnTo>
                    <a:pt x="28" y="587"/>
                  </a:lnTo>
                  <a:lnTo>
                    <a:pt x="22" y="593"/>
                  </a:lnTo>
                  <a:lnTo>
                    <a:pt x="16" y="587"/>
                  </a:lnTo>
                  <a:lnTo>
                    <a:pt x="13" y="587"/>
                  </a:lnTo>
                  <a:lnTo>
                    <a:pt x="7" y="596"/>
                  </a:lnTo>
                  <a:lnTo>
                    <a:pt x="7" y="602"/>
                  </a:lnTo>
                  <a:lnTo>
                    <a:pt x="0" y="612"/>
                  </a:lnTo>
                  <a:lnTo>
                    <a:pt x="7" y="618"/>
                  </a:lnTo>
                  <a:lnTo>
                    <a:pt x="16" y="602"/>
                  </a:lnTo>
                  <a:lnTo>
                    <a:pt x="28" y="602"/>
                  </a:lnTo>
                  <a:lnTo>
                    <a:pt x="28" y="609"/>
                  </a:lnTo>
                  <a:lnTo>
                    <a:pt x="28" y="618"/>
                  </a:lnTo>
                  <a:lnTo>
                    <a:pt x="22" y="618"/>
                  </a:lnTo>
                  <a:lnTo>
                    <a:pt x="22" y="627"/>
                  </a:lnTo>
                  <a:lnTo>
                    <a:pt x="16" y="633"/>
                  </a:lnTo>
                  <a:lnTo>
                    <a:pt x="16" y="627"/>
                  </a:lnTo>
                  <a:lnTo>
                    <a:pt x="13" y="633"/>
                  </a:lnTo>
                  <a:lnTo>
                    <a:pt x="13" y="636"/>
                  </a:lnTo>
                  <a:lnTo>
                    <a:pt x="13" y="648"/>
                  </a:lnTo>
                  <a:lnTo>
                    <a:pt x="13" y="651"/>
                  </a:lnTo>
                  <a:lnTo>
                    <a:pt x="22" y="664"/>
                  </a:lnTo>
                  <a:lnTo>
                    <a:pt x="37" y="667"/>
                  </a:lnTo>
                  <a:lnTo>
                    <a:pt x="28" y="676"/>
                  </a:lnTo>
                  <a:lnTo>
                    <a:pt x="37" y="682"/>
                  </a:lnTo>
                  <a:lnTo>
                    <a:pt x="43" y="676"/>
                  </a:lnTo>
                  <a:lnTo>
                    <a:pt x="43" y="688"/>
                  </a:lnTo>
                  <a:lnTo>
                    <a:pt x="58" y="688"/>
                  </a:lnTo>
                  <a:lnTo>
                    <a:pt x="68" y="688"/>
                  </a:lnTo>
                  <a:lnTo>
                    <a:pt x="77" y="682"/>
                  </a:lnTo>
                  <a:lnTo>
                    <a:pt x="77" y="688"/>
                  </a:lnTo>
                  <a:lnTo>
                    <a:pt x="86" y="682"/>
                  </a:lnTo>
                  <a:lnTo>
                    <a:pt x="92" y="676"/>
                  </a:lnTo>
                  <a:lnTo>
                    <a:pt x="98" y="667"/>
                  </a:lnTo>
                  <a:lnTo>
                    <a:pt x="101" y="664"/>
                  </a:lnTo>
                  <a:lnTo>
                    <a:pt x="117" y="657"/>
                  </a:lnTo>
                  <a:lnTo>
                    <a:pt x="117" y="651"/>
                  </a:lnTo>
                  <a:lnTo>
                    <a:pt x="123" y="648"/>
                  </a:lnTo>
                  <a:lnTo>
                    <a:pt x="132" y="648"/>
                  </a:lnTo>
                  <a:lnTo>
                    <a:pt x="132" y="651"/>
                  </a:lnTo>
                  <a:lnTo>
                    <a:pt x="138" y="657"/>
                  </a:lnTo>
                  <a:lnTo>
                    <a:pt x="147" y="651"/>
                  </a:lnTo>
                  <a:lnTo>
                    <a:pt x="147" y="642"/>
                  </a:lnTo>
                  <a:lnTo>
                    <a:pt x="156" y="633"/>
                  </a:lnTo>
                  <a:lnTo>
                    <a:pt x="156" y="621"/>
                  </a:lnTo>
                  <a:lnTo>
                    <a:pt x="153" y="618"/>
                  </a:lnTo>
                  <a:lnTo>
                    <a:pt x="162" y="609"/>
                  </a:lnTo>
                  <a:lnTo>
                    <a:pt x="168" y="602"/>
                  </a:lnTo>
                  <a:lnTo>
                    <a:pt x="172" y="596"/>
                  </a:lnTo>
                  <a:lnTo>
                    <a:pt x="178" y="596"/>
                  </a:lnTo>
                  <a:lnTo>
                    <a:pt x="178" y="609"/>
                  </a:lnTo>
                  <a:lnTo>
                    <a:pt x="172" y="612"/>
                  </a:lnTo>
                  <a:lnTo>
                    <a:pt x="168" y="612"/>
                  </a:lnTo>
                  <a:lnTo>
                    <a:pt x="168" y="621"/>
                  </a:lnTo>
                  <a:lnTo>
                    <a:pt x="172" y="621"/>
                  </a:lnTo>
                  <a:lnTo>
                    <a:pt x="187" y="633"/>
                  </a:lnTo>
                  <a:lnTo>
                    <a:pt x="178" y="64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20">
              <a:extLst>
                <a:ext uri="{FF2B5EF4-FFF2-40B4-BE49-F238E27FC236}">
                  <a16:creationId xmlns:a16="http://schemas.microsoft.com/office/drawing/2014/main" id="{F65A5BDC-6072-4B33-A1F1-7213AF59BD19}"/>
                </a:ext>
              </a:extLst>
            </p:cNvPr>
            <p:cNvSpPr>
              <a:spLocks/>
            </p:cNvSpPr>
            <p:nvPr/>
          </p:nvSpPr>
          <p:spPr bwMode="auto">
            <a:xfrm>
              <a:off x="7024688" y="2353930"/>
              <a:ext cx="1019175" cy="1092200"/>
            </a:xfrm>
            <a:custGeom>
              <a:avLst/>
              <a:gdLst>
                <a:gd name="T0" fmla="*/ 187 w 642"/>
                <a:gd name="T1" fmla="*/ 633 h 688"/>
                <a:gd name="T2" fmla="*/ 223 w 642"/>
                <a:gd name="T3" fmla="*/ 587 h 688"/>
                <a:gd name="T4" fmla="*/ 233 w 642"/>
                <a:gd name="T5" fmla="*/ 523 h 688"/>
                <a:gd name="T6" fmla="*/ 230 w 642"/>
                <a:gd name="T7" fmla="*/ 471 h 688"/>
                <a:gd name="T8" fmla="*/ 233 w 642"/>
                <a:gd name="T9" fmla="*/ 407 h 688"/>
                <a:gd name="T10" fmla="*/ 278 w 642"/>
                <a:gd name="T11" fmla="*/ 392 h 688"/>
                <a:gd name="T12" fmla="*/ 288 w 642"/>
                <a:gd name="T13" fmla="*/ 343 h 688"/>
                <a:gd name="T14" fmla="*/ 315 w 642"/>
                <a:gd name="T15" fmla="*/ 275 h 688"/>
                <a:gd name="T16" fmla="*/ 355 w 642"/>
                <a:gd name="T17" fmla="*/ 226 h 688"/>
                <a:gd name="T18" fmla="*/ 379 w 642"/>
                <a:gd name="T19" fmla="*/ 178 h 688"/>
                <a:gd name="T20" fmla="*/ 413 w 642"/>
                <a:gd name="T21" fmla="*/ 162 h 688"/>
                <a:gd name="T22" fmla="*/ 443 w 642"/>
                <a:gd name="T23" fmla="*/ 110 h 688"/>
                <a:gd name="T24" fmla="*/ 483 w 642"/>
                <a:gd name="T25" fmla="*/ 141 h 688"/>
                <a:gd name="T26" fmla="*/ 535 w 642"/>
                <a:gd name="T27" fmla="*/ 126 h 688"/>
                <a:gd name="T28" fmla="*/ 559 w 642"/>
                <a:gd name="T29" fmla="*/ 71 h 688"/>
                <a:gd name="T30" fmla="*/ 605 w 642"/>
                <a:gd name="T31" fmla="*/ 86 h 688"/>
                <a:gd name="T32" fmla="*/ 605 w 642"/>
                <a:gd name="T33" fmla="*/ 122 h 688"/>
                <a:gd name="T34" fmla="*/ 624 w 642"/>
                <a:gd name="T35" fmla="*/ 67 h 688"/>
                <a:gd name="T36" fmla="*/ 630 w 642"/>
                <a:gd name="T37" fmla="*/ 31 h 688"/>
                <a:gd name="T38" fmla="*/ 584 w 642"/>
                <a:gd name="T39" fmla="*/ 31 h 688"/>
                <a:gd name="T40" fmla="*/ 566 w 642"/>
                <a:gd name="T41" fmla="*/ 12 h 688"/>
                <a:gd name="T42" fmla="*/ 544 w 642"/>
                <a:gd name="T43" fmla="*/ 22 h 688"/>
                <a:gd name="T44" fmla="*/ 523 w 642"/>
                <a:gd name="T45" fmla="*/ 52 h 688"/>
                <a:gd name="T46" fmla="*/ 538 w 642"/>
                <a:gd name="T47" fmla="*/ 0 h 688"/>
                <a:gd name="T48" fmla="*/ 498 w 642"/>
                <a:gd name="T49" fmla="*/ 28 h 688"/>
                <a:gd name="T50" fmla="*/ 480 w 642"/>
                <a:gd name="T51" fmla="*/ 55 h 688"/>
                <a:gd name="T52" fmla="*/ 449 w 642"/>
                <a:gd name="T53" fmla="*/ 67 h 688"/>
                <a:gd name="T54" fmla="*/ 428 w 642"/>
                <a:gd name="T55" fmla="*/ 86 h 688"/>
                <a:gd name="T56" fmla="*/ 410 w 642"/>
                <a:gd name="T57" fmla="*/ 101 h 688"/>
                <a:gd name="T58" fmla="*/ 382 w 642"/>
                <a:gd name="T59" fmla="*/ 126 h 688"/>
                <a:gd name="T60" fmla="*/ 358 w 642"/>
                <a:gd name="T61" fmla="*/ 162 h 688"/>
                <a:gd name="T62" fmla="*/ 349 w 642"/>
                <a:gd name="T63" fmla="*/ 171 h 688"/>
                <a:gd name="T64" fmla="*/ 340 w 642"/>
                <a:gd name="T65" fmla="*/ 187 h 688"/>
                <a:gd name="T66" fmla="*/ 333 w 642"/>
                <a:gd name="T67" fmla="*/ 196 h 688"/>
                <a:gd name="T68" fmla="*/ 318 w 642"/>
                <a:gd name="T69" fmla="*/ 220 h 688"/>
                <a:gd name="T70" fmla="*/ 285 w 642"/>
                <a:gd name="T71" fmla="*/ 242 h 688"/>
                <a:gd name="T72" fmla="*/ 285 w 642"/>
                <a:gd name="T73" fmla="*/ 272 h 688"/>
                <a:gd name="T74" fmla="*/ 254 w 642"/>
                <a:gd name="T75" fmla="*/ 297 h 688"/>
                <a:gd name="T76" fmla="*/ 248 w 642"/>
                <a:gd name="T77" fmla="*/ 318 h 688"/>
                <a:gd name="T78" fmla="*/ 233 w 642"/>
                <a:gd name="T79" fmla="*/ 352 h 688"/>
                <a:gd name="T80" fmla="*/ 202 w 642"/>
                <a:gd name="T81" fmla="*/ 361 h 688"/>
                <a:gd name="T82" fmla="*/ 172 w 642"/>
                <a:gd name="T83" fmla="*/ 392 h 688"/>
                <a:gd name="T84" fmla="*/ 138 w 642"/>
                <a:gd name="T85" fmla="*/ 413 h 688"/>
                <a:gd name="T86" fmla="*/ 117 w 642"/>
                <a:gd name="T87" fmla="*/ 428 h 688"/>
                <a:gd name="T88" fmla="*/ 86 w 642"/>
                <a:gd name="T89" fmla="*/ 437 h 688"/>
                <a:gd name="T90" fmla="*/ 62 w 642"/>
                <a:gd name="T91" fmla="*/ 453 h 688"/>
                <a:gd name="T92" fmla="*/ 43 w 642"/>
                <a:gd name="T93" fmla="*/ 468 h 688"/>
                <a:gd name="T94" fmla="*/ 31 w 642"/>
                <a:gd name="T95" fmla="*/ 492 h 688"/>
                <a:gd name="T96" fmla="*/ 22 w 642"/>
                <a:gd name="T97" fmla="*/ 508 h 688"/>
                <a:gd name="T98" fmla="*/ 16 w 642"/>
                <a:gd name="T99" fmla="*/ 541 h 688"/>
                <a:gd name="T100" fmla="*/ 46 w 642"/>
                <a:gd name="T101" fmla="*/ 557 h 688"/>
                <a:gd name="T102" fmla="*/ 16 w 642"/>
                <a:gd name="T103" fmla="*/ 587 h 688"/>
                <a:gd name="T104" fmla="*/ 28 w 642"/>
                <a:gd name="T105" fmla="*/ 609 h 688"/>
                <a:gd name="T106" fmla="*/ 13 w 642"/>
                <a:gd name="T107" fmla="*/ 648 h 688"/>
                <a:gd name="T108" fmla="*/ 58 w 642"/>
                <a:gd name="T109" fmla="*/ 688 h 688"/>
                <a:gd name="T110" fmla="*/ 117 w 642"/>
                <a:gd name="T111" fmla="*/ 657 h 688"/>
                <a:gd name="T112" fmla="*/ 156 w 642"/>
                <a:gd name="T113" fmla="*/ 633 h 688"/>
                <a:gd name="T114" fmla="*/ 172 w 642"/>
                <a:gd name="T115" fmla="*/ 612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2" h="688">
                  <a:moveTo>
                    <a:pt x="178" y="642"/>
                  </a:moveTo>
                  <a:lnTo>
                    <a:pt x="184" y="642"/>
                  </a:lnTo>
                  <a:lnTo>
                    <a:pt x="184" y="648"/>
                  </a:lnTo>
                  <a:lnTo>
                    <a:pt x="187" y="651"/>
                  </a:lnTo>
                  <a:lnTo>
                    <a:pt x="193" y="648"/>
                  </a:lnTo>
                  <a:lnTo>
                    <a:pt x="193" y="642"/>
                  </a:lnTo>
                  <a:lnTo>
                    <a:pt x="193" y="636"/>
                  </a:lnTo>
                  <a:lnTo>
                    <a:pt x="187" y="633"/>
                  </a:lnTo>
                  <a:lnTo>
                    <a:pt x="199" y="621"/>
                  </a:lnTo>
                  <a:lnTo>
                    <a:pt x="199" y="618"/>
                  </a:lnTo>
                  <a:lnTo>
                    <a:pt x="202" y="612"/>
                  </a:lnTo>
                  <a:lnTo>
                    <a:pt x="202" y="609"/>
                  </a:lnTo>
                  <a:lnTo>
                    <a:pt x="208" y="602"/>
                  </a:lnTo>
                  <a:lnTo>
                    <a:pt x="214" y="602"/>
                  </a:lnTo>
                  <a:lnTo>
                    <a:pt x="217" y="602"/>
                  </a:lnTo>
                  <a:lnTo>
                    <a:pt x="223" y="587"/>
                  </a:lnTo>
                  <a:lnTo>
                    <a:pt x="223" y="572"/>
                  </a:lnTo>
                  <a:lnTo>
                    <a:pt x="223" y="566"/>
                  </a:lnTo>
                  <a:lnTo>
                    <a:pt x="223" y="563"/>
                  </a:lnTo>
                  <a:lnTo>
                    <a:pt x="217" y="554"/>
                  </a:lnTo>
                  <a:lnTo>
                    <a:pt x="217" y="547"/>
                  </a:lnTo>
                  <a:lnTo>
                    <a:pt x="233" y="538"/>
                  </a:lnTo>
                  <a:lnTo>
                    <a:pt x="233" y="532"/>
                  </a:lnTo>
                  <a:lnTo>
                    <a:pt x="233" y="523"/>
                  </a:lnTo>
                  <a:lnTo>
                    <a:pt x="233" y="517"/>
                  </a:lnTo>
                  <a:lnTo>
                    <a:pt x="230" y="514"/>
                  </a:lnTo>
                  <a:lnTo>
                    <a:pt x="223" y="508"/>
                  </a:lnTo>
                  <a:lnTo>
                    <a:pt x="223" y="502"/>
                  </a:lnTo>
                  <a:lnTo>
                    <a:pt x="223" y="499"/>
                  </a:lnTo>
                  <a:lnTo>
                    <a:pt x="230" y="486"/>
                  </a:lnTo>
                  <a:lnTo>
                    <a:pt x="230" y="483"/>
                  </a:lnTo>
                  <a:lnTo>
                    <a:pt x="230" y="471"/>
                  </a:lnTo>
                  <a:lnTo>
                    <a:pt x="223" y="468"/>
                  </a:lnTo>
                  <a:lnTo>
                    <a:pt x="223" y="462"/>
                  </a:lnTo>
                  <a:lnTo>
                    <a:pt x="223" y="453"/>
                  </a:lnTo>
                  <a:lnTo>
                    <a:pt x="230" y="447"/>
                  </a:lnTo>
                  <a:lnTo>
                    <a:pt x="230" y="437"/>
                  </a:lnTo>
                  <a:lnTo>
                    <a:pt x="230" y="428"/>
                  </a:lnTo>
                  <a:lnTo>
                    <a:pt x="230" y="416"/>
                  </a:lnTo>
                  <a:lnTo>
                    <a:pt x="233" y="407"/>
                  </a:lnTo>
                  <a:lnTo>
                    <a:pt x="239" y="401"/>
                  </a:lnTo>
                  <a:lnTo>
                    <a:pt x="248" y="398"/>
                  </a:lnTo>
                  <a:lnTo>
                    <a:pt x="248" y="401"/>
                  </a:lnTo>
                  <a:lnTo>
                    <a:pt x="254" y="401"/>
                  </a:lnTo>
                  <a:lnTo>
                    <a:pt x="257" y="398"/>
                  </a:lnTo>
                  <a:lnTo>
                    <a:pt x="263" y="392"/>
                  </a:lnTo>
                  <a:lnTo>
                    <a:pt x="269" y="392"/>
                  </a:lnTo>
                  <a:lnTo>
                    <a:pt x="278" y="392"/>
                  </a:lnTo>
                  <a:lnTo>
                    <a:pt x="285" y="385"/>
                  </a:lnTo>
                  <a:lnTo>
                    <a:pt x="278" y="376"/>
                  </a:lnTo>
                  <a:lnTo>
                    <a:pt x="278" y="373"/>
                  </a:lnTo>
                  <a:lnTo>
                    <a:pt x="278" y="367"/>
                  </a:lnTo>
                  <a:lnTo>
                    <a:pt x="272" y="358"/>
                  </a:lnTo>
                  <a:lnTo>
                    <a:pt x="278" y="352"/>
                  </a:lnTo>
                  <a:lnTo>
                    <a:pt x="288" y="346"/>
                  </a:lnTo>
                  <a:lnTo>
                    <a:pt x="288" y="343"/>
                  </a:lnTo>
                  <a:lnTo>
                    <a:pt x="294" y="327"/>
                  </a:lnTo>
                  <a:lnTo>
                    <a:pt x="294" y="321"/>
                  </a:lnTo>
                  <a:lnTo>
                    <a:pt x="294" y="318"/>
                  </a:lnTo>
                  <a:lnTo>
                    <a:pt x="294" y="306"/>
                  </a:lnTo>
                  <a:lnTo>
                    <a:pt x="297" y="303"/>
                  </a:lnTo>
                  <a:lnTo>
                    <a:pt x="303" y="291"/>
                  </a:lnTo>
                  <a:lnTo>
                    <a:pt x="303" y="281"/>
                  </a:lnTo>
                  <a:lnTo>
                    <a:pt x="315" y="275"/>
                  </a:lnTo>
                  <a:lnTo>
                    <a:pt x="324" y="272"/>
                  </a:lnTo>
                  <a:lnTo>
                    <a:pt x="327" y="266"/>
                  </a:lnTo>
                  <a:lnTo>
                    <a:pt x="327" y="263"/>
                  </a:lnTo>
                  <a:lnTo>
                    <a:pt x="327" y="251"/>
                  </a:lnTo>
                  <a:lnTo>
                    <a:pt x="340" y="245"/>
                  </a:lnTo>
                  <a:lnTo>
                    <a:pt x="349" y="236"/>
                  </a:lnTo>
                  <a:lnTo>
                    <a:pt x="349" y="233"/>
                  </a:lnTo>
                  <a:lnTo>
                    <a:pt x="355" y="226"/>
                  </a:lnTo>
                  <a:lnTo>
                    <a:pt x="349" y="217"/>
                  </a:lnTo>
                  <a:lnTo>
                    <a:pt x="343" y="211"/>
                  </a:lnTo>
                  <a:lnTo>
                    <a:pt x="349" y="208"/>
                  </a:lnTo>
                  <a:lnTo>
                    <a:pt x="355" y="202"/>
                  </a:lnTo>
                  <a:lnTo>
                    <a:pt x="370" y="193"/>
                  </a:lnTo>
                  <a:lnTo>
                    <a:pt x="370" y="187"/>
                  </a:lnTo>
                  <a:lnTo>
                    <a:pt x="373" y="178"/>
                  </a:lnTo>
                  <a:lnTo>
                    <a:pt x="379" y="178"/>
                  </a:lnTo>
                  <a:lnTo>
                    <a:pt x="388" y="181"/>
                  </a:lnTo>
                  <a:lnTo>
                    <a:pt x="395" y="181"/>
                  </a:lnTo>
                  <a:lnTo>
                    <a:pt x="395" y="178"/>
                  </a:lnTo>
                  <a:lnTo>
                    <a:pt x="395" y="165"/>
                  </a:lnTo>
                  <a:lnTo>
                    <a:pt x="404" y="162"/>
                  </a:lnTo>
                  <a:lnTo>
                    <a:pt x="410" y="165"/>
                  </a:lnTo>
                  <a:lnTo>
                    <a:pt x="413" y="165"/>
                  </a:lnTo>
                  <a:lnTo>
                    <a:pt x="413" y="162"/>
                  </a:lnTo>
                  <a:lnTo>
                    <a:pt x="419" y="147"/>
                  </a:lnTo>
                  <a:lnTo>
                    <a:pt x="428" y="150"/>
                  </a:lnTo>
                  <a:lnTo>
                    <a:pt x="428" y="147"/>
                  </a:lnTo>
                  <a:lnTo>
                    <a:pt x="428" y="138"/>
                  </a:lnTo>
                  <a:lnTo>
                    <a:pt x="428" y="132"/>
                  </a:lnTo>
                  <a:lnTo>
                    <a:pt x="440" y="132"/>
                  </a:lnTo>
                  <a:lnTo>
                    <a:pt x="440" y="122"/>
                  </a:lnTo>
                  <a:lnTo>
                    <a:pt x="443" y="110"/>
                  </a:lnTo>
                  <a:lnTo>
                    <a:pt x="449" y="110"/>
                  </a:lnTo>
                  <a:lnTo>
                    <a:pt x="456" y="116"/>
                  </a:lnTo>
                  <a:lnTo>
                    <a:pt x="465" y="122"/>
                  </a:lnTo>
                  <a:lnTo>
                    <a:pt x="465" y="126"/>
                  </a:lnTo>
                  <a:lnTo>
                    <a:pt x="471" y="138"/>
                  </a:lnTo>
                  <a:lnTo>
                    <a:pt x="474" y="138"/>
                  </a:lnTo>
                  <a:lnTo>
                    <a:pt x="480" y="138"/>
                  </a:lnTo>
                  <a:lnTo>
                    <a:pt x="483" y="141"/>
                  </a:lnTo>
                  <a:lnTo>
                    <a:pt x="498" y="141"/>
                  </a:lnTo>
                  <a:lnTo>
                    <a:pt x="504" y="138"/>
                  </a:lnTo>
                  <a:lnTo>
                    <a:pt x="511" y="138"/>
                  </a:lnTo>
                  <a:lnTo>
                    <a:pt x="514" y="147"/>
                  </a:lnTo>
                  <a:lnTo>
                    <a:pt x="526" y="141"/>
                  </a:lnTo>
                  <a:lnTo>
                    <a:pt x="529" y="141"/>
                  </a:lnTo>
                  <a:lnTo>
                    <a:pt x="529" y="138"/>
                  </a:lnTo>
                  <a:lnTo>
                    <a:pt x="535" y="126"/>
                  </a:lnTo>
                  <a:lnTo>
                    <a:pt x="541" y="122"/>
                  </a:lnTo>
                  <a:lnTo>
                    <a:pt x="541" y="116"/>
                  </a:lnTo>
                  <a:lnTo>
                    <a:pt x="541" y="110"/>
                  </a:lnTo>
                  <a:lnTo>
                    <a:pt x="541" y="107"/>
                  </a:lnTo>
                  <a:lnTo>
                    <a:pt x="544" y="98"/>
                  </a:lnTo>
                  <a:lnTo>
                    <a:pt x="544" y="77"/>
                  </a:lnTo>
                  <a:lnTo>
                    <a:pt x="550" y="71"/>
                  </a:lnTo>
                  <a:lnTo>
                    <a:pt x="559" y="71"/>
                  </a:lnTo>
                  <a:lnTo>
                    <a:pt x="569" y="67"/>
                  </a:lnTo>
                  <a:lnTo>
                    <a:pt x="575" y="61"/>
                  </a:lnTo>
                  <a:lnTo>
                    <a:pt x="581" y="61"/>
                  </a:lnTo>
                  <a:lnTo>
                    <a:pt x="575" y="71"/>
                  </a:lnTo>
                  <a:lnTo>
                    <a:pt x="590" y="77"/>
                  </a:lnTo>
                  <a:lnTo>
                    <a:pt x="596" y="77"/>
                  </a:lnTo>
                  <a:lnTo>
                    <a:pt x="599" y="83"/>
                  </a:lnTo>
                  <a:lnTo>
                    <a:pt x="605" y="86"/>
                  </a:lnTo>
                  <a:lnTo>
                    <a:pt x="605" y="92"/>
                  </a:lnTo>
                  <a:lnTo>
                    <a:pt x="599" y="98"/>
                  </a:lnTo>
                  <a:lnTo>
                    <a:pt x="599" y="107"/>
                  </a:lnTo>
                  <a:lnTo>
                    <a:pt x="599" y="110"/>
                  </a:lnTo>
                  <a:lnTo>
                    <a:pt x="599" y="116"/>
                  </a:lnTo>
                  <a:lnTo>
                    <a:pt x="599" y="122"/>
                  </a:lnTo>
                  <a:lnTo>
                    <a:pt x="605" y="122"/>
                  </a:lnTo>
                  <a:lnTo>
                    <a:pt x="605" y="122"/>
                  </a:lnTo>
                  <a:lnTo>
                    <a:pt x="608" y="104"/>
                  </a:lnTo>
                  <a:lnTo>
                    <a:pt x="614" y="92"/>
                  </a:lnTo>
                  <a:lnTo>
                    <a:pt x="624" y="86"/>
                  </a:lnTo>
                  <a:lnTo>
                    <a:pt x="636" y="83"/>
                  </a:lnTo>
                  <a:lnTo>
                    <a:pt x="642" y="64"/>
                  </a:lnTo>
                  <a:lnTo>
                    <a:pt x="639" y="67"/>
                  </a:lnTo>
                  <a:lnTo>
                    <a:pt x="630" y="67"/>
                  </a:lnTo>
                  <a:lnTo>
                    <a:pt x="624" y="67"/>
                  </a:lnTo>
                  <a:lnTo>
                    <a:pt x="630" y="61"/>
                  </a:lnTo>
                  <a:lnTo>
                    <a:pt x="630" y="52"/>
                  </a:lnTo>
                  <a:lnTo>
                    <a:pt x="624" y="46"/>
                  </a:lnTo>
                  <a:lnTo>
                    <a:pt x="630" y="46"/>
                  </a:lnTo>
                  <a:lnTo>
                    <a:pt x="636" y="40"/>
                  </a:lnTo>
                  <a:lnTo>
                    <a:pt x="636" y="37"/>
                  </a:lnTo>
                  <a:lnTo>
                    <a:pt x="636" y="31"/>
                  </a:lnTo>
                  <a:lnTo>
                    <a:pt x="630" y="31"/>
                  </a:lnTo>
                  <a:lnTo>
                    <a:pt x="630" y="28"/>
                  </a:lnTo>
                  <a:lnTo>
                    <a:pt x="621" y="28"/>
                  </a:lnTo>
                  <a:lnTo>
                    <a:pt x="608" y="31"/>
                  </a:lnTo>
                  <a:lnTo>
                    <a:pt x="608" y="22"/>
                  </a:lnTo>
                  <a:lnTo>
                    <a:pt x="599" y="22"/>
                  </a:lnTo>
                  <a:lnTo>
                    <a:pt x="593" y="15"/>
                  </a:lnTo>
                  <a:lnTo>
                    <a:pt x="584" y="28"/>
                  </a:lnTo>
                  <a:lnTo>
                    <a:pt x="584" y="31"/>
                  </a:lnTo>
                  <a:lnTo>
                    <a:pt x="581" y="37"/>
                  </a:lnTo>
                  <a:lnTo>
                    <a:pt x="575" y="28"/>
                  </a:lnTo>
                  <a:lnTo>
                    <a:pt x="575" y="22"/>
                  </a:lnTo>
                  <a:lnTo>
                    <a:pt x="581" y="15"/>
                  </a:lnTo>
                  <a:lnTo>
                    <a:pt x="581" y="12"/>
                  </a:lnTo>
                  <a:lnTo>
                    <a:pt x="581" y="0"/>
                  </a:lnTo>
                  <a:lnTo>
                    <a:pt x="575" y="0"/>
                  </a:lnTo>
                  <a:lnTo>
                    <a:pt x="566" y="12"/>
                  </a:lnTo>
                  <a:lnTo>
                    <a:pt x="566" y="15"/>
                  </a:lnTo>
                  <a:lnTo>
                    <a:pt x="553" y="22"/>
                  </a:lnTo>
                  <a:lnTo>
                    <a:pt x="553" y="37"/>
                  </a:lnTo>
                  <a:lnTo>
                    <a:pt x="553" y="40"/>
                  </a:lnTo>
                  <a:lnTo>
                    <a:pt x="550" y="37"/>
                  </a:lnTo>
                  <a:lnTo>
                    <a:pt x="550" y="31"/>
                  </a:lnTo>
                  <a:lnTo>
                    <a:pt x="544" y="28"/>
                  </a:lnTo>
                  <a:lnTo>
                    <a:pt x="544" y="22"/>
                  </a:lnTo>
                  <a:lnTo>
                    <a:pt x="544" y="15"/>
                  </a:lnTo>
                  <a:lnTo>
                    <a:pt x="544" y="12"/>
                  </a:lnTo>
                  <a:lnTo>
                    <a:pt x="538" y="12"/>
                  </a:lnTo>
                  <a:lnTo>
                    <a:pt x="538" y="15"/>
                  </a:lnTo>
                  <a:lnTo>
                    <a:pt x="538" y="22"/>
                  </a:lnTo>
                  <a:lnTo>
                    <a:pt x="535" y="31"/>
                  </a:lnTo>
                  <a:lnTo>
                    <a:pt x="529" y="40"/>
                  </a:lnTo>
                  <a:lnTo>
                    <a:pt x="523" y="52"/>
                  </a:lnTo>
                  <a:lnTo>
                    <a:pt x="523" y="46"/>
                  </a:lnTo>
                  <a:lnTo>
                    <a:pt x="523" y="40"/>
                  </a:lnTo>
                  <a:lnTo>
                    <a:pt x="523" y="31"/>
                  </a:lnTo>
                  <a:lnTo>
                    <a:pt x="535" y="28"/>
                  </a:lnTo>
                  <a:lnTo>
                    <a:pt x="535" y="22"/>
                  </a:lnTo>
                  <a:lnTo>
                    <a:pt x="538" y="12"/>
                  </a:lnTo>
                  <a:lnTo>
                    <a:pt x="544" y="6"/>
                  </a:lnTo>
                  <a:lnTo>
                    <a:pt x="538" y="0"/>
                  </a:lnTo>
                  <a:lnTo>
                    <a:pt x="523" y="12"/>
                  </a:lnTo>
                  <a:lnTo>
                    <a:pt x="520" y="6"/>
                  </a:lnTo>
                  <a:lnTo>
                    <a:pt x="514" y="12"/>
                  </a:lnTo>
                  <a:lnTo>
                    <a:pt x="514" y="15"/>
                  </a:lnTo>
                  <a:lnTo>
                    <a:pt x="523" y="22"/>
                  </a:lnTo>
                  <a:lnTo>
                    <a:pt x="511" y="28"/>
                  </a:lnTo>
                  <a:lnTo>
                    <a:pt x="504" y="22"/>
                  </a:lnTo>
                  <a:lnTo>
                    <a:pt x="498" y="28"/>
                  </a:lnTo>
                  <a:lnTo>
                    <a:pt x="498" y="37"/>
                  </a:lnTo>
                  <a:lnTo>
                    <a:pt x="495" y="37"/>
                  </a:lnTo>
                  <a:lnTo>
                    <a:pt x="498" y="40"/>
                  </a:lnTo>
                  <a:lnTo>
                    <a:pt x="489" y="52"/>
                  </a:lnTo>
                  <a:lnTo>
                    <a:pt x="483" y="40"/>
                  </a:lnTo>
                  <a:lnTo>
                    <a:pt x="480" y="46"/>
                  </a:lnTo>
                  <a:lnTo>
                    <a:pt x="480" y="52"/>
                  </a:lnTo>
                  <a:lnTo>
                    <a:pt x="480" y="55"/>
                  </a:lnTo>
                  <a:lnTo>
                    <a:pt x="474" y="61"/>
                  </a:lnTo>
                  <a:lnTo>
                    <a:pt x="468" y="55"/>
                  </a:lnTo>
                  <a:lnTo>
                    <a:pt x="465" y="55"/>
                  </a:lnTo>
                  <a:lnTo>
                    <a:pt x="465" y="61"/>
                  </a:lnTo>
                  <a:lnTo>
                    <a:pt x="459" y="55"/>
                  </a:lnTo>
                  <a:lnTo>
                    <a:pt x="453" y="55"/>
                  </a:lnTo>
                  <a:lnTo>
                    <a:pt x="449" y="61"/>
                  </a:lnTo>
                  <a:lnTo>
                    <a:pt x="449" y="67"/>
                  </a:lnTo>
                  <a:lnTo>
                    <a:pt x="443" y="67"/>
                  </a:lnTo>
                  <a:lnTo>
                    <a:pt x="440" y="71"/>
                  </a:lnTo>
                  <a:lnTo>
                    <a:pt x="440" y="83"/>
                  </a:lnTo>
                  <a:lnTo>
                    <a:pt x="443" y="86"/>
                  </a:lnTo>
                  <a:lnTo>
                    <a:pt x="443" y="98"/>
                  </a:lnTo>
                  <a:lnTo>
                    <a:pt x="440" y="92"/>
                  </a:lnTo>
                  <a:lnTo>
                    <a:pt x="434" y="86"/>
                  </a:lnTo>
                  <a:lnTo>
                    <a:pt x="428" y="86"/>
                  </a:lnTo>
                  <a:lnTo>
                    <a:pt x="425" y="98"/>
                  </a:lnTo>
                  <a:lnTo>
                    <a:pt x="419" y="86"/>
                  </a:lnTo>
                  <a:lnTo>
                    <a:pt x="413" y="92"/>
                  </a:lnTo>
                  <a:lnTo>
                    <a:pt x="413" y="101"/>
                  </a:lnTo>
                  <a:lnTo>
                    <a:pt x="419" y="110"/>
                  </a:lnTo>
                  <a:lnTo>
                    <a:pt x="419" y="116"/>
                  </a:lnTo>
                  <a:lnTo>
                    <a:pt x="413" y="110"/>
                  </a:lnTo>
                  <a:lnTo>
                    <a:pt x="410" y="101"/>
                  </a:lnTo>
                  <a:lnTo>
                    <a:pt x="410" y="110"/>
                  </a:lnTo>
                  <a:lnTo>
                    <a:pt x="404" y="122"/>
                  </a:lnTo>
                  <a:lnTo>
                    <a:pt x="398" y="116"/>
                  </a:lnTo>
                  <a:lnTo>
                    <a:pt x="398" y="107"/>
                  </a:lnTo>
                  <a:lnTo>
                    <a:pt x="395" y="110"/>
                  </a:lnTo>
                  <a:lnTo>
                    <a:pt x="395" y="126"/>
                  </a:lnTo>
                  <a:lnTo>
                    <a:pt x="388" y="126"/>
                  </a:lnTo>
                  <a:lnTo>
                    <a:pt x="382" y="126"/>
                  </a:lnTo>
                  <a:lnTo>
                    <a:pt x="379" y="132"/>
                  </a:lnTo>
                  <a:lnTo>
                    <a:pt x="382" y="138"/>
                  </a:lnTo>
                  <a:lnTo>
                    <a:pt x="379" y="141"/>
                  </a:lnTo>
                  <a:lnTo>
                    <a:pt x="373" y="147"/>
                  </a:lnTo>
                  <a:lnTo>
                    <a:pt x="373" y="150"/>
                  </a:lnTo>
                  <a:lnTo>
                    <a:pt x="379" y="156"/>
                  </a:lnTo>
                  <a:lnTo>
                    <a:pt x="373" y="162"/>
                  </a:lnTo>
                  <a:lnTo>
                    <a:pt x="358" y="162"/>
                  </a:lnTo>
                  <a:lnTo>
                    <a:pt x="358" y="156"/>
                  </a:lnTo>
                  <a:lnTo>
                    <a:pt x="355" y="162"/>
                  </a:lnTo>
                  <a:lnTo>
                    <a:pt x="355" y="165"/>
                  </a:lnTo>
                  <a:lnTo>
                    <a:pt x="355" y="178"/>
                  </a:lnTo>
                  <a:lnTo>
                    <a:pt x="355" y="181"/>
                  </a:lnTo>
                  <a:lnTo>
                    <a:pt x="349" y="193"/>
                  </a:lnTo>
                  <a:lnTo>
                    <a:pt x="349" y="181"/>
                  </a:lnTo>
                  <a:lnTo>
                    <a:pt x="349" y="171"/>
                  </a:lnTo>
                  <a:lnTo>
                    <a:pt x="349" y="165"/>
                  </a:lnTo>
                  <a:lnTo>
                    <a:pt x="343" y="171"/>
                  </a:lnTo>
                  <a:lnTo>
                    <a:pt x="340" y="171"/>
                  </a:lnTo>
                  <a:lnTo>
                    <a:pt x="333" y="171"/>
                  </a:lnTo>
                  <a:lnTo>
                    <a:pt x="327" y="178"/>
                  </a:lnTo>
                  <a:lnTo>
                    <a:pt x="333" y="178"/>
                  </a:lnTo>
                  <a:lnTo>
                    <a:pt x="340" y="181"/>
                  </a:lnTo>
                  <a:lnTo>
                    <a:pt x="340" y="187"/>
                  </a:lnTo>
                  <a:lnTo>
                    <a:pt x="333" y="181"/>
                  </a:lnTo>
                  <a:lnTo>
                    <a:pt x="327" y="187"/>
                  </a:lnTo>
                  <a:lnTo>
                    <a:pt x="324" y="181"/>
                  </a:lnTo>
                  <a:lnTo>
                    <a:pt x="318" y="181"/>
                  </a:lnTo>
                  <a:lnTo>
                    <a:pt x="318" y="193"/>
                  </a:lnTo>
                  <a:lnTo>
                    <a:pt x="312" y="196"/>
                  </a:lnTo>
                  <a:lnTo>
                    <a:pt x="327" y="193"/>
                  </a:lnTo>
                  <a:lnTo>
                    <a:pt x="333" y="196"/>
                  </a:lnTo>
                  <a:lnTo>
                    <a:pt x="333" y="202"/>
                  </a:lnTo>
                  <a:lnTo>
                    <a:pt x="324" y="202"/>
                  </a:lnTo>
                  <a:lnTo>
                    <a:pt x="318" y="202"/>
                  </a:lnTo>
                  <a:lnTo>
                    <a:pt x="312" y="208"/>
                  </a:lnTo>
                  <a:lnTo>
                    <a:pt x="312" y="211"/>
                  </a:lnTo>
                  <a:lnTo>
                    <a:pt x="324" y="211"/>
                  </a:lnTo>
                  <a:lnTo>
                    <a:pt x="324" y="220"/>
                  </a:lnTo>
                  <a:lnTo>
                    <a:pt x="318" y="220"/>
                  </a:lnTo>
                  <a:lnTo>
                    <a:pt x="312" y="220"/>
                  </a:lnTo>
                  <a:lnTo>
                    <a:pt x="309" y="226"/>
                  </a:lnTo>
                  <a:lnTo>
                    <a:pt x="303" y="233"/>
                  </a:lnTo>
                  <a:lnTo>
                    <a:pt x="294" y="226"/>
                  </a:lnTo>
                  <a:lnTo>
                    <a:pt x="288" y="233"/>
                  </a:lnTo>
                  <a:lnTo>
                    <a:pt x="288" y="236"/>
                  </a:lnTo>
                  <a:lnTo>
                    <a:pt x="288" y="242"/>
                  </a:lnTo>
                  <a:lnTo>
                    <a:pt x="285" y="242"/>
                  </a:lnTo>
                  <a:lnTo>
                    <a:pt x="278" y="245"/>
                  </a:lnTo>
                  <a:lnTo>
                    <a:pt x="285" y="251"/>
                  </a:lnTo>
                  <a:lnTo>
                    <a:pt x="278" y="257"/>
                  </a:lnTo>
                  <a:lnTo>
                    <a:pt x="269" y="257"/>
                  </a:lnTo>
                  <a:lnTo>
                    <a:pt x="272" y="263"/>
                  </a:lnTo>
                  <a:lnTo>
                    <a:pt x="278" y="266"/>
                  </a:lnTo>
                  <a:lnTo>
                    <a:pt x="285" y="263"/>
                  </a:lnTo>
                  <a:lnTo>
                    <a:pt x="285" y="272"/>
                  </a:lnTo>
                  <a:lnTo>
                    <a:pt x="272" y="272"/>
                  </a:lnTo>
                  <a:lnTo>
                    <a:pt x="269" y="272"/>
                  </a:lnTo>
                  <a:lnTo>
                    <a:pt x="269" y="275"/>
                  </a:lnTo>
                  <a:lnTo>
                    <a:pt x="272" y="281"/>
                  </a:lnTo>
                  <a:lnTo>
                    <a:pt x="269" y="288"/>
                  </a:lnTo>
                  <a:lnTo>
                    <a:pt x="263" y="288"/>
                  </a:lnTo>
                  <a:lnTo>
                    <a:pt x="257" y="291"/>
                  </a:lnTo>
                  <a:lnTo>
                    <a:pt x="254" y="297"/>
                  </a:lnTo>
                  <a:lnTo>
                    <a:pt x="257" y="303"/>
                  </a:lnTo>
                  <a:lnTo>
                    <a:pt x="257" y="306"/>
                  </a:lnTo>
                  <a:lnTo>
                    <a:pt x="254" y="312"/>
                  </a:lnTo>
                  <a:lnTo>
                    <a:pt x="248" y="306"/>
                  </a:lnTo>
                  <a:lnTo>
                    <a:pt x="248" y="303"/>
                  </a:lnTo>
                  <a:lnTo>
                    <a:pt x="242" y="312"/>
                  </a:lnTo>
                  <a:lnTo>
                    <a:pt x="242" y="318"/>
                  </a:lnTo>
                  <a:lnTo>
                    <a:pt x="248" y="318"/>
                  </a:lnTo>
                  <a:lnTo>
                    <a:pt x="248" y="327"/>
                  </a:lnTo>
                  <a:lnTo>
                    <a:pt x="242" y="330"/>
                  </a:lnTo>
                  <a:lnTo>
                    <a:pt x="239" y="330"/>
                  </a:lnTo>
                  <a:lnTo>
                    <a:pt x="239" y="343"/>
                  </a:lnTo>
                  <a:lnTo>
                    <a:pt x="233" y="346"/>
                  </a:lnTo>
                  <a:lnTo>
                    <a:pt x="226" y="346"/>
                  </a:lnTo>
                  <a:lnTo>
                    <a:pt x="226" y="352"/>
                  </a:lnTo>
                  <a:lnTo>
                    <a:pt x="233" y="352"/>
                  </a:lnTo>
                  <a:lnTo>
                    <a:pt x="233" y="358"/>
                  </a:lnTo>
                  <a:lnTo>
                    <a:pt x="233" y="361"/>
                  </a:lnTo>
                  <a:lnTo>
                    <a:pt x="226" y="367"/>
                  </a:lnTo>
                  <a:lnTo>
                    <a:pt x="217" y="361"/>
                  </a:lnTo>
                  <a:lnTo>
                    <a:pt x="217" y="358"/>
                  </a:lnTo>
                  <a:lnTo>
                    <a:pt x="214" y="352"/>
                  </a:lnTo>
                  <a:lnTo>
                    <a:pt x="208" y="358"/>
                  </a:lnTo>
                  <a:lnTo>
                    <a:pt x="202" y="361"/>
                  </a:lnTo>
                  <a:lnTo>
                    <a:pt x="196" y="361"/>
                  </a:lnTo>
                  <a:lnTo>
                    <a:pt x="193" y="361"/>
                  </a:lnTo>
                  <a:lnTo>
                    <a:pt x="193" y="373"/>
                  </a:lnTo>
                  <a:lnTo>
                    <a:pt x="187" y="376"/>
                  </a:lnTo>
                  <a:lnTo>
                    <a:pt x="184" y="385"/>
                  </a:lnTo>
                  <a:lnTo>
                    <a:pt x="178" y="385"/>
                  </a:lnTo>
                  <a:lnTo>
                    <a:pt x="172" y="385"/>
                  </a:lnTo>
                  <a:lnTo>
                    <a:pt x="172" y="392"/>
                  </a:lnTo>
                  <a:lnTo>
                    <a:pt x="172" y="401"/>
                  </a:lnTo>
                  <a:lnTo>
                    <a:pt x="168" y="398"/>
                  </a:lnTo>
                  <a:lnTo>
                    <a:pt x="162" y="401"/>
                  </a:lnTo>
                  <a:lnTo>
                    <a:pt x="156" y="407"/>
                  </a:lnTo>
                  <a:lnTo>
                    <a:pt x="153" y="401"/>
                  </a:lnTo>
                  <a:lnTo>
                    <a:pt x="147" y="407"/>
                  </a:lnTo>
                  <a:lnTo>
                    <a:pt x="141" y="413"/>
                  </a:lnTo>
                  <a:lnTo>
                    <a:pt x="138" y="413"/>
                  </a:lnTo>
                  <a:lnTo>
                    <a:pt x="138" y="422"/>
                  </a:lnTo>
                  <a:lnTo>
                    <a:pt x="132" y="416"/>
                  </a:lnTo>
                  <a:lnTo>
                    <a:pt x="129" y="416"/>
                  </a:lnTo>
                  <a:lnTo>
                    <a:pt x="132" y="422"/>
                  </a:lnTo>
                  <a:lnTo>
                    <a:pt x="132" y="428"/>
                  </a:lnTo>
                  <a:lnTo>
                    <a:pt x="129" y="428"/>
                  </a:lnTo>
                  <a:lnTo>
                    <a:pt x="123" y="422"/>
                  </a:lnTo>
                  <a:lnTo>
                    <a:pt x="117" y="428"/>
                  </a:lnTo>
                  <a:lnTo>
                    <a:pt x="113" y="428"/>
                  </a:lnTo>
                  <a:lnTo>
                    <a:pt x="107" y="428"/>
                  </a:lnTo>
                  <a:lnTo>
                    <a:pt x="101" y="428"/>
                  </a:lnTo>
                  <a:lnTo>
                    <a:pt x="101" y="431"/>
                  </a:lnTo>
                  <a:lnTo>
                    <a:pt x="107" y="440"/>
                  </a:lnTo>
                  <a:lnTo>
                    <a:pt x="101" y="440"/>
                  </a:lnTo>
                  <a:lnTo>
                    <a:pt x="98" y="440"/>
                  </a:lnTo>
                  <a:lnTo>
                    <a:pt x="86" y="437"/>
                  </a:lnTo>
                  <a:lnTo>
                    <a:pt x="83" y="437"/>
                  </a:lnTo>
                  <a:lnTo>
                    <a:pt x="77" y="440"/>
                  </a:lnTo>
                  <a:lnTo>
                    <a:pt x="83" y="447"/>
                  </a:lnTo>
                  <a:lnTo>
                    <a:pt x="83" y="453"/>
                  </a:lnTo>
                  <a:lnTo>
                    <a:pt x="77" y="453"/>
                  </a:lnTo>
                  <a:lnTo>
                    <a:pt x="68" y="453"/>
                  </a:lnTo>
                  <a:lnTo>
                    <a:pt x="62" y="462"/>
                  </a:lnTo>
                  <a:lnTo>
                    <a:pt x="62" y="453"/>
                  </a:lnTo>
                  <a:lnTo>
                    <a:pt x="58" y="453"/>
                  </a:lnTo>
                  <a:lnTo>
                    <a:pt x="52" y="456"/>
                  </a:lnTo>
                  <a:lnTo>
                    <a:pt x="46" y="453"/>
                  </a:lnTo>
                  <a:lnTo>
                    <a:pt x="43" y="453"/>
                  </a:lnTo>
                  <a:lnTo>
                    <a:pt x="37" y="453"/>
                  </a:lnTo>
                  <a:lnTo>
                    <a:pt x="37" y="456"/>
                  </a:lnTo>
                  <a:lnTo>
                    <a:pt x="37" y="462"/>
                  </a:lnTo>
                  <a:lnTo>
                    <a:pt x="43" y="468"/>
                  </a:lnTo>
                  <a:lnTo>
                    <a:pt x="46" y="468"/>
                  </a:lnTo>
                  <a:lnTo>
                    <a:pt x="46" y="471"/>
                  </a:lnTo>
                  <a:lnTo>
                    <a:pt x="43" y="471"/>
                  </a:lnTo>
                  <a:lnTo>
                    <a:pt x="37" y="477"/>
                  </a:lnTo>
                  <a:lnTo>
                    <a:pt x="28" y="477"/>
                  </a:lnTo>
                  <a:lnTo>
                    <a:pt x="28" y="483"/>
                  </a:lnTo>
                  <a:lnTo>
                    <a:pt x="31" y="486"/>
                  </a:lnTo>
                  <a:lnTo>
                    <a:pt x="31" y="492"/>
                  </a:lnTo>
                  <a:lnTo>
                    <a:pt x="22" y="486"/>
                  </a:lnTo>
                  <a:lnTo>
                    <a:pt x="22" y="492"/>
                  </a:lnTo>
                  <a:lnTo>
                    <a:pt x="22" y="499"/>
                  </a:lnTo>
                  <a:lnTo>
                    <a:pt x="28" y="508"/>
                  </a:lnTo>
                  <a:lnTo>
                    <a:pt x="37" y="508"/>
                  </a:lnTo>
                  <a:lnTo>
                    <a:pt x="37" y="514"/>
                  </a:lnTo>
                  <a:lnTo>
                    <a:pt x="31" y="514"/>
                  </a:lnTo>
                  <a:lnTo>
                    <a:pt x="22" y="508"/>
                  </a:lnTo>
                  <a:lnTo>
                    <a:pt x="22" y="514"/>
                  </a:lnTo>
                  <a:lnTo>
                    <a:pt x="22" y="517"/>
                  </a:lnTo>
                  <a:lnTo>
                    <a:pt x="28" y="526"/>
                  </a:lnTo>
                  <a:lnTo>
                    <a:pt x="31" y="532"/>
                  </a:lnTo>
                  <a:lnTo>
                    <a:pt x="28" y="538"/>
                  </a:lnTo>
                  <a:lnTo>
                    <a:pt x="22" y="532"/>
                  </a:lnTo>
                  <a:lnTo>
                    <a:pt x="16" y="538"/>
                  </a:lnTo>
                  <a:lnTo>
                    <a:pt x="16" y="541"/>
                  </a:lnTo>
                  <a:lnTo>
                    <a:pt x="28" y="547"/>
                  </a:lnTo>
                  <a:lnTo>
                    <a:pt x="22" y="547"/>
                  </a:lnTo>
                  <a:lnTo>
                    <a:pt x="16" y="547"/>
                  </a:lnTo>
                  <a:lnTo>
                    <a:pt x="16" y="554"/>
                  </a:lnTo>
                  <a:lnTo>
                    <a:pt x="22" y="557"/>
                  </a:lnTo>
                  <a:lnTo>
                    <a:pt x="28" y="563"/>
                  </a:lnTo>
                  <a:lnTo>
                    <a:pt x="37" y="563"/>
                  </a:lnTo>
                  <a:lnTo>
                    <a:pt x="46" y="557"/>
                  </a:lnTo>
                  <a:lnTo>
                    <a:pt x="37" y="566"/>
                  </a:lnTo>
                  <a:lnTo>
                    <a:pt x="31" y="572"/>
                  </a:lnTo>
                  <a:lnTo>
                    <a:pt x="28" y="578"/>
                  </a:lnTo>
                  <a:lnTo>
                    <a:pt x="37" y="587"/>
                  </a:lnTo>
                  <a:lnTo>
                    <a:pt x="31" y="587"/>
                  </a:lnTo>
                  <a:lnTo>
                    <a:pt x="28" y="587"/>
                  </a:lnTo>
                  <a:lnTo>
                    <a:pt x="22" y="593"/>
                  </a:lnTo>
                  <a:lnTo>
                    <a:pt x="16" y="587"/>
                  </a:lnTo>
                  <a:lnTo>
                    <a:pt x="13" y="587"/>
                  </a:lnTo>
                  <a:lnTo>
                    <a:pt x="7" y="596"/>
                  </a:lnTo>
                  <a:lnTo>
                    <a:pt x="7" y="602"/>
                  </a:lnTo>
                  <a:lnTo>
                    <a:pt x="0" y="612"/>
                  </a:lnTo>
                  <a:lnTo>
                    <a:pt x="7" y="618"/>
                  </a:lnTo>
                  <a:lnTo>
                    <a:pt x="16" y="602"/>
                  </a:lnTo>
                  <a:lnTo>
                    <a:pt x="28" y="602"/>
                  </a:lnTo>
                  <a:lnTo>
                    <a:pt x="28" y="609"/>
                  </a:lnTo>
                  <a:lnTo>
                    <a:pt x="28" y="618"/>
                  </a:lnTo>
                  <a:lnTo>
                    <a:pt x="22" y="618"/>
                  </a:lnTo>
                  <a:lnTo>
                    <a:pt x="22" y="627"/>
                  </a:lnTo>
                  <a:lnTo>
                    <a:pt x="16" y="633"/>
                  </a:lnTo>
                  <a:lnTo>
                    <a:pt x="16" y="627"/>
                  </a:lnTo>
                  <a:lnTo>
                    <a:pt x="13" y="633"/>
                  </a:lnTo>
                  <a:lnTo>
                    <a:pt x="13" y="636"/>
                  </a:lnTo>
                  <a:lnTo>
                    <a:pt x="13" y="648"/>
                  </a:lnTo>
                  <a:lnTo>
                    <a:pt x="13" y="651"/>
                  </a:lnTo>
                  <a:lnTo>
                    <a:pt x="22" y="664"/>
                  </a:lnTo>
                  <a:lnTo>
                    <a:pt x="37" y="667"/>
                  </a:lnTo>
                  <a:lnTo>
                    <a:pt x="28" y="676"/>
                  </a:lnTo>
                  <a:lnTo>
                    <a:pt x="37" y="682"/>
                  </a:lnTo>
                  <a:lnTo>
                    <a:pt x="43" y="676"/>
                  </a:lnTo>
                  <a:lnTo>
                    <a:pt x="43" y="688"/>
                  </a:lnTo>
                  <a:lnTo>
                    <a:pt x="58" y="688"/>
                  </a:lnTo>
                  <a:lnTo>
                    <a:pt x="68" y="688"/>
                  </a:lnTo>
                  <a:lnTo>
                    <a:pt x="77" y="682"/>
                  </a:lnTo>
                  <a:lnTo>
                    <a:pt x="77" y="688"/>
                  </a:lnTo>
                  <a:lnTo>
                    <a:pt x="86" y="682"/>
                  </a:lnTo>
                  <a:lnTo>
                    <a:pt x="92" y="676"/>
                  </a:lnTo>
                  <a:lnTo>
                    <a:pt x="98" y="667"/>
                  </a:lnTo>
                  <a:lnTo>
                    <a:pt x="101" y="664"/>
                  </a:lnTo>
                  <a:lnTo>
                    <a:pt x="117" y="657"/>
                  </a:lnTo>
                  <a:lnTo>
                    <a:pt x="117" y="651"/>
                  </a:lnTo>
                  <a:lnTo>
                    <a:pt x="123" y="648"/>
                  </a:lnTo>
                  <a:lnTo>
                    <a:pt x="132" y="648"/>
                  </a:lnTo>
                  <a:lnTo>
                    <a:pt x="132" y="651"/>
                  </a:lnTo>
                  <a:lnTo>
                    <a:pt x="138" y="657"/>
                  </a:lnTo>
                  <a:lnTo>
                    <a:pt x="147" y="651"/>
                  </a:lnTo>
                  <a:lnTo>
                    <a:pt x="147" y="642"/>
                  </a:lnTo>
                  <a:lnTo>
                    <a:pt x="156" y="633"/>
                  </a:lnTo>
                  <a:lnTo>
                    <a:pt x="156" y="621"/>
                  </a:lnTo>
                  <a:lnTo>
                    <a:pt x="153" y="618"/>
                  </a:lnTo>
                  <a:lnTo>
                    <a:pt x="162" y="609"/>
                  </a:lnTo>
                  <a:lnTo>
                    <a:pt x="168" y="602"/>
                  </a:lnTo>
                  <a:lnTo>
                    <a:pt x="172" y="596"/>
                  </a:lnTo>
                  <a:lnTo>
                    <a:pt x="178" y="596"/>
                  </a:lnTo>
                  <a:lnTo>
                    <a:pt x="178" y="609"/>
                  </a:lnTo>
                  <a:lnTo>
                    <a:pt x="172" y="612"/>
                  </a:lnTo>
                  <a:lnTo>
                    <a:pt x="168" y="612"/>
                  </a:lnTo>
                  <a:lnTo>
                    <a:pt x="168" y="621"/>
                  </a:lnTo>
                  <a:lnTo>
                    <a:pt x="172" y="621"/>
                  </a:lnTo>
                  <a:lnTo>
                    <a:pt x="187" y="633"/>
                  </a:lnTo>
                  <a:lnTo>
                    <a:pt x="178" y="64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21">
              <a:extLst>
                <a:ext uri="{FF2B5EF4-FFF2-40B4-BE49-F238E27FC236}">
                  <a16:creationId xmlns:a16="http://schemas.microsoft.com/office/drawing/2014/main" id="{59B9DCCF-D64A-42FC-B615-243E7BAA3ADB}"/>
                </a:ext>
              </a:extLst>
            </p:cNvPr>
            <p:cNvSpPr>
              <a:spLocks/>
            </p:cNvSpPr>
            <p:nvPr/>
          </p:nvSpPr>
          <p:spPr bwMode="auto">
            <a:xfrm>
              <a:off x="7307263" y="2563480"/>
              <a:ext cx="547688" cy="1144588"/>
            </a:xfrm>
            <a:custGeom>
              <a:avLst/>
              <a:gdLst>
                <a:gd name="T0" fmla="*/ 336 w 345"/>
                <a:gd name="T1" fmla="*/ 131 h 721"/>
                <a:gd name="T2" fmla="*/ 336 w 345"/>
                <a:gd name="T3" fmla="*/ 94 h 721"/>
                <a:gd name="T4" fmla="*/ 320 w 345"/>
                <a:gd name="T5" fmla="*/ 76 h 721"/>
                <a:gd name="T6" fmla="*/ 326 w 345"/>
                <a:gd name="T7" fmla="*/ 49 h 721"/>
                <a:gd name="T8" fmla="*/ 296 w 345"/>
                <a:gd name="T9" fmla="*/ 24 h 721"/>
                <a:gd name="T10" fmla="*/ 271 w 345"/>
                <a:gd name="T11" fmla="*/ 6 h 721"/>
                <a:gd name="T12" fmla="*/ 250 w 345"/>
                <a:gd name="T13" fmla="*/ 18 h 721"/>
                <a:gd name="T14" fmla="*/ 226 w 345"/>
                <a:gd name="T15" fmla="*/ 30 h 721"/>
                <a:gd name="T16" fmla="*/ 201 w 345"/>
                <a:gd name="T17" fmla="*/ 46 h 721"/>
                <a:gd name="T18" fmla="*/ 171 w 345"/>
                <a:gd name="T19" fmla="*/ 76 h 721"/>
                <a:gd name="T20" fmla="*/ 171 w 345"/>
                <a:gd name="T21" fmla="*/ 104 h 721"/>
                <a:gd name="T22" fmla="*/ 146 w 345"/>
                <a:gd name="T23" fmla="*/ 140 h 721"/>
                <a:gd name="T24" fmla="*/ 116 w 345"/>
                <a:gd name="T25" fmla="*/ 174 h 721"/>
                <a:gd name="T26" fmla="*/ 110 w 345"/>
                <a:gd name="T27" fmla="*/ 214 h 721"/>
                <a:gd name="T28" fmla="*/ 100 w 345"/>
                <a:gd name="T29" fmla="*/ 244 h 721"/>
                <a:gd name="T30" fmla="*/ 79 w 345"/>
                <a:gd name="T31" fmla="*/ 266 h 721"/>
                <a:gd name="T32" fmla="*/ 55 w 345"/>
                <a:gd name="T33" fmla="*/ 275 h 721"/>
                <a:gd name="T34" fmla="*/ 45 w 345"/>
                <a:gd name="T35" fmla="*/ 321 h 721"/>
                <a:gd name="T36" fmla="*/ 48 w 345"/>
                <a:gd name="T37" fmla="*/ 354 h 721"/>
                <a:gd name="T38" fmla="*/ 55 w 345"/>
                <a:gd name="T39" fmla="*/ 385 h 721"/>
                <a:gd name="T40" fmla="*/ 39 w 345"/>
                <a:gd name="T41" fmla="*/ 422 h 721"/>
                <a:gd name="T42" fmla="*/ 39 w 345"/>
                <a:gd name="T43" fmla="*/ 470 h 721"/>
                <a:gd name="T44" fmla="*/ 18 w 345"/>
                <a:gd name="T45" fmla="*/ 486 h 721"/>
                <a:gd name="T46" fmla="*/ 15 w 345"/>
                <a:gd name="T47" fmla="*/ 516 h 721"/>
                <a:gd name="T48" fmla="*/ 0 w 345"/>
                <a:gd name="T49" fmla="*/ 510 h 721"/>
                <a:gd name="T50" fmla="*/ 0 w 345"/>
                <a:gd name="T51" fmla="*/ 544 h 721"/>
                <a:gd name="T52" fmla="*/ 9 w 345"/>
                <a:gd name="T53" fmla="*/ 559 h 721"/>
                <a:gd name="T54" fmla="*/ 9 w 345"/>
                <a:gd name="T55" fmla="*/ 590 h 721"/>
                <a:gd name="T56" fmla="*/ 9 w 345"/>
                <a:gd name="T57" fmla="*/ 626 h 721"/>
                <a:gd name="T58" fmla="*/ 30 w 345"/>
                <a:gd name="T59" fmla="*/ 657 h 721"/>
                <a:gd name="T60" fmla="*/ 18 w 345"/>
                <a:gd name="T61" fmla="*/ 675 h 721"/>
                <a:gd name="T62" fmla="*/ 30 w 345"/>
                <a:gd name="T63" fmla="*/ 700 h 721"/>
                <a:gd name="T64" fmla="*/ 39 w 345"/>
                <a:gd name="T65" fmla="*/ 721 h 721"/>
                <a:gd name="T66" fmla="*/ 70 w 345"/>
                <a:gd name="T67" fmla="*/ 715 h 721"/>
                <a:gd name="T68" fmla="*/ 85 w 345"/>
                <a:gd name="T69" fmla="*/ 691 h 721"/>
                <a:gd name="T70" fmla="*/ 110 w 345"/>
                <a:gd name="T71" fmla="*/ 681 h 721"/>
                <a:gd name="T72" fmla="*/ 131 w 345"/>
                <a:gd name="T73" fmla="*/ 675 h 721"/>
                <a:gd name="T74" fmla="*/ 149 w 345"/>
                <a:gd name="T75" fmla="*/ 636 h 721"/>
                <a:gd name="T76" fmla="*/ 149 w 345"/>
                <a:gd name="T77" fmla="*/ 611 h 721"/>
                <a:gd name="T78" fmla="*/ 162 w 345"/>
                <a:gd name="T79" fmla="*/ 580 h 721"/>
                <a:gd name="T80" fmla="*/ 149 w 345"/>
                <a:gd name="T81" fmla="*/ 550 h 721"/>
                <a:gd name="T82" fmla="*/ 180 w 345"/>
                <a:gd name="T83" fmla="*/ 535 h 721"/>
                <a:gd name="T84" fmla="*/ 201 w 345"/>
                <a:gd name="T85" fmla="*/ 525 h 721"/>
                <a:gd name="T86" fmla="*/ 210 w 345"/>
                <a:gd name="T87" fmla="*/ 501 h 721"/>
                <a:gd name="T88" fmla="*/ 210 w 345"/>
                <a:gd name="T89" fmla="*/ 477 h 721"/>
                <a:gd name="T90" fmla="*/ 201 w 345"/>
                <a:gd name="T91" fmla="*/ 449 h 721"/>
                <a:gd name="T92" fmla="*/ 180 w 345"/>
                <a:gd name="T93" fmla="*/ 431 h 721"/>
                <a:gd name="T94" fmla="*/ 180 w 345"/>
                <a:gd name="T95" fmla="*/ 409 h 721"/>
                <a:gd name="T96" fmla="*/ 180 w 345"/>
                <a:gd name="T97" fmla="*/ 382 h 721"/>
                <a:gd name="T98" fmla="*/ 177 w 345"/>
                <a:gd name="T99" fmla="*/ 351 h 721"/>
                <a:gd name="T100" fmla="*/ 201 w 345"/>
                <a:gd name="T101" fmla="*/ 336 h 721"/>
                <a:gd name="T102" fmla="*/ 226 w 345"/>
                <a:gd name="T103" fmla="*/ 308 h 721"/>
                <a:gd name="T104" fmla="*/ 250 w 345"/>
                <a:gd name="T105" fmla="*/ 296 h 721"/>
                <a:gd name="T106" fmla="*/ 265 w 345"/>
                <a:gd name="T107" fmla="*/ 269 h 721"/>
                <a:gd name="T108" fmla="*/ 281 w 345"/>
                <a:gd name="T109" fmla="*/ 241 h 721"/>
                <a:gd name="T110" fmla="*/ 281 w 345"/>
                <a:gd name="T111" fmla="*/ 204 h 721"/>
                <a:gd name="T112" fmla="*/ 302 w 345"/>
                <a:gd name="T113" fmla="*/ 186 h 721"/>
                <a:gd name="T114" fmla="*/ 311 w 345"/>
                <a:gd name="T115" fmla="*/ 165 h 721"/>
                <a:gd name="T116" fmla="*/ 342 w 345"/>
                <a:gd name="T117" fmla="*/ 1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5" h="721">
                  <a:moveTo>
                    <a:pt x="345" y="159"/>
                  </a:moveTo>
                  <a:lnTo>
                    <a:pt x="345" y="149"/>
                  </a:lnTo>
                  <a:lnTo>
                    <a:pt x="342" y="143"/>
                  </a:lnTo>
                  <a:lnTo>
                    <a:pt x="336" y="134"/>
                  </a:lnTo>
                  <a:lnTo>
                    <a:pt x="336" y="131"/>
                  </a:lnTo>
                  <a:lnTo>
                    <a:pt x="336" y="119"/>
                  </a:lnTo>
                  <a:lnTo>
                    <a:pt x="336" y="110"/>
                  </a:lnTo>
                  <a:lnTo>
                    <a:pt x="342" y="104"/>
                  </a:lnTo>
                  <a:lnTo>
                    <a:pt x="336" y="101"/>
                  </a:lnTo>
                  <a:lnTo>
                    <a:pt x="336" y="94"/>
                  </a:lnTo>
                  <a:lnTo>
                    <a:pt x="330" y="88"/>
                  </a:lnTo>
                  <a:lnTo>
                    <a:pt x="330" y="85"/>
                  </a:lnTo>
                  <a:lnTo>
                    <a:pt x="330" y="79"/>
                  </a:lnTo>
                  <a:lnTo>
                    <a:pt x="330" y="76"/>
                  </a:lnTo>
                  <a:lnTo>
                    <a:pt x="320" y="76"/>
                  </a:lnTo>
                  <a:lnTo>
                    <a:pt x="326" y="70"/>
                  </a:lnTo>
                  <a:lnTo>
                    <a:pt x="326" y="64"/>
                  </a:lnTo>
                  <a:lnTo>
                    <a:pt x="326" y="61"/>
                  </a:lnTo>
                  <a:lnTo>
                    <a:pt x="326" y="55"/>
                  </a:lnTo>
                  <a:lnTo>
                    <a:pt x="326" y="49"/>
                  </a:lnTo>
                  <a:lnTo>
                    <a:pt x="320" y="46"/>
                  </a:lnTo>
                  <a:lnTo>
                    <a:pt x="320" y="33"/>
                  </a:lnTo>
                  <a:lnTo>
                    <a:pt x="314" y="33"/>
                  </a:lnTo>
                  <a:lnTo>
                    <a:pt x="305" y="30"/>
                  </a:lnTo>
                  <a:lnTo>
                    <a:pt x="296" y="24"/>
                  </a:lnTo>
                  <a:lnTo>
                    <a:pt x="290" y="24"/>
                  </a:lnTo>
                  <a:lnTo>
                    <a:pt x="287" y="18"/>
                  </a:lnTo>
                  <a:lnTo>
                    <a:pt x="281" y="18"/>
                  </a:lnTo>
                  <a:lnTo>
                    <a:pt x="281" y="9"/>
                  </a:lnTo>
                  <a:lnTo>
                    <a:pt x="271" y="6"/>
                  </a:lnTo>
                  <a:lnTo>
                    <a:pt x="259" y="0"/>
                  </a:lnTo>
                  <a:lnTo>
                    <a:pt x="250" y="0"/>
                  </a:lnTo>
                  <a:lnTo>
                    <a:pt x="250" y="6"/>
                  </a:lnTo>
                  <a:lnTo>
                    <a:pt x="250" y="15"/>
                  </a:lnTo>
                  <a:lnTo>
                    <a:pt x="250" y="18"/>
                  </a:lnTo>
                  <a:lnTo>
                    <a:pt x="241" y="15"/>
                  </a:lnTo>
                  <a:lnTo>
                    <a:pt x="235" y="30"/>
                  </a:lnTo>
                  <a:lnTo>
                    <a:pt x="235" y="33"/>
                  </a:lnTo>
                  <a:lnTo>
                    <a:pt x="232" y="33"/>
                  </a:lnTo>
                  <a:lnTo>
                    <a:pt x="226" y="30"/>
                  </a:lnTo>
                  <a:lnTo>
                    <a:pt x="217" y="33"/>
                  </a:lnTo>
                  <a:lnTo>
                    <a:pt x="217" y="46"/>
                  </a:lnTo>
                  <a:lnTo>
                    <a:pt x="217" y="49"/>
                  </a:lnTo>
                  <a:lnTo>
                    <a:pt x="210" y="49"/>
                  </a:lnTo>
                  <a:lnTo>
                    <a:pt x="201" y="46"/>
                  </a:lnTo>
                  <a:lnTo>
                    <a:pt x="195" y="46"/>
                  </a:lnTo>
                  <a:lnTo>
                    <a:pt x="189" y="55"/>
                  </a:lnTo>
                  <a:lnTo>
                    <a:pt x="189" y="61"/>
                  </a:lnTo>
                  <a:lnTo>
                    <a:pt x="174" y="70"/>
                  </a:lnTo>
                  <a:lnTo>
                    <a:pt x="171" y="76"/>
                  </a:lnTo>
                  <a:lnTo>
                    <a:pt x="165" y="79"/>
                  </a:lnTo>
                  <a:lnTo>
                    <a:pt x="171" y="85"/>
                  </a:lnTo>
                  <a:lnTo>
                    <a:pt x="174" y="94"/>
                  </a:lnTo>
                  <a:lnTo>
                    <a:pt x="171" y="101"/>
                  </a:lnTo>
                  <a:lnTo>
                    <a:pt x="171" y="104"/>
                  </a:lnTo>
                  <a:lnTo>
                    <a:pt x="162" y="113"/>
                  </a:lnTo>
                  <a:lnTo>
                    <a:pt x="149" y="119"/>
                  </a:lnTo>
                  <a:lnTo>
                    <a:pt x="149" y="131"/>
                  </a:lnTo>
                  <a:lnTo>
                    <a:pt x="149" y="134"/>
                  </a:lnTo>
                  <a:lnTo>
                    <a:pt x="146" y="140"/>
                  </a:lnTo>
                  <a:lnTo>
                    <a:pt x="134" y="143"/>
                  </a:lnTo>
                  <a:lnTo>
                    <a:pt x="125" y="149"/>
                  </a:lnTo>
                  <a:lnTo>
                    <a:pt x="125" y="159"/>
                  </a:lnTo>
                  <a:lnTo>
                    <a:pt x="119" y="171"/>
                  </a:lnTo>
                  <a:lnTo>
                    <a:pt x="116" y="174"/>
                  </a:lnTo>
                  <a:lnTo>
                    <a:pt x="116" y="186"/>
                  </a:lnTo>
                  <a:lnTo>
                    <a:pt x="116" y="189"/>
                  </a:lnTo>
                  <a:lnTo>
                    <a:pt x="116" y="195"/>
                  </a:lnTo>
                  <a:lnTo>
                    <a:pt x="110" y="211"/>
                  </a:lnTo>
                  <a:lnTo>
                    <a:pt x="110" y="214"/>
                  </a:lnTo>
                  <a:lnTo>
                    <a:pt x="100" y="220"/>
                  </a:lnTo>
                  <a:lnTo>
                    <a:pt x="94" y="226"/>
                  </a:lnTo>
                  <a:lnTo>
                    <a:pt x="100" y="235"/>
                  </a:lnTo>
                  <a:lnTo>
                    <a:pt x="100" y="241"/>
                  </a:lnTo>
                  <a:lnTo>
                    <a:pt x="100" y="244"/>
                  </a:lnTo>
                  <a:lnTo>
                    <a:pt x="103" y="253"/>
                  </a:lnTo>
                  <a:lnTo>
                    <a:pt x="100" y="260"/>
                  </a:lnTo>
                  <a:lnTo>
                    <a:pt x="91" y="260"/>
                  </a:lnTo>
                  <a:lnTo>
                    <a:pt x="85" y="260"/>
                  </a:lnTo>
                  <a:lnTo>
                    <a:pt x="79" y="266"/>
                  </a:lnTo>
                  <a:lnTo>
                    <a:pt x="76" y="269"/>
                  </a:lnTo>
                  <a:lnTo>
                    <a:pt x="70" y="269"/>
                  </a:lnTo>
                  <a:lnTo>
                    <a:pt x="70" y="266"/>
                  </a:lnTo>
                  <a:lnTo>
                    <a:pt x="61" y="269"/>
                  </a:lnTo>
                  <a:lnTo>
                    <a:pt x="55" y="275"/>
                  </a:lnTo>
                  <a:lnTo>
                    <a:pt x="48" y="284"/>
                  </a:lnTo>
                  <a:lnTo>
                    <a:pt x="48" y="296"/>
                  </a:lnTo>
                  <a:lnTo>
                    <a:pt x="48" y="305"/>
                  </a:lnTo>
                  <a:lnTo>
                    <a:pt x="48" y="315"/>
                  </a:lnTo>
                  <a:lnTo>
                    <a:pt x="45" y="321"/>
                  </a:lnTo>
                  <a:lnTo>
                    <a:pt x="45" y="330"/>
                  </a:lnTo>
                  <a:lnTo>
                    <a:pt x="45" y="336"/>
                  </a:lnTo>
                  <a:lnTo>
                    <a:pt x="48" y="339"/>
                  </a:lnTo>
                  <a:lnTo>
                    <a:pt x="48" y="351"/>
                  </a:lnTo>
                  <a:lnTo>
                    <a:pt x="48" y="354"/>
                  </a:lnTo>
                  <a:lnTo>
                    <a:pt x="45" y="367"/>
                  </a:lnTo>
                  <a:lnTo>
                    <a:pt x="45" y="370"/>
                  </a:lnTo>
                  <a:lnTo>
                    <a:pt x="45" y="376"/>
                  </a:lnTo>
                  <a:lnTo>
                    <a:pt x="48" y="382"/>
                  </a:lnTo>
                  <a:lnTo>
                    <a:pt x="55" y="385"/>
                  </a:lnTo>
                  <a:lnTo>
                    <a:pt x="55" y="391"/>
                  </a:lnTo>
                  <a:lnTo>
                    <a:pt x="55" y="400"/>
                  </a:lnTo>
                  <a:lnTo>
                    <a:pt x="55" y="406"/>
                  </a:lnTo>
                  <a:lnTo>
                    <a:pt x="39" y="415"/>
                  </a:lnTo>
                  <a:lnTo>
                    <a:pt x="39" y="422"/>
                  </a:lnTo>
                  <a:lnTo>
                    <a:pt x="45" y="431"/>
                  </a:lnTo>
                  <a:lnTo>
                    <a:pt x="45" y="434"/>
                  </a:lnTo>
                  <a:lnTo>
                    <a:pt x="45" y="440"/>
                  </a:lnTo>
                  <a:lnTo>
                    <a:pt x="45" y="455"/>
                  </a:lnTo>
                  <a:lnTo>
                    <a:pt x="39" y="470"/>
                  </a:lnTo>
                  <a:lnTo>
                    <a:pt x="33" y="470"/>
                  </a:lnTo>
                  <a:lnTo>
                    <a:pt x="30" y="470"/>
                  </a:lnTo>
                  <a:lnTo>
                    <a:pt x="24" y="477"/>
                  </a:lnTo>
                  <a:lnTo>
                    <a:pt x="24" y="480"/>
                  </a:lnTo>
                  <a:lnTo>
                    <a:pt x="18" y="486"/>
                  </a:lnTo>
                  <a:lnTo>
                    <a:pt x="18" y="489"/>
                  </a:lnTo>
                  <a:lnTo>
                    <a:pt x="9" y="501"/>
                  </a:lnTo>
                  <a:lnTo>
                    <a:pt x="15" y="504"/>
                  </a:lnTo>
                  <a:lnTo>
                    <a:pt x="15" y="510"/>
                  </a:lnTo>
                  <a:lnTo>
                    <a:pt x="15" y="516"/>
                  </a:lnTo>
                  <a:lnTo>
                    <a:pt x="9" y="519"/>
                  </a:lnTo>
                  <a:lnTo>
                    <a:pt x="6" y="516"/>
                  </a:lnTo>
                  <a:lnTo>
                    <a:pt x="6" y="510"/>
                  </a:lnTo>
                  <a:lnTo>
                    <a:pt x="0" y="510"/>
                  </a:lnTo>
                  <a:lnTo>
                    <a:pt x="0" y="510"/>
                  </a:lnTo>
                  <a:lnTo>
                    <a:pt x="0" y="519"/>
                  </a:lnTo>
                  <a:lnTo>
                    <a:pt x="0" y="525"/>
                  </a:lnTo>
                  <a:lnTo>
                    <a:pt x="0" y="535"/>
                  </a:lnTo>
                  <a:lnTo>
                    <a:pt x="0" y="541"/>
                  </a:lnTo>
                  <a:lnTo>
                    <a:pt x="0" y="544"/>
                  </a:lnTo>
                  <a:lnTo>
                    <a:pt x="0" y="550"/>
                  </a:lnTo>
                  <a:lnTo>
                    <a:pt x="0" y="556"/>
                  </a:lnTo>
                  <a:lnTo>
                    <a:pt x="6" y="556"/>
                  </a:lnTo>
                  <a:lnTo>
                    <a:pt x="6" y="565"/>
                  </a:lnTo>
                  <a:lnTo>
                    <a:pt x="9" y="559"/>
                  </a:lnTo>
                  <a:lnTo>
                    <a:pt x="15" y="565"/>
                  </a:lnTo>
                  <a:lnTo>
                    <a:pt x="9" y="574"/>
                  </a:lnTo>
                  <a:lnTo>
                    <a:pt x="9" y="580"/>
                  </a:lnTo>
                  <a:lnTo>
                    <a:pt x="9" y="587"/>
                  </a:lnTo>
                  <a:lnTo>
                    <a:pt x="9" y="590"/>
                  </a:lnTo>
                  <a:lnTo>
                    <a:pt x="9" y="602"/>
                  </a:lnTo>
                  <a:lnTo>
                    <a:pt x="9" y="605"/>
                  </a:lnTo>
                  <a:lnTo>
                    <a:pt x="15" y="611"/>
                  </a:lnTo>
                  <a:lnTo>
                    <a:pt x="9" y="614"/>
                  </a:lnTo>
                  <a:lnTo>
                    <a:pt x="9" y="626"/>
                  </a:lnTo>
                  <a:lnTo>
                    <a:pt x="15" y="629"/>
                  </a:lnTo>
                  <a:lnTo>
                    <a:pt x="18" y="629"/>
                  </a:lnTo>
                  <a:lnTo>
                    <a:pt x="18" y="645"/>
                  </a:lnTo>
                  <a:lnTo>
                    <a:pt x="30" y="651"/>
                  </a:lnTo>
                  <a:lnTo>
                    <a:pt x="30" y="657"/>
                  </a:lnTo>
                  <a:lnTo>
                    <a:pt x="30" y="660"/>
                  </a:lnTo>
                  <a:lnTo>
                    <a:pt x="24" y="660"/>
                  </a:lnTo>
                  <a:lnTo>
                    <a:pt x="24" y="666"/>
                  </a:lnTo>
                  <a:lnTo>
                    <a:pt x="18" y="669"/>
                  </a:lnTo>
                  <a:lnTo>
                    <a:pt x="18" y="675"/>
                  </a:lnTo>
                  <a:lnTo>
                    <a:pt x="18" y="681"/>
                  </a:lnTo>
                  <a:lnTo>
                    <a:pt x="24" y="684"/>
                  </a:lnTo>
                  <a:lnTo>
                    <a:pt x="24" y="691"/>
                  </a:lnTo>
                  <a:lnTo>
                    <a:pt x="30" y="697"/>
                  </a:lnTo>
                  <a:lnTo>
                    <a:pt x="30" y="700"/>
                  </a:lnTo>
                  <a:lnTo>
                    <a:pt x="30" y="712"/>
                  </a:lnTo>
                  <a:lnTo>
                    <a:pt x="24" y="715"/>
                  </a:lnTo>
                  <a:lnTo>
                    <a:pt x="30" y="721"/>
                  </a:lnTo>
                  <a:lnTo>
                    <a:pt x="36" y="715"/>
                  </a:lnTo>
                  <a:lnTo>
                    <a:pt x="39" y="721"/>
                  </a:lnTo>
                  <a:lnTo>
                    <a:pt x="55" y="715"/>
                  </a:lnTo>
                  <a:lnTo>
                    <a:pt x="61" y="721"/>
                  </a:lnTo>
                  <a:lnTo>
                    <a:pt x="64" y="721"/>
                  </a:lnTo>
                  <a:lnTo>
                    <a:pt x="70" y="721"/>
                  </a:lnTo>
                  <a:lnTo>
                    <a:pt x="70" y="715"/>
                  </a:lnTo>
                  <a:lnTo>
                    <a:pt x="70" y="706"/>
                  </a:lnTo>
                  <a:lnTo>
                    <a:pt x="70" y="697"/>
                  </a:lnTo>
                  <a:lnTo>
                    <a:pt x="76" y="691"/>
                  </a:lnTo>
                  <a:lnTo>
                    <a:pt x="79" y="691"/>
                  </a:lnTo>
                  <a:lnTo>
                    <a:pt x="85" y="691"/>
                  </a:lnTo>
                  <a:lnTo>
                    <a:pt x="91" y="684"/>
                  </a:lnTo>
                  <a:lnTo>
                    <a:pt x="85" y="684"/>
                  </a:lnTo>
                  <a:lnTo>
                    <a:pt x="91" y="681"/>
                  </a:lnTo>
                  <a:lnTo>
                    <a:pt x="100" y="675"/>
                  </a:lnTo>
                  <a:lnTo>
                    <a:pt x="110" y="681"/>
                  </a:lnTo>
                  <a:lnTo>
                    <a:pt x="110" y="684"/>
                  </a:lnTo>
                  <a:lnTo>
                    <a:pt x="116" y="684"/>
                  </a:lnTo>
                  <a:lnTo>
                    <a:pt x="125" y="684"/>
                  </a:lnTo>
                  <a:lnTo>
                    <a:pt x="131" y="684"/>
                  </a:lnTo>
                  <a:lnTo>
                    <a:pt x="131" y="675"/>
                  </a:lnTo>
                  <a:lnTo>
                    <a:pt x="131" y="669"/>
                  </a:lnTo>
                  <a:lnTo>
                    <a:pt x="140" y="657"/>
                  </a:lnTo>
                  <a:lnTo>
                    <a:pt x="140" y="645"/>
                  </a:lnTo>
                  <a:lnTo>
                    <a:pt x="146" y="642"/>
                  </a:lnTo>
                  <a:lnTo>
                    <a:pt x="149" y="636"/>
                  </a:lnTo>
                  <a:lnTo>
                    <a:pt x="149" y="629"/>
                  </a:lnTo>
                  <a:lnTo>
                    <a:pt x="146" y="629"/>
                  </a:lnTo>
                  <a:lnTo>
                    <a:pt x="149" y="620"/>
                  </a:lnTo>
                  <a:lnTo>
                    <a:pt x="155" y="614"/>
                  </a:lnTo>
                  <a:lnTo>
                    <a:pt x="149" y="611"/>
                  </a:lnTo>
                  <a:lnTo>
                    <a:pt x="149" y="605"/>
                  </a:lnTo>
                  <a:lnTo>
                    <a:pt x="149" y="602"/>
                  </a:lnTo>
                  <a:lnTo>
                    <a:pt x="155" y="596"/>
                  </a:lnTo>
                  <a:lnTo>
                    <a:pt x="155" y="590"/>
                  </a:lnTo>
                  <a:lnTo>
                    <a:pt x="162" y="580"/>
                  </a:lnTo>
                  <a:lnTo>
                    <a:pt x="162" y="574"/>
                  </a:lnTo>
                  <a:lnTo>
                    <a:pt x="162" y="571"/>
                  </a:lnTo>
                  <a:lnTo>
                    <a:pt x="155" y="559"/>
                  </a:lnTo>
                  <a:lnTo>
                    <a:pt x="165" y="556"/>
                  </a:lnTo>
                  <a:lnTo>
                    <a:pt x="149" y="550"/>
                  </a:lnTo>
                  <a:lnTo>
                    <a:pt x="155" y="544"/>
                  </a:lnTo>
                  <a:lnTo>
                    <a:pt x="165" y="550"/>
                  </a:lnTo>
                  <a:lnTo>
                    <a:pt x="171" y="550"/>
                  </a:lnTo>
                  <a:lnTo>
                    <a:pt x="180" y="541"/>
                  </a:lnTo>
                  <a:lnTo>
                    <a:pt x="180" y="535"/>
                  </a:lnTo>
                  <a:lnTo>
                    <a:pt x="180" y="532"/>
                  </a:lnTo>
                  <a:lnTo>
                    <a:pt x="186" y="532"/>
                  </a:lnTo>
                  <a:lnTo>
                    <a:pt x="192" y="532"/>
                  </a:lnTo>
                  <a:lnTo>
                    <a:pt x="195" y="535"/>
                  </a:lnTo>
                  <a:lnTo>
                    <a:pt x="201" y="525"/>
                  </a:lnTo>
                  <a:lnTo>
                    <a:pt x="204" y="519"/>
                  </a:lnTo>
                  <a:lnTo>
                    <a:pt x="217" y="516"/>
                  </a:lnTo>
                  <a:lnTo>
                    <a:pt x="204" y="510"/>
                  </a:lnTo>
                  <a:lnTo>
                    <a:pt x="204" y="504"/>
                  </a:lnTo>
                  <a:lnTo>
                    <a:pt x="210" y="501"/>
                  </a:lnTo>
                  <a:lnTo>
                    <a:pt x="217" y="501"/>
                  </a:lnTo>
                  <a:lnTo>
                    <a:pt x="226" y="486"/>
                  </a:lnTo>
                  <a:lnTo>
                    <a:pt x="220" y="480"/>
                  </a:lnTo>
                  <a:lnTo>
                    <a:pt x="220" y="470"/>
                  </a:lnTo>
                  <a:lnTo>
                    <a:pt x="210" y="477"/>
                  </a:lnTo>
                  <a:lnTo>
                    <a:pt x="210" y="470"/>
                  </a:lnTo>
                  <a:lnTo>
                    <a:pt x="210" y="464"/>
                  </a:lnTo>
                  <a:lnTo>
                    <a:pt x="204" y="461"/>
                  </a:lnTo>
                  <a:lnTo>
                    <a:pt x="201" y="455"/>
                  </a:lnTo>
                  <a:lnTo>
                    <a:pt x="201" y="449"/>
                  </a:lnTo>
                  <a:lnTo>
                    <a:pt x="201" y="446"/>
                  </a:lnTo>
                  <a:lnTo>
                    <a:pt x="192" y="449"/>
                  </a:lnTo>
                  <a:lnTo>
                    <a:pt x="186" y="446"/>
                  </a:lnTo>
                  <a:lnTo>
                    <a:pt x="180" y="440"/>
                  </a:lnTo>
                  <a:lnTo>
                    <a:pt x="180" y="431"/>
                  </a:lnTo>
                  <a:lnTo>
                    <a:pt x="177" y="425"/>
                  </a:lnTo>
                  <a:lnTo>
                    <a:pt x="177" y="422"/>
                  </a:lnTo>
                  <a:lnTo>
                    <a:pt x="171" y="415"/>
                  </a:lnTo>
                  <a:lnTo>
                    <a:pt x="177" y="415"/>
                  </a:lnTo>
                  <a:lnTo>
                    <a:pt x="180" y="409"/>
                  </a:lnTo>
                  <a:lnTo>
                    <a:pt x="180" y="400"/>
                  </a:lnTo>
                  <a:lnTo>
                    <a:pt x="180" y="394"/>
                  </a:lnTo>
                  <a:lnTo>
                    <a:pt x="180" y="385"/>
                  </a:lnTo>
                  <a:lnTo>
                    <a:pt x="186" y="385"/>
                  </a:lnTo>
                  <a:lnTo>
                    <a:pt x="180" y="382"/>
                  </a:lnTo>
                  <a:lnTo>
                    <a:pt x="186" y="376"/>
                  </a:lnTo>
                  <a:lnTo>
                    <a:pt x="186" y="367"/>
                  </a:lnTo>
                  <a:lnTo>
                    <a:pt x="192" y="360"/>
                  </a:lnTo>
                  <a:lnTo>
                    <a:pt x="192" y="351"/>
                  </a:lnTo>
                  <a:lnTo>
                    <a:pt x="177" y="351"/>
                  </a:lnTo>
                  <a:lnTo>
                    <a:pt x="177" y="339"/>
                  </a:lnTo>
                  <a:lnTo>
                    <a:pt x="180" y="336"/>
                  </a:lnTo>
                  <a:lnTo>
                    <a:pt x="192" y="339"/>
                  </a:lnTo>
                  <a:lnTo>
                    <a:pt x="195" y="336"/>
                  </a:lnTo>
                  <a:lnTo>
                    <a:pt x="201" y="336"/>
                  </a:lnTo>
                  <a:lnTo>
                    <a:pt x="204" y="330"/>
                  </a:lnTo>
                  <a:lnTo>
                    <a:pt x="210" y="330"/>
                  </a:lnTo>
                  <a:lnTo>
                    <a:pt x="220" y="324"/>
                  </a:lnTo>
                  <a:lnTo>
                    <a:pt x="217" y="321"/>
                  </a:lnTo>
                  <a:lnTo>
                    <a:pt x="226" y="308"/>
                  </a:lnTo>
                  <a:lnTo>
                    <a:pt x="220" y="305"/>
                  </a:lnTo>
                  <a:lnTo>
                    <a:pt x="232" y="305"/>
                  </a:lnTo>
                  <a:lnTo>
                    <a:pt x="235" y="296"/>
                  </a:lnTo>
                  <a:lnTo>
                    <a:pt x="241" y="299"/>
                  </a:lnTo>
                  <a:lnTo>
                    <a:pt x="250" y="296"/>
                  </a:lnTo>
                  <a:lnTo>
                    <a:pt x="247" y="290"/>
                  </a:lnTo>
                  <a:lnTo>
                    <a:pt x="250" y="284"/>
                  </a:lnTo>
                  <a:lnTo>
                    <a:pt x="256" y="284"/>
                  </a:lnTo>
                  <a:lnTo>
                    <a:pt x="265" y="281"/>
                  </a:lnTo>
                  <a:lnTo>
                    <a:pt x="265" y="269"/>
                  </a:lnTo>
                  <a:lnTo>
                    <a:pt x="265" y="266"/>
                  </a:lnTo>
                  <a:lnTo>
                    <a:pt x="265" y="260"/>
                  </a:lnTo>
                  <a:lnTo>
                    <a:pt x="271" y="250"/>
                  </a:lnTo>
                  <a:lnTo>
                    <a:pt x="275" y="250"/>
                  </a:lnTo>
                  <a:lnTo>
                    <a:pt x="281" y="241"/>
                  </a:lnTo>
                  <a:lnTo>
                    <a:pt x="287" y="235"/>
                  </a:lnTo>
                  <a:lnTo>
                    <a:pt x="281" y="229"/>
                  </a:lnTo>
                  <a:lnTo>
                    <a:pt x="281" y="226"/>
                  </a:lnTo>
                  <a:lnTo>
                    <a:pt x="281" y="214"/>
                  </a:lnTo>
                  <a:lnTo>
                    <a:pt x="281" y="204"/>
                  </a:lnTo>
                  <a:lnTo>
                    <a:pt x="287" y="198"/>
                  </a:lnTo>
                  <a:lnTo>
                    <a:pt x="287" y="195"/>
                  </a:lnTo>
                  <a:lnTo>
                    <a:pt x="287" y="189"/>
                  </a:lnTo>
                  <a:lnTo>
                    <a:pt x="290" y="186"/>
                  </a:lnTo>
                  <a:lnTo>
                    <a:pt x="302" y="186"/>
                  </a:lnTo>
                  <a:lnTo>
                    <a:pt x="302" y="174"/>
                  </a:lnTo>
                  <a:lnTo>
                    <a:pt x="302" y="165"/>
                  </a:lnTo>
                  <a:lnTo>
                    <a:pt x="302" y="159"/>
                  </a:lnTo>
                  <a:lnTo>
                    <a:pt x="305" y="159"/>
                  </a:lnTo>
                  <a:lnTo>
                    <a:pt x="311" y="165"/>
                  </a:lnTo>
                  <a:lnTo>
                    <a:pt x="320" y="156"/>
                  </a:lnTo>
                  <a:lnTo>
                    <a:pt x="326" y="159"/>
                  </a:lnTo>
                  <a:lnTo>
                    <a:pt x="333" y="159"/>
                  </a:lnTo>
                  <a:lnTo>
                    <a:pt x="336" y="159"/>
                  </a:lnTo>
                  <a:lnTo>
                    <a:pt x="342" y="165"/>
                  </a:lnTo>
                  <a:lnTo>
                    <a:pt x="345" y="15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22">
              <a:extLst>
                <a:ext uri="{FF2B5EF4-FFF2-40B4-BE49-F238E27FC236}">
                  <a16:creationId xmlns:a16="http://schemas.microsoft.com/office/drawing/2014/main" id="{87CFB69E-2EFC-40FD-80BB-560ABB5CFD88}"/>
                </a:ext>
              </a:extLst>
            </p:cNvPr>
            <p:cNvSpPr>
              <a:spLocks/>
            </p:cNvSpPr>
            <p:nvPr/>
          </p:nvSpPr>
          <p:spPr bwMode="auto">
            <a:xfrm>
              <a:off x="7307263" y="2563480"/>
              <a:ext cx="547688" cy="1144588"/>
            </a:xfrm>
            <a:custGeom>
              <a:avLst/>
              <a:gdLst>
                <a:gd name="T0" fmla="*/ 336 w 345"/>
                <a:gd name="T1" fmla="*/ 131 h 721"/>
                <a:gd name="T2" fmla="*/ 336 w 345"/>
                <a:gd name="T3" fmla="*/ 94 h 721"/>
                <a:gd name="T4" fmla="*/ 320 w 345"/>
                <a:gd name="T5" fmla="*/ 76 h 721"/>
                <a:gd name="T6" fmla="*/ 326 w 345"/>
                <a:gd name="T7" fmla="*/ 49 h 721"/>
                <a:gd name="T8" fmla="*/ 296 w 345"/>
                <a:gd name="T9" fmla="*/ 24 h 721"/>
                <a:gd name="T10" fmla="*/ 271 w 345"/>
                <a:gd name="T11" fmla="*/ 6 h 721"/>
                <a:gd name="T12" fmla="*/ 250 w 345"/>
                <a:gd name="T13" fmla="*/ 18 h 721"/>
                <a:gd name="T14" fmla="*/ 226 w 345"/>
                <a:gd name="T15" fmla="*/ 30 h 721"/>
                <a:gd name="T16" fmla="*/ 201 w 345"/>
                <a:gd name="T17" fmla="*/ 46 h 721"/>
                <a:gd name="T18" fmla="*/ 171 w 345"/>
                <a:gd name="T19" fmla="*/ 76 h 721"/>
                <a:gd name="T20" fmla="*/ 171 w 345"/>
                <a:gd name="T21" fmla="*/ 104 h 721"/>
                <a:gd name="T22" fmla="*/ 146 w 345"/>
                <a:gd name="T23" fmla="*/ 140 h 721"/>
                <a:gd name="T24" fmla="*/ 116 w 345"/>
                <a:gd name="T25" fmla="*/ 174 h 721"/>
                <a:gd name="T26" fmla="*/ 110 w 345"/>
                <a:gd name="T27" fmla="*/ 214 h 721"/>
                <a:gd name="T28" fmla="*/ 100 w 345"/>
                <a:gd name="T29" fmla="*/ 244 h 721"/>
                <a:gd name="T30" fmla="*/ 79 w 345"/>
                <a:gd name="T31" fmla="*/ 266 h 721"/>
                <a:gd name="T32" fmla="*/ 55 w 345"/>
                <a:gd name="T33" fmla="*/ 275 h 721"/>
                <a:gd name="T34" fmla="*/ 45 w 345"/>
                <a:gd name="T35" fmla="*/ 321 h 721"/>
                <a:gd name="T36" fmla="*/ 48 w 345"/>
                <a:gd name="T37" fmla="*/ 354 h 721"/>
                <a:gd name="T38" fmla="*/ 55 w 345"/>
                <a:gd name="T39" fmla="*/ 385 h 721"/>
                <a:gd name="T40" fmla="*/ 39 w 345"/>
                <a:gd name="T41" fmla="*/ 422 h 721"/>
                <a:gd name="T42" fmla="*/ 39 w 345"/>
                <a:gd name="T43" fmla="*/ 470 h 721"/>
                <a:gd name="T44" fmla="*/ 18 w 345"/>
                <a:gd name="T45" fmla="*/ 486 h 721"/>
                <a:gd name="T46" fmla="*/ 15 w 345"/>
                <a:gd name="T47" fmla="*/ 516 h 721"/>
                <a:gd name="T48" fmla="*/ 0 w 345"/>
                <a:gd name="T49" fmla="*/ 510 h 721"/>
                <a:gd name="T50" fmla="*/ 0 w 345"/>
                <a:gd name="T51" fmla="*/ 544 h 721"/>
                <a:gd name="T52" fmla="*/ 9 w 345"/>
                <a:gd name="T53" fmla="*/ 559 h 721"/>
                <a:gd name="T54" fmla="*/ 9 w 345"/>
                <a:gd name="T55" fmla="*/ 590 h 721"/>
                <a:gd name="T56" fmla="*/ 9 w 345"/>
                <a:gd name="T57" fmla="*/ 626 h 721"/>
                <a:gd name="T58" fmla="*/ 30 w 345"/>
                <a:gd name="T59" fmla="*/ 657 h 721"/>
                <a:gd name="T60" fmla="*/ 18 w 345"/>
                <a:gd name="T61" fmla="*/ 675 h 721"/>
                <a:gd name="T62" fmla="*/ 30 w 345"/>
                <a:gd name="T63" fmla="*/ 700 h 721"/>
                <a:gd name="T64" fmla="*/ 39 w 345"/>
                <a:gd name="T65" fmla="*/ 721 h 721"/>
                <a:gd name="T66" fmla="*/ 70 w 345"/>
                <a:gd name="T67" fmla="*/ 715 h 721"/>
                <a:gd name="T68" fmla="*/ 85 w 345"/>
                <a:gd name="T69" fmla="*/ 691 h 721"/>
                <a:gd name="T70" fmla="*/ 110 w 345"/>
                <a:gd name="T71" fmla="*/ 681 h 721"/>
                <a:gd name="T72" fmla="*/ 131 w 345"/>
                <a:gd name="T73" fmla="*/ 675 h 721"/>
                <a:gd name="T74" fmla="*/ 149 w 345"/>
                <a:gd name="T75" fmla="*/ 636 h 721"/>
                <a:gd name="T76" fmla="*/ 149 w 345"/>
                <a:gd name="T77" fmla="*/ 611 h 721"/>
                <a:gd name="T78" fmla="*/ 162 w 345"/>
                <a:gd name="T79" fmla="*/ 580 h 721"/>
                <a:gd name="T80" fmla="*/ 149 w 345"/>
                <a:gd name="T81" fmla="*/ 550 h 721"/>
                <a:gd name="T82" fmla="*/ 180 w 345"/>
                <a:gd name="T83" fmla="*/ 535 h 721"/>
                <a:gd name="T84" fmla="*/ 201 w 345"/>
                <a:gd name="T85" fmla="*/ 525 h 721"/>
                <a:gd name="T86" fmla="*/ 210 w 345"/>
                <a:gd name="T87" fmla="*/ 501 h 721"/>
                <a:gd name="T88" fmla="*/ 210 w 345"/>
                <a:gd name="T89" fmla="*/ 477 h 721"/>
                <a:gd name="T90" fmla="*/ 201 w 345"/>
                <a:gd name="T91" fmla="*/ 449 h 721"/>
                <a:gd name="T92" fmla="*/ 180 w 345"/>
                <a:gd name="T93" fmla="*/ 431 h 721"/>
                <a:gd name="T94" fmla="*/ 180 w 345"/>
                <a:gd name="T95" fmla="*/ 409 h 721"/>
                <a:gd name="T96" fmla="*/ 180 w 345"/>
                <a:gd name="T97" fmla="*/ 382 h 721"/>
                <a:gd name="T98" fmla="*/ 177 w 345"/>
                <a:gd name="T99" fmla="*/ 351 h 721"/>
                <a:gd name="T100" fmla="*/ 201 w 345"/>
                <a:gd name="T101" fmla="*/ 336 h 721"/>
                <a:gd name="T102" fmla="*/ 226 w 345"/>
                <a:gd name="T103" fmla="*/ 308 h 721"/>
                <a:gd name="T104" fmla="*/ 250 w 345"/>
                <a:gd name="T105" fmla="*/ 296 h 721"/>
                <a:gd name="T106" fmla="*/ 265 w 345"/>
                <a:gd name="T107" fmla="*/ 269 h 721"/>
                <a:gd name="T108" fmla="*/ 281 w 345"/>
                <a:gd name="T109" fmla="*/ 241 h 721"/>
                <a:gd name="T110" fmla="*/ 281 w 345"/>
                <a:gd name="T111" fmla="*/ 204 h 721"/>
                <a:gd name="T112" fmla="*/ 302 w 345"/>
                <a:gd name="T113" fmla="*/ 186 h 721"/>
                <a:gd name="T114" fmla="*/ 311 w 345"/>
                <a:gd name="T115" fmla="*/ 165 h 721"/>
                <a:gd name="T116" fmla="*/ 342 w 345"/>
                <a:gd name="T117" fmla="*/ 1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5" h="721">
                  <a:moveTo>
                    <a:pt x="345" y="159"/>
                  </a:moveTo>
                  <a:lnTo>
                    <a:pt x="345" y="149"/>
                  </a:lnTo>
                  <a:lnTo>
                    <a:pt x="342" y="143"/>
                  </a:lnTo>
                  <a:lnTo>
                    <a:pt x="336" y="134"/>
                  </a:lnTo>
                  <a:lnTo>
                    <a:pt x="336" y="131"/>
                  </a:lnTo>
                  <a:lnTo>
                    <a:pt x="336" y="119"/>
                  </a:lnTo>
                  <a:lnTo>
                    <a:pt x="336" y="110"/>
                  </a:lnTo>
                  <a:lnTo>
                    <a:pt x="342" y="104"/>
                  </a:lnTo>
                  <a:lnTo>
                    <a:pt x="336" y="101"/>
                  </a:lnTo>
                  <a:lnTo>
                    <a:pt x="336" y="94"/>
                  </a:lnTo>
                  <a:lnTo>
                    <a:pt x="330" y="88"/>
                  </a:lnTo>
                  <a:lnTo>
                    <a:pt x="330" y="85"/>
                  </a:lnTo>
                  <a:lnTo>
                    <a:pt x="330" y="79"/>
                  </a:lnTo>
                  <a:lnTo>
                    <a:pt x="330" y="76"/>
                  </a:lnTo>
                  <a:lnTo>
                    <a:pt x="320" y="76"/>
                  </a:lnTo>
                  <a:lnTo>
                    <a:pt x="326" y="70"/>
                  </a:lnTo>
                  <a:lnTo>
                    <a:pt x="326" y="64"/>
                  </a:lnTo>
                  <a:lnTo>
                    <a:pt x="326" y="61"/>
                  </a:lnTo>
                  <a:lnTo>
                    <a:pt x="326" y="55"/>
                  </a:lnTo>
                  <a:lnTo>
                    <a:pt x="326" y="49"/>
                  </a:lnTo>
                  <a:lnTo>
                    <a:pt x="320" y="46"/>
                  </a:lnTo>
                  <a:lnTo>
                    <a:pt x="320" y="33"/>
                  </a:lnTo>
                  <a:lnTo>
                    <a:pt x="314" y="33"/>
                  </a:lnTo>
                  <a:lnTo>
                    <a:pt x="305" y="30"/>
                  </a:lnTo>
                  <a:lnTo>
                    <a:pt x="296" y="24"/>
                  </a:lnTo>
                  <a:lnTo>
                    <a:pt x="290" y="24"/>
                  </a:lnTo>
                  <a:lnTo>
                    <a:pt x="287" y="18"/>
                  </a:lnTo>
                  <a:lnTo>
                    <a:pt x="281" y="18"/>
                  </a:lnTo>
                  <a:lnTo>
                    <a:pt x="281" y="9"/>
                  </a:lnTo>
                  <a:lnTo>
                    <a:pt x="271" y="6"/>
                  </a:lnTo>
                  <a:lnTo>
                    <a:pt x="259" y="0"/>
                  </a:lnTo>
                  <a:lnTo>
                    <a:pt x="250" y="0"/>
                  </a:lnTo>
                  <a:lnTo>
                    <a:pt x="250" y="6"/>
                  </a:lnTo>
                  <a:lnTo>
                    <a:pt x="250" y="15"/>
                  </a:lnTo>
                  <a:lnTo>
                    <a:pt x="250" y="18"/>
                  </a:lnTo>
                  <a:lnTo>
                    <a:pt x="241" y="15"/>
                  </a:lnTo>
                  <a:lnTo>
                    <a:pt x="235" y="30"/>
                  </a:lnTo>
                  <a:lnTo>
                    <a:pt x="235" y="33"/>
                  </a:lnTo>
                  <a:lnTo>
                    <a:pt x="232" y="33"/>
                  </a:lnTo>
                  <a:lnTo>
                    <a:pt x="226" y="30"/>
                  </a:lnTo>
                  <a:lnTo>
                    <a:pt x="217" y="33"/>
                  </a:lnTo>
                  <a:lnTo>
                    <a:pt x="217" y="46"/>
                  </a:lnTo>
                  <a:lnTo>
                    <a:pt x="217" y="49"/>
                  </a:lnTo>
                  <a:lnTo>
                    <a:pt x="210" y="49"/>
                  </a:lnTo>
                  <a:lnTo>
                    <a:pt x="201" y="46"/>
                  </a:lnTo>
                  <a:lnTo>
                    <a:pt x="195" y="46"/>
                  </a:lnTo>
                  <a:lnTo>
                    <a:pt x="189" y="55"/>
                  </a:lnTo>
                  <a:lnTo>
                    <a:pt x="189" y="61"/>
                  </a:lnTo>
                  <a:lnTo>
                    <a:pt x="174" y="70"/>
                  </a:lnTo>
                  <a:lnTo>
                    <a:pt x="171" y="76"/>
                  </a:lnTo>
                  <a:lnTo>
                    <a:pt x="165" y="79"/>
                  </a:lnTo>
                  <a:lnTo>
                    <a:pt x="171" y="85"/>
                  </a:lnTo>
                  <a:lnTo>
                    <a:pt x="174" y="94"/>
                  </a:lnTo>
                  <a:lnTo>
                    <a:pt x="171" y="101"/>
                  </a:lnTo>
                  <a:lnTo>
                    <a:pt x="171" y="104"/>
                  </a:lnTo>
                  <a:lnTo>
                    <a:pt x="162" y="113"/>
                  </a:lnTo>
                  <a:lnTo>
                    <a:pt x="149" y="119"/>
                  </a:lnTo>
                  <a:lnTo>
                    <a:pt x="149" y="131"/>
                  </a:lnTo>
                  <a:lnTo>
                    <a:pt x="149" y="134"/>
                  </a:lnTo>
                  <a:lnTo>
                    <a:pt x="146" y="140"/>
                  </a:lnTo>
                  <a:lnTo>
                    <a:pt x="134" y="143"/>
                  </a:lnTo>
                  <a:lnTo>
                    <a:pt x="125" y="149"/>
                  </a:lnTo>
                  <a:lnTo>
                    <a:pt x="125" y="159"/>
                  </a:lnTo>
                  <a:lnTo>
                    <a:pt x="119" y="171"/>
                  </a:lnTo>
                  <a:lnTo>
                    <a:pt x="116" y="174"/>
                  </a:lnTo>
                  <a:lnTo>
                    <a:pt x="116" y="186"/>
                  </a:lnTo>
                  <a:lnTo>
                    <a:pt x="116" y="189"/>
                  </a:lnTo>
                  <a:lnTo>
                    <a:pt x="116" y="195"/>
                  </a:lnTo>
                  <a:lnTo>
                    <a:pt x="110" y="211"/>
                  </a:lnTo>
                  <a:lnTo>
                    <a:pt x="110" y="214"/>
                  </a:lnTo>
                  <a:lnTo>
                    <a:pt x="100" y="220"/>
                  </a:lnTo>
                  <a:lnTo>
                    <a:pt x="94" y="226"/>
                  </a:lnTo>
                  <a:lnTo>
                    <a:pt x="100" y="235"/>
                  </a:lnTo>
                  <a:lnTo>
                    <a:pt x="100" y="241"/>
                  </a:lnTo>
                  <a:lnTo>
                    <a:pt x="100" y="244"/>
                  </a:lnTo>
                  <a:lnTo>
                    <a:pt x="103" y="253"/>
                  </a:lnTo>
                  <a:lnTo>
                    <a:pt x="100" y="260"/>
                  </a:lnTo>
                  <a:lnTo>
                    <a:pt x="91" y="260"/>
                  </a:lnTo>
                  <a:lnTo>
                    <a:pt x="85" y="260"/>
                  </a:lnTo>
                  <a:lnTo>
                    <a:pt x="79" y="266"/>
                  </a:lnTo>
                  <a:lnTo>
                    <a:pt x="76" y="269"/>
                  </a:lnTo>
                  <a:lnTo>
                    <a:pt x="70" y="269"/>
                  </a:lnTo>
                  <a:lnTo>
                    <a:pt x="70" y="266"/>
                  </a:lnTo>
                  <a:lnTo>
                    <a:pt x="61" y="269"/>
                  </a:lnTo>
                  <a:lnTo>
                    <a:pt x="55" y="275"/>
                  </a:lnTo>
                  <a:lnTo>
                    <a:pt x="48" y="284"/>
                  </a:lnTo>
                  <a:lnTo>
                    <a:pt x="48" y="296"/>
                  </a:lnTo>
                  <a:lnTo>
                    <a:pt x="48" y="305"/>
                  </a:lnTo>
                  <a:lnTo>
                    <a:pt x="48" y="315"/>
                  </a:lnTo>
                  <a:lnTo>
                    <a:pt x="45" y="321"/>
                  </a:lnTo>
                  <a:lnTo>
                    <a:pt x="45" y="330"/>
                  </a:lnTo>
                  <a:lnTo>
                    <a:pt x="45" y="336"/>
                  </a:lnTo>
                  <a:lnTo>
                    <a:pt x="48" y="339"/>
                  </a:lnTo>
                  <a:lnTo>
                    <a:pt x="48" y="351"/>
                  </a:lnTo>
                  <a:lnTo>
                    <a:pt x="48" y="354"/>
                  </a:lnTo>
                  <a:lnTo>
                    <a:pt x="45" y="367"/>
                  </a:lnTo>
                  <a:lnTo>
                    <a:pt x="45" y="370"/>
                  </a:lnTo>
                  <a:lnTo>
                    <a:pt x="45" y="376"/>
                  </a:lnTo>
                  <a:lnTo>
                    <a:pt x="48" y="382"/>
                  </a:lnTo>
                  <a:lnTo>
                    <a:pt x="55" y="385"/>
                  </a:lnTo>
                  <a:lnTo>
                    <a:pt x="55" y="391"/>
                  </a:lnTo>
                  <a:lnTo>
                    <a:pt x="55" y="400"/>
                  </a:lnTo>
                  <a:lnTo>
                    <a:pt x="55" y="406"/>
                  </a:lnTo>
                  <a:lnTo>
                    <a:pt x="39" y="415"/>
                  </a:lnTo>
                  <a:lnTo>
                    <a:pt x="39" y="422"/>
                  </a:lnTo>
                  <a:lnTo>
                    <a:pt x="45" y="431"/>
                  </a:lnTo>
                  <a:lnTo>
                    <a:pt x="45" y="434"/>
                  </a:lnTo>
                  <a:lnTo>
                    <a:pt x="45" y="440"/>
                  </a:lnTo>
                  <a:lnTo>
                    <a:pt x="45" y="455"/>
                  </a:lnTo>
                  <a:lnTo>
                    <a:pt x="39" y="470"/>
                  </a:lnTo>
                  <a:lnTo>
                    <a:pt x="33" y="470"/>
                  </a:lnTo>
                  <a:lnTo>
                    <a:pt x="30" y="470"/>
                  </a:lnTo>
                  <a:lnTo>
                    <a:pt x="24" y="477"/>
                  </a:lnTo>
                  <a:lnTo>
                    <a:pt x="24" y="480"/>
                  </a:lnTo>
                  <a:lnTo>
                    <a:pt x="18" y="486"/>
                  </a:lnTo>
                  <a:lnTo>
                    <a:pt x="18" y="489"/>
                  </a:lnTo>
                  <a:lnTo>
                    <a:pt x="9" y="501"/>
                  </a:lnTo>
                  <a:lnTo>
                    <a:pt x="15" y="504"/>
                  </a:lnTo>
                  <a:lnTo>
                    <a:pt x="15" y="510"/>
                  </a:lnTo>
                  <a:lnTo>
                    <a:pt x="15" y="516"/>
                  </a:lnTo>
                  <a:lnTo>
                    <a:pt x="9" y="519"/>
                  </a:lnTo>
                  <a:lnTo>
                    <a:pt x="6" y="516"/>
                  </a:lnTo>
                  <a:lnTo>
                    <a:pt x="6" y="510"/>
                  </a:lnTo>
                  <a:lnTo>
                    <a:pt x="0" y="510"/>
                  </a:lnTo>
                  <a:lnTo>
                    <a:pt x="0" y="510"/>
                  </a:lnTo>
                  <a:lnTo>
                    <a:pt x="0" y="519"/>
                  </a:lnTo>
                  <a:lnTo>
                    <a:pt x="0" y="525"/>
                  </a:lnTo>
                  <a:lnTo>
                    <a:pt x="0" y="535"/>
                  </a:lnTo>
                  <a:lnTo>
                    <a:pt x="0" y="541"/>
                  </a:lnTo>
                  <a:lnTo>
                    <a:pt x="0" y="544"/>
                  </a:lnTo>
                  <a:lnTo>
                    <a:pt x="0" y="550"/>
                  </a:lnTo>
                  <a:lnTo>
                    <a:pt x="0" y="556"/>
                  </a:lnTo>
                  <a:lnTo>
                    <a:pt x="6" y="556"/>
                  </a:lnTo>
                  <a:lnTo>
                    <a:pt x="6" y="565"/>
                  </a:lnTo>
                  <a:lnTo>
                    <a:pt x="9" y="559"/>
                  </a:lnTo>
                  <a:lnTo>
                    <a:pt x="15" y="565"/>
                  </a:lnTo>
                  <a:lnTo>
                    <a:pt x="9" y="574"/>
                  </a:lnTo>
                  <a:lnTo>
                    <a:pt x="9" y="580"/>
                  </a:lnTo>
                  <a:lnTo>
                    <a:pt x="9" y="587"/>
                  </a:lnTo>
                  <a:lnTo>
                    <a:pt x="9" y="590"/>
                  </a:lnTo>
                  <a:lnTo>
                    <a:pt x="9" y="602"/>
                  </a:lnTo>
                  <a:lnTo>
                    <a:pt x="9" y="605"/>
                  </a:lnTo>
                  <a:lnTo>
                    <a:pt x="15" y="611"/>
                  </a:lnTo>
                  <a:lnTo>
                    <a:pt x="9" y="614"/>
                  </a:lnTo>
                  <a:lnTo>
                    <a:pt x="9" y="626"/>
                  </a:lnTo>
                  <a:lnTo>
                    <a:pt x="15" y="629"/>
                  </a:lnTo>
                  <a:lnTo>
                    <a:pt x="18" y="629"/>
                  </a:lnTo>
                  <a:lnTo>
                    <a:pt x="18" y="645"/>
                  </a:lnTo>
                  <a:lnTo>
                    <a:pt x="30" y="651"/>
                  </a:lnTo>
                  <a:lnTo>
                    <a:pt x="30" y="657"/>
                  </a:lnTo>
                  <a:lnTo>
                    <a:pt x="30" y="660"/>
                  </a:lnTo>
                  <a:lnTo>
                    <a:pt x="24" y="660"/>
                  </a:lnTo>
                  <a:lnTo>
                    <a:pt x="24" y="666"/>
                  </a:lnTo>
                  <a:lnTo>
                    <a:pt x="18" y="669"/>
                  </a:lnTo>
                  <a:lnTo>
                    <a:pt x="18" y="675"/>
                  </a:lnTo>
                  <a:lnTo>
                    <a:pt x="18" y="681"/>
                  </a:lnTo>
                  <a:lnTo>
                    <a:pt x="24" y="684"/>
                  </a:lnTo>
                  <a:lnTo>
                    <a:pt x="24" y="691"/>
                  </a:lnTo>
                  <a:lnTo>
                    <a:pt x="30" y="697"/>
                  </a:lnTo>
                  <a:lnTo>
                    <a:pt x="30" y="700"/>
                  </a:lnTo>
                  <a:lnTo>
                    <a:pt x="30" y="712"/>
                  </a:lnTo>
                  <a:lnTo>
                    <a:pt x="24" y="715"/>
                  </a:lnTo>
                  <a:lnTo>
                    <a:pt x="30" y="721"/>
                  </a:lnTo>
                  <a:lnTo>
                    <a:pt x="36" y="715"/>
                  </a:lnTo>
                  <a:lnTo>
                    <a:pt x="39" y="721"/>
                  </a:lnTo>
                  <a:lnTo>
                    <a:pt x="55" y="715"/>
                  </a:lnTo>
                  <a:lnTo>
                    <a:pt x="61" y="721"/>
                  </a:lnTo>
                  <a:lnTo>
                    <a:pt x="64" y="721"/>
                  </a:lnTo>
                  <a:lnTo>
                    <a:pt x="70" y="721"/>
                  </a:lnTo>
                  <a:lnTo>
                    <a:pt x="70" y="715"/>
                  </a:lnTo>
                  <a:lnTo>
                    <a:pt x="70" y="706"/>
                  </a:lnTo>
                  <a:lnTo>
                    <a:pt x="70" y="697"/>
                  </a:lnTo>
                  <a:lnTo>
                    <a:pt x="76" y="691"/>
                  </a:lnTo>
                  <a:lnTo>
                    <a:pt x="79" y="691"/>
                  </a:lnTo>
                  <a:lnTo>
                    <a:pt x="85" y="691"/>
                  </a:lnTo>
                  <a:lnTo>
                    <a:pt x="91" y="684"/>
                  </a:lnTo>
                  <a:lnTo>
                    <a:pt x="85" y="684"/>
                  </a:lnTo>
                  <a:lnTo>
                    <a:pt x="91" y="681"/>
                  </a:lnTo>
                  <a:lnTo>
                    <a:pt x="100" y="675"/>
                  </a:lnTo>
                  <a:lnTo>
                    <a:pt x="110" y="681"/>
                  </a:lnTo>
                  <a:lnTo>
                    <a:pt x="110" y="684"/>
                  </a:lnTo>
                  <a:lnTo>
                    <a:pt x="116" y="684"/>
                  </a:lnTo>
                  <a:lnTo>
                    <a:pt x="125" y="684"/>
                  </a:lnTo>
                  <a:lnTo>
                    <a:pt x="131" y="684"/>
                  </a:lnTo>
                  <a:lnTo>
                    <a:pt x="131" y="675"/>
                  </a:lnTo>
                  <a:lnTo>
                    <a:pt x="131" y="669"/>
                  </a:lnTo>
                  <a:lnTo>
                    <a:pt x="140" y="657"/>
                  </a:lnTo>
                  <a:lnTo>
                    <a:pt x="140" y="645"/>
                  </a:lnTo>
                  <a:lnTo>
                    <a:pt x="146" y="642"/>
                  </a:lnTo>
                  <a:lnTo>
                    <a:pt x="149" y="636"/>
                  </a:lnTo>
                  <a:lnTo>
                    <a:pt x="149" y="629"/>
                  </a:lnTo>
                  <a:lnTo>
                    <a:pt x="146" y="629"/>
                  </a:lnTo>
                  <a:lnTo>
                    <a:pt x="149" y="620"/>
                  </a:lnTo>
                  <a:lnTo>
                    <a:pt x="155" y="614"/>
                  </a:lnTo>
                  <a:lnTo>
                    <a:pt x="149" y="611"/>
                  </a:lnTo>
                  <a:lnTo>
                    <a:pt x="149" y="605"/>
                  </a:lnTo>
                  <a:lnTo>
                    <a:pt x="149" y="602"/>
                  </a:lnTo>
                  <a:lnTo>
                    <a:pt x="155" y="596"/>
                  </a:lnTo>
                  <a:lnTo>
                    <a:pt x="155" y="590"/>
                  </a:lnTo>
                  <a:lnTo>
                    <a:pt x="162" y="580"/>
                  </a:lnTo>
                  <a:lnTo>
                    <a:pt x="162" y="574"/>
                  </a:lnTo>
                  <a:lnTo>
                    <a:pt x="162" y="571"/>
                  </a:lnTo>
                  <a:lnTo>
                    <a:pt x="155" y="559"/>
                  </a:lnTo>
                  <a:lnTo>
                    <a:pt x="165" y="556"/>
                  </a:lnTo>
                  <a:lnTo>
                    <a:pt x="149" y="550"/>
                  </a:lnTo>
                  <a:lnTo>
                    <a:pt x="155" y="544"/>
                  </a:lnTo>
                  <a:lnTo>
                    <a:pt x="165" y="550"/>
                  </a:lnTo>
                  <a:lnTo>
                    <a:pt x="171" y="550"/>
                  </a:lnTo>
                  <a:lnTo>
                    <a:pt x="180" y="541"/>
                  </a:lnTo>
                  <a:lnTo>
                    <a:pt x="180" y="535"/>
                  </a:lnTo>
                  <a:lnTo>
                    <a:pt x="180" y="532"/>
                  </a:lnTo>
                  <a:lnTo>
                    <a:pt x="186" y="532"/>
                  </a:lnTo>
                  <a:lnTo>
                    <a:pt x="192" y="532"/>
                  </a:lnTo>
                  <a:lnTo>
                    <a:pt x="195" y="535"/>
                  </a:lnTo>
                  <a:lnTo>
                    <a:pt x="201" y="525"/>
                  </a:lnTo>
                  <a:lnTo>
                    <a:pt x="204" y="519"/>
                  </a:lnTo>
                  <a:lnTo>
                    <a:pt x="217" y="516"/>
                  </a:lnTo>
                  <a:lnTo>
                    <a:pt x="204" y="510"/>
                  </a:lnTo>
                  <a:lnTo>
                    <a:pt x="204" y="504"/>
                  </a:lnTo>
                  <a:lnTo>
                    <a:pt x="210" y="501"/>
                  </a:lnTo>
                  <a:lnTo>
                    <a:pt x="217" y="501"/>
                  </a:lnTo>
                  <a:lnTo>
                    <a:pt x="226" y="486"/>
                  </a:lnTo>
                  <a:lnTo>
                    <a:pt x="220" y="480"/>
                  </a:lnTo>
                  <a:lnTo>
                    <a:pt x="220" y="470"/>
                  </a:lnTo>
                  <a:lnTo>
                    <a:pt x="210" y="477"/>
                  </a:lnTo>
                  <a:lnTo>
                    <a:pt x="210" y="470"/>
                  </a:lnTo>
                  <a:lnTo>
                    <a:pt x="210" y="464"/>
                  </a:lnTo>
                  <a:lnTo>
                    <a:pt x="204" y="461"/>
                  </a:lnTo>
                  <a:lnTo>
                    <a:pt x="201" y="455"/>
                  </a:lnTo>
                  <a:lnTo>
                    <a:pt x="201" y="449"/>
                  </a:lnTo>
                  <a:lnTo>
                    <a:pt x="201" y="446"/>
                  </a:lnTo>
                  <a:lnTo>
                    <a:pt x="192" y="449"/>
                  </a:lnTo>
                  <a:lnTo>
                    <a:pt x="186" y="446"/>
                  </a:lnTo>
                  <a:lnTo>
                    <a:pt x="180" y="440"/>
                  </a:lnTo>
                  <a:lnTo>
                    <a:pt x="180" y="431"/>
                  </a:lnTo>
                  <a:lnTo>
                    <a:pt x="177" y="425"/>
                  </a:lnTo>
                  <a:lnTo>
                    <a:pt x="177" y="422"/>
                  </a:lnTo>
                  <a:lnTo>
                    <a:pt x="171" y="415"/>
                  </a:lnTo>
                  <a:lnTo>
                    <a:pt x="177" y="415"/>
                  </a:lnTo>
                  <a:lnTo>
                    <a:pt x="180" y="409"/>
                  </a:lnTo>
                  <a:lnTo>
                    <a:pt x="180" y="400"/>
                  </a:lnTo>
                  <a:lnTo>
                    <a:pt x="180" y="394"/>
                  </a:lnTo>
                  <a:lnTo>
                    <a:pt x="180" y="385"/>
                  </a:lnTo>
                  <a:lnTo>
                    <a:pt x="186" y="385"/>
                  </a:lnTo>
                  <a:lnTo>
                    <a:pt x="180" y="382"/>
                  </a:lnTo>
                  <a:lnTo>
                    <a:pt x="186" y="376"/>
                  </a:lnTo>
                  <a:lnTo>
                    <a:pt x="186" y="367"/>
                  </a:lnTo>
                  <a:lnTo>
                    <a:pt x="192" y="360"/>
                  </a:lnTo>
                  <a:lnTo>
                    <a:pt x="192" y="351"/>
                  </a:lnTo>
                  <a:lnTo>
                    <a:pt x="177" y="351"/>
                  </a:lnTo>
                  <a:lnTo>
                    <a:pt x="177" y="339"/>
                  </a:lnTo>
                  <a:lnTo>
                    <a:pt x="180" y="336"/>
                  </a:lnTo>
                  <a:lnTo>
                    <a:pt x="192" y="339"/>
                  </a:lnTo>
                  <a:lnTo>
                    <a:pt x="195" y="336"/>
                  </a:lnTo>
                  <a:lnTo>
                    <a:pt x="201" y="336"/>
                  </a:lnTo>
                  <a:lnTo>
                    <a:pt x="204" y="330"/>
                  </a:lnTo>
                  <a:lnTo>
                    <a:pt x="210" y="330"/>
                  </a:lnTo>
                  <a:lnTo>
                    <a:pt x="220" y="324"/>
                  </a:lnTo>
                  <a:lnTo>
                    <a:pt x="217" y="321"/>
                  </a:lnTo>
                  <a:lnTo>
                    <a:pt x="226" y="308"/>
                  </a:lnTo>
                  <a:lnTo>
                    <a:pt x="220" y="305"/>
                  </a:lnTo>
                  <a:lnTo>
                    <a:pt x="232" y="305"/>
                  </a:lnTo>
                  <a:lnTo>
                    <a:pt x="235" y="296"/>
                  </a:lnTo>
                  <a:lnTo>
                    <a:pt x="241" y="299"/>
                  </a:lnTo>
                  <a:lnTo>
                    <a:pt x="250" y="296"/>
                  </a:lnTo>
                  <a:lnTo>
                    <a:pt x="247" y="290"/>
                  </a:lnTo>
                  <a:lnTo>
                    <a:pt x="250" y="284"/>
                  </a:lnTo>
                  <a:lnTo>
                    <a:pt x="256" y="284"/>
                  </a:lnTo>
                  <a:lnTo>
                    <a:pt x="265" y="281"/>
                  </a:lnTo>
                  <a:lnTo>
                    <a:pt x="265" y="269"/>
                  </a:lnTo>
                  <a:lnTo>
                    <a:pt x="265" y="266"/>
                  </a:lnTo>
                  <a:lnTo>
                    <a:pt x="265" y="260"/>
                  </a:lnTo>
                  <a:lnTo>
                    <a:pt x="271" y="250"/>
                  </a:lnTo>
                  <a:lnTo>
                    <a:pt x="275" y="250"/>
                  </a:lnTo>
                  <a:lnTo>
                    <a:pt x="281" y="241"/>
                  </a:lnTo>
                  <a:lnTo>
                    <a:pt x="287" y="235"/>
                  </a:lnTo>
                  <a:lnTo>
                    <a:pt x="281" y="229"/>
                  </a:lnTo>
                  <a:lnTo>
                    <a:pt x="281" y="226"/>
                  </a:lnTo>
                  <a:lnTo>
                    <a:pt x="281" y="214"/>
                  </a:lnTo>
                  <a:lnTo>
                    <a:pt x="281" y="204"/>
                  </a:lnTo>
                  <a:lnTo>
                    <a:pt x="287" y="198"/>
                  </a:lnTo>
                  <a:lnTo>
                    <a:pt x="287" y="195"/>
                  </a:lnTo>
                  <a:lnTo>
                    <a:pt x="287" y="189"/>
                  </a:lnTo>
                  <a:lnTo>
                    <a:pt x="290" y="186"/>
                  </a:lnTo>
                  <a:lnTo>
                    <a:pt x="302" y="186"/>
                  </a:lnTo>
                  <a:lnTo>
                    <a:pt x="302" y="174"/>
                  </a:lnTo>
                  <a:lnTo>
                    <a:pt x="302" y="165"/>
                  </a:lnTo>
                  <a:lnTo>
                    <a:pt x="302" y="159"/>
                  </a:lnTo>
                  <a:lnTo>
                    <a:pt x="305" y="159"/>
                  </a:lnTo>
                  <a:lnTo>
                    <a:pt x="311" y="165"/>
                  </a:lnTo>
                  <a:lnTo>
                    <a:pt x="320" y="156"/>
                  </a:lnTo>
                  <a:lnTo>
                    <a:pt x="326" y="159"/>
                  </a:lnTo>
                  <a:lnTo>
                    <a:pt x="333" y="159"/>
                  </a:lnTo>
                  <a:lnTo>
                    <a:pt x="336" y="159"/>
                  </a:lnTo>
                  <a:lnTo>
                    <a:pt x="342" y="165"/>
                  </a:lnTo>
                  <a:lnTo>
                    <a:pt x="345" y="159"/>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23">
              <a:extLst>
                <a:ext uri="{FF2B5EF4-FFF2-40B4-BE49-F238E27FC236}">
                  <a16:creationId xmlns:a16="http://schemas.microsoft.com/office/drawing/2014/main" id="{449C883C-8AC4-4F7B-8C90-97305A40DDBD}"/>
                </a:ext>
              </a:extLst>
            </p:cNvPr>
            <p:cNvSpPr>
              <a:spLocks/>
            </p:cNvSpPr>
            <p:nvPr/>
          </p:nvSpPr>
          <p:spPr bwMode="auto">
            <a:xfrm>
              <a:off x="7723188" y="2450768"/>
              <a:ext cx="471488" cy="869950"/>
            </a:xfrm>
            <a:custGeom>
              <a:avLst/>
              <a:gdLst>
                <a:gd name="T0" fmla="*/ 159 w 297"/>
                <a:gd name="T1" fmla="*/ 49 h 548"/>
                <a:gd name="T2" fmla="*/ 165 w 297"/>
                <a:gd name="T3" fmla="*/ 25 h 548"/>
                <a:gd name="T4" fmla="*/ 135 w 297"/>
                <a:gd name="T5" fmla="*/ 10 h 548"/>
                <a:gd name="T6" fmla="*/ 119 w 297"/>
                <a:gd name="T7" fmla="*/ 10 h 548"/>
                <a:gd name="T8" fmla="*/ 98 w 297"/>
                <a:gd name="T9" fmla="*/ 46 h 548"/>
                <a:gd name="T10" fmla="*/ 95 w 297"/>
                <a:gd name="T11" fmla="*/ 65 h 548"/>
                <a:gd name="T12" fmla="*/ 74 w 297"/>
                <a:gd name="T13" fmla="*/ 86 h 548"/>
                <a:gd name="T14" fmla="*/ 43 w 297"/>
                <a:gd name="T15" fmla="*/ 80 h 548"/>
                <a:gd name="T16" fmla="*/ 25 w 297"/>
                <a:gd name="T17" fmla="*/ 65 h 548"/>
                <a:gd name="T18" fmla="*/ 3 w 297"/>
                <a:gd name="T19" fmla="*/ 49 h 548"/>
                <a:gd name="T20" fmla="*/ 19 w 297"/>
                <a:gd name="T21" fmla="*/ 80 h 548"/>
                <a:gd name="T22" fmla="*/ 34 w 297"/>
                <a:gd name="T23" fmla="*/ 95 h 548"/>
                <a:gd name="T24" fmla="*/ 58 w 297"/>
                <a:gd name="T25" fmla="*/ 117 h 548"/>
                <a:gd name="T26" fmla="*/ 64 w 297"/>
                <a:gd name="T27" fmla="*/ 135 h 548"/>
                <a:gd name="T28" fmla="*/ 71 w 297"/>
                <a:gd name="T29" fmla="*/ 150 h 548"/>
                <a:gd name="T30" fmla="*/ 74 w 297"/>
                <a:gd name="T31" fmla="*/ 172 h 548"/>
                <a:gd name="T32" fmla="*/ 74 w 297"/>
                <a:gd name="T33" fmla="*/ 202 h 548"/>
                <a:gd name="T34" fmla="*/ 83 w 297"/>
                <a:gd name="T35" fmla="*/ 230 h 548"/>
                <a:gd name="T36" fmla="*/ 104 w 297"/>
                <a:gd name="T37" fmla="*/ 242 h 548"/>
                <a:gd name="T38" fmla="*/ 110 w 297"/>
                <a:gd name="T39" fmla="*/ 266 h 548"/>
                <a:gd name="T40" fmla="*/ 110 w 297"/>
                <a:gd name="T41" fmla="*/ 282 h 548"/>
                <a:gd name="T42" fmla="*/ 89 w 297"/>
                <a:gd name="T43" fmla="*/ 300 h 548"/>
                <a:gd name="T44" fmla="*/ 71 w 297"/>
                <a:gd name="T45" fmla="*/ 331 h 548"/>
                <a:gd name="T46" fmla="*/ 58 w 297"/>
                <a:gd name="T47" fmla="*/ 352 h 548"/>
                <a:gd name="T48" fmla="*/ 49 w 297"/>
                <a:gd name="T49" fmla="*/ 361 h 548"/>
                <a:gd name="T50" fmla="*/ 28 w 297"/>
                <a:gd name="T51" fmla="*/ 370 h 548"/>
                <a:gd name="T52" fmla="*/ 19 w 297"/>
                <a:gd name="T53" fmla="*/ 407 h 548"/>
                <a:gd name="T54" fmla="*/ 19 w 297"/>
                <a:gd name="T55" fmla="*/ 431 h 548"/>
                <a:gd name="T56" fmla="*/ 28 w 297"/>
                <a:gd name="T57" fmla="*/ 465 h 548"/>
                <a:gd name="T58" fmla="*/ 19 w 297"/>
                <a:gd name="T59" fmla="*/ 496 h 548"/>
                <a:gd name="T60" fmla="*/ 58 w 297"/>
                <a:gd name="T61" fmla="*/ 517 h 548"/>
                <a:gd name="T62" fmla="*/ 74 w 297"/>
                <a:gd name="T63" fmla="*/ 541 h 548"/>
                <a:gd name="T64" fmla="*/ 104 w 297"/>
                <a:gd name="T65" fmla="*/ 535 h 548"/>
                <a:gd name="T66" fmla="*/ 126 w 297"/>
                <a:gd name="T67" fmla="*/ 532 h 548"/>
                <a:gd name="T68" fmla="*/ 159 w 297"/>
                <a:gd name="T69" fmla="*/ 520 h 548"/>
                <a:gd name="T70" fmla="*/ 168 w 297"/>
                <a:gd name="T71" fmla="*/ 517 h 548"/>
                <a:gd name="T72" fmla="*/ 196 w 297"/>
                <a:gd name="T73" fmla="*/ 502 h 548"/>
                <a:gd name="T74" fmla="*/ 226 w 297"/>
                <a:gd name="T75" fmla="*/ 477 h 548"/>
                <a:gd name="T76" fmla="*/ 245 w 297"/>
                <a:gd name="T77" fmla="*/ 453 h 548"/>
                <a:gd name="T78" fmla="*/ 260 w 297"/>
                <a:gd name="T79" fmla="*/ 431 h 548"/>
                <a:gd name="T80" fmla="*/ 266 w 297"/>
                <a:gd name="T81" fmla="*/ 407 h 548"/>
                <a:gd name="T82" fmla="*/ 281 w 297"/>
                <a:gd name="T83" fmla="*/ 379 h 548"/>
                <a:gd name="T84" fmla="*/ 284 w 297"/>
                <a:gd name="T85" fmla="*/ 352 h 548"/>
                <a:gd name="T86" fmla="*/ 245 w 297"/>
                <a:gd name="T87" fmla="*/ 331 h 548"/>
                <a:gd name="T88" fmla="*/ 245 w 297"/>
                <a:gd name="T89" fmla="*/ 321 h 548"/>
                <a:gd name="T90" fmla="*/ 245 w 297"/>
                <a:gd name="T91" fmla="*/ 300 h 548"/>
                <a:gd name="T92" fmla="*/ 236 w 297"/>
                <a:gd name="T93" fmla="*/ 285 h 548"/>
                <a:gd name="T94" fmla="*/ 229 w 297"/>
                <a:gd name="T95" fmla="*/ 266 h 548"/>
                <a:gd name="T96" fmla="*/ 220 w 297"/>
                <a:gd name="T97" fmla="*/ 257 h 548"/>
                <a:gd name="T98" fmla="*/ 220 w 297"/>
                <a:gd name="T99" fmla="*/ 236 h 548"/>
                <a:gd name="T100" fmla="*/ 220 w 297"/>
                <a:gd name="T101" fmla="*/ 211 h 548"/>
                <a:gd name="T102" fmla="*/ 196 w 297"/>
                <a:gd name="T103" fmla="*/ 181 h 548"/>
                <a:gd name="T104" fmla="*/ 184 w 297"/>
                <a:gd name="T105" fmla="*/ 150 h 548"/>
                <a:gd name="T106" fmla="*/ 190 w 297"/>
                <a:gd name="T107" fmla="*/ 126 h 548"/>
                <a:gd name="T108" fmla="*/ 168 w 297"/>
                <a:gd name="T109" fmla="*/ 95 h 548"/>
                <a:gd name="T110" fmla="*/ 153 w 297"/>
                <a:gd name="T111" fmla="*/ 77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7" h="548">
                  <a:moveTo>
                    <a:pt x="165" y="61"/>
                  </a:moveTo>
                  <a:lnTo>
                    <a:pt x="159" y="61"/>
                  </a:lnTo>
                  <a:lnTo>
                    <a:pt x="159" y="55"/>
                  </a:lnTo>
                  <a:lnTo>
                    <a:pt x="159" y="49"/>
                  </a:lnTo>
                  <a:lnTo>
                    <a:pt x="159" y="46"/>
                  </a:lnTo>
                  <a:lnTo>
                    <a:pt x="159" y="37"/>
                  </a:lnTo>
                  <a:lnTo>
                    <a:pt x="165" y="31"/>
                  </a:lnTo>
                  <a:lnTo>
                    <a:pt x="165" y="25"/>
                  </a:lnTo>
                  <a:lnTo>
                    <a:pt x="159" y="22"/>
                  </a:lnTo>
                  <a:lnTo>
                    <a:pt x="153" y="16"/>
                  </a:lnTo>
                  <a:lnTo>
                    <a:pt x="150" y="16"/>
                  </a:lnTo>
                  <a:lnTo>
                    <a:pt x="135" y="10"/>
                  </a:lnTo>
                  <a:lnTo>
                    <a:pt x="141" y="0"/>
                  </a:lnTo>
                  <a:lnTo>
                    <a:pt x="135" y="0"/>
                  </a:lnTo>
                  <a:lnTo>
                    <a:pt x="129" y="6"/>
                  </a:lnTo>
                  <a:lnTo>
                    <a:pt x="119" y="10"/>
                  </a:lnTo>
                  <a:lnTo>
                    <a:pt x="110" y="10"/>
                  </a:lnTo>
                  <a:lnTo>
                    <a:pt x="104" y="16"/>
                  </a:lnTo>
                  <a:lnTo>
                    <a:pt x="104" y="37"/>
                  </a:lnTo>
                  <a:lnTo>
                    <a:pt x="98" y="46"/>
                  </a:lnTo>
                  <a:lnTo>
                    <a:pt x="98" y="49"/>
                  </a:lnTo>
                  <a:lnTo>
                    <a:pt x="98" y="55"/>
                  </a:lnTo>
                  <a:lnTo>
                    <a:pt x="98" y="61"/>
                  </a:lnTo>
                  <a:lnTo>
                    <a:pt x="95" y="65"/>
                  </a:lnTo>
                  <a:lnTo>
                    <a:pt x="89" y="77"/>
                  </a:lnTo>
                  <a:lnTo>
                    <a:pt x="89" y="80"/>
                  </a:lnTo>
                  <a:lnTo>
                    <a:pt x="83" y="80"/>
                  </a:lnTo>
                  <a:lnTo>
                    <a:pt x="74" y="86"/>
                  </a:lnTo>
                  <a:lnTo>
                    <a:pt x="71" y="77"/>
                  </a:lnTo>
                  <a:lnTo>
                    <a:pt x="64" y="77"/>
                  </a:lnTo>
                  <a:lnTo>
                    <a:pt x="58" y="80"/>
                  </a:lnTo>
                  <a:lnTo>
                    <a:pt x="43" y="80"/>
                  </a:lnTo>
                  <a:lnTo>
                    <a:pt x="40" y="77"/>
                  </a:lnTo>
                  <a:lnTo>
                    <a:pt x="34" y="77"/>
                  </a:lnTo>
                  <a:lnTo>
                    <a:pt x="28" y="77"/>
                  </a:lnTo>
                  <a:lnTo>
                    <a:pt x="25" y="65"/>
                  </a:lnTo>
                  <a:lnTo>
                    <a:pt x="25" y="61"/>
                  </a:lnTo>
                  <a:lnTo>
                    <a:pt x="13" y="55"/>
                  </a:lnTo>
                  <a:lnTo>
                    <a:pt x="9" y="49"/>
                  </a:lnTo>
                  <a:lnTo>
                    <a:pt x="3" y="49"/>
                  </a:lnTo>
                  <a:lnTo>
                    <a:pt x="0" y="61"/>
                  </a:lnTo>
                  <a:lnTo>
                    <a:pt x="0" y="71"/>
                  </a:lnTo>
                  <a:lnTo>
                    <a:pt x="9" y="77"/>
                  </a:lnTo>
                  <a:lnTo>
                    <a:pt x="19" y="80"/>
                  </a:lnTo>
                  <a:lnTo>
                    <a:pt x="19" y="89"/>
                  </a:lnTo>
                  <a:lnTo>
                    <a:pt x="25" y="89"/>
                  </a:lnTo>
                  <a:lnTo>
                    <a:pt x="28" y="95"/>
                  </a:lnTo>
                  <a:lnTo>
                    <a:pt x="34" y="95"/>
                  </a:lnTo>
                  <a:lnTo>
                    <a:pt x="43" y="101"/>
                  </a:lnTo>
                  <a:lnTo>
                    <a:pt x="55" y="104"/>
                  </a:lnTo>
                  <a:lnTo>
                    <a:pt x="58" y="104"/>
                  </a:lnTo>
                  <a:lnTo>
                    <a:pt x="58" y="117"/>
                  </a:lnTo>
                  <a:lnTo>
                    <a:pt x="64" y="120"/>
                  </a:lnTo>
                  <a:lnTo>
                    <a:pt x="64" y="126"/>
                  </a:lnTo>
                  <a:lnTo>
                    <a:pt x="64" y="132"/>
                  </a:lnTo>
                  <a:lnTo>
                    <a:pt x="64" y="135"/>
                  </a:lnTo>
                  <a:lnTo>
                    <a:pt x="64" y="141"/>
                  </a:lnTo>
                  <a:lnTo>
                    <a:pt x="58" y="147"/>
                  </a:lnTo>
                  <a:lnTo>
                    <a:pt x="71" y="147"/>
                  </a:lnTo>
                  <a:lnTo>
                    <a:pt x="71" y="150"/>
                  </a:lnTo>
                  <a:lnTo>
                    <a:pt x="71" y="156"/>
                  </a:lnTo>
                  <a:lnTo>
                    <a:pt x="71" y="159"/>
                  </a:lnTo>
                  <a:lnTo>
                    <a:pt x="74" y="165"/>
                  </a:lnTo>
                  <a:lnTo>
                    <a:pt x="74" y="172"/>
                  </a:lnTo>
                  <a:lnTo>
                    <a:pt x="80" y="175"/>
                  </a:lnTo>
                  <a:lnTo>
                    <a:pt x="74" y="181"/>
                  </a:lnTo>
                  <a:lnTo>
                    <a:pt x="74" y="190"/>
                  </a:lnTo>
                  <a:lnTo>
                    <a:pt x="74" y="202"/>
                  </a:lnTo>
                  <a:lnTo>
                    <a:pt x="74" y="205"/>
                  </a:lnTo>
                  <a:lnTo>
                    <a:pt x="80" y="214"/>
                  </a:lnTo>
                  <a:lnTo>
                    <a:pt x="83" y="220"/>
                  </a:lnTo>
                  <a:lnTo>
                    <a:pt x="83" y="230"/>
                  </a:lnTo>
                  <a:lnTo>
                    <a:pt x="89" y="230"/>
                  </a:lnTo>
                  <a:lnTo>
                    <a:pt x="95" y="236"/>
                  </a:lnTo>
                  <a:lnTo>
                    <a:pt x="104" y="236"/>
                  </a:lnTo>
                  <a:lnTo>
                    <a:pt x="104" y="242"/>
                  </a:lnTo>
                  <a:lnTo>
                    <a:pt x="110" y="245"/>
                  </a:lnTo>
                  <a:lnTo>
                    <a:pt x="110" y="251"/>
                  </a:lnTo>
                  <a:lnTo>
                    <a:pt x="110" y="257"/>
                  </a:lnTo>
                  <a:lnTo>
                    <a:pt x="110" y="266"/>
                  </a:lnTo>
                  <a:lnTo>
                    <a:pt x="110" y="269"/>
                  </a:lnTo>
                  <a:lnTo>
                    <a:pt x="113" y="275"/>
                  </a:lnTo>
                  <a:lnTo>
                    <a:pt x="113" y="282"/>
                  </a:lnTo>
                  <a:lnTo>
                    <a:pt x="110" y="282"/>
                  </a:lnTo>
                  <a:lnTo>
                    <a:pt x="104" y="282"/>
                  </a:lnTo>
                  <a:lnTo>
                    <a:pt x="98" y="282"/>
                  </a:lnTo>
                  <a:lnTo>
                    <a:pt x="98" y="285"/>
                  </a:lnTo>
                  <a:lnTo>
                    <a:pt x="89" y="300"/>
                  </a:lnTo>
                  <a:lnTo>
                    <a:pt x="89" y="306"/>
                  </a:lnTo>
                  <a:lnTo>
                    <a:pt x="83" y="315"/>
                  </a:lnTo>
                  <a:lnTo>
                    <a:pt x="80" y="321"/>
                  </a:lnTo>
                  <a:lnTo>
                    <a:pt x="71" y="331"/>
                  </a:lnTo>
                  <a:lnTo>
                    <a:pt x="71" y="337"/>
                  </a:lnTo>
                  <a:lnTo>
                    <a:pt x="71" y="340"/>
                  </a:lnTo>
                  <a:lnTo>
                    <a:pt x="58" y="346"/>
                  </a:lnTo>
                  <a:lnTo>
                    <a:pt x="58" y="352"/>
                  </a:lnTo>
                  <a:lnTo>
                    <a:pt x="58" y="346"/>
                  </a:lnTo>
                  <a:lnTo>
                    <a:pt x="55" y="352"/>
                  </a:lnTo>
                  <a:lnTo>
                    <a:pt x="49" y="355"/>
                  </a:lnTo>
                  <a:lnTo>
                    <a:pt x="49" y="361"/>
                  </a:lnTo>
                  <a:lnTo>
                    <a:pt x="49" y="370"/>
                  </a:lnTo>
                  <a:lnTo>
                    <a:pt x="40" y="376"/>
                  </a:lnTo>
                  <a:lnTo>
                    <a:pt x="34" y="370"/>
                  </a:lnTo>
                  <a:lnTo>
                    <a:pt x="28" y="370"/>
                  </a:lnTo>
                  <a:lnTo>
                    <a:pt x="28" y="379"/>
                  </a:lnTo>
                  <a:lnTo>
                    <a:pt x="19" y="392"/>
                  </a:lnTo>
                  <a:lnTo>
                    <a:pt x="19" y="401"/>
                  </a:lnTo>
                  <a:lnTo>
                    <a:pt x="19" y="407"/>
                  </a:lnTo>
                  <a:lnTo>
                    <a:pt x="25" y="410"/>
                  </a:lnTo>
                  <a:lnTo>
                    <a:pt x="25" y="422"/>
                  </a:lnTo>
                  <a:lnTo>
                    <a:pt x="19" y="425"/>
                  </a:lnTo>
                  <a:lnTo>
                    <a:pt x="19" y="431"/>
                  </a:lnTo>
                  <a:lnTo>
                    <a:pt x="28" y="438"/>
                  </a:lnTo>
                  <a:lnTo>
                    <a:pt x="28" y="441"/>
                  </a:lnTo>
                  <a:lnTo>
                    <a:pt x="28" y="453"/>
                  </a:lnTo>
                  <a:lnTo>
                    <a:pt x="28" y="465"/>
                  </a:lnTo>
                  <a:lnTo>
                    <a:pt x="28" y="477"/>
                  </a:lnTo>
                  <a:lnTo>
                    <a:pt x="19" y="480"/>
                  </a:lnTo>
                  <a:lnTo>
                    <a:pt x="19" y="493"/>
                  </a:lnTo>
                  <a:lnTo>
                    <a:pt x="19" y="496"/>
                  </a:lnTo>
                  <a:lnTo>
                    <a:pt x="28" y="511"/>
                  </a:lnTo>
                  <a:lnTo>
                    <a:pt x="43" y="511"/>
                  </a:lnTo>
                  <a:lnTo>
                    <a:pt x="49" y="517"/>
                  </a:lnTo>
                  <a:lnTo>
                    <a:pt x="58" y="517"/>
                  </a:lnTo>
                  <a:lnTo>
                    <a:pt x="64" y="517"/>
                  </a:lnTo>
                  <a:lnTo>
                    <a:pt x="71" y="526"/>
                  </a:lnTo>
                  <a:lnTo>
                    <a:pt x="71" y="535"/>
                  </a:lnTo>
                  <a:lnTo>
                    <a:pt x="74" y="541"/>
                  </a:lnTo>
                  <a:lnTo>
                    <a:pt x="80" y="548"/>
                  </a:lnTo>
                  <a:lnTo>
                    <a:pt x="95" y="548"/>
                  </a:lnTo>
                  <a:lnTo>
                    <a:pt x="98" y="548"/>
                  </a:lnTo>
                  <a:lnTo>
                    <a:pt x="104" y="535"/>
                  </a:lnTo>
                  <a:lnTo>
                    <a:pt x="110" y="532"/>
                  </a:lnTo>
                  <a:lnTo>
                    <a:pt x="113" y="541"/>
                  </a:lnTo>
                  <a:lnTo>
                    <a:pt x="119" y="535"/>
                  </a:lnTo>
                  <a:lnTo>
                    <a:pt x="126" y="532"/>
                  </a:lnTo>
                  <a:lnTo>
                    <a:pt x="135" y="526"/>
                  </a:lnTo>
                  <a:lnTo>
                    <a:pt x="150" y="520"/>
                  </a:lnTo>
                  <a:lnTo>
                    <a:pt x="153" y="520"/>
                  </a:lnTo>
                  <a:lnTo>
                    <a:pt x="159" y="520"/>
                  </a:lnTo>
                  <a:lnTo>
                    <a:pt x="159" y="517"/>
                  </a:lnTo>
                  <a:lnTo>
                    <a:pt x="159" y="511"/>
                  </a:lnTo>
                  <a:lnTo>
                    <a:pt x="165" y="505"/>
                  </a:lnTo>
                  <a:lnTo>
                    <a:pt x="168" y="517"/>
                  </a:lnTo>
                  <a:lnTo>
                    <a:pt x="174" y="511"/>
                  </a:lnTo>
                  <a:lnTo>
                    <a:pt x="184" y="505"/>
                  </a:lnTo>
                  <a:lnTo>
                    <a:pt x="190" y="496"/>
                  </a:lnTo>
                  <a:lnTo>
                    <a:pt x="196" y="502"/>
                  </a:lnTo>
                  <a:lnTo>
                    <a:pt x="205" y="502"/>
                  </a:lnTo>
                  <a:lnTo>
                    <a:pt x="211" y="502"/>
                  </a:lnTo>
                  <a:lnTo>
                    <a:pt x="214" y="496"/>
                  </a:lnTo>
                  <a:lnTo>
                    <a:pt x="226" y="477"/>
                  </a:lnTo>
                  <a:lnTo>
                    <a:pt x="229" y="471"/>
                  </a:lnTo>
                  <a:lnTo>
                    <a:pt x="236" y="462"/>
                  </a:lnTo>
                  <a:lnTo>
                    <a:pt x="242" y="456"/>
                  </a:lnTo>
                  <a:lnTo>
                    <a:pt x="245" y="453"/>
                  </a:lnTo>
                  <a:lnTo>
                    <a:pt x="251" y="441"/>
                  </a:lnTo>
                  <a:lnTo>
                    <a:pt x="254" y="425"/>
                  </a:lnTo>
                  <a:lnTo>
                    <a:pt x="254" y="431"/>
                  </a:lnTo>
                  <a:lnTo>
                    <a:pt x="260" y="431"/>
                  </a:lnTo>
                  <a:lnTo>
                    <a:pt x="266" y="425"/>
                  </a:lnTo>
                  <a:lnTo>
                    <a:pt x="260" y="422"/>
                  </a:lnTo>
                  <a:lnTo>
                    <a:pt x="266" y="416"/>
                  </a:lnTo>
                  <a:lnTo>
                    <a:pt x="266" y="407"/>
                  </a:lnTo>
                  <a:lnTo>
                    <a:pt x="269" y="401"/>
                  </a:lnTo>
                  <a:lnTo>
                    <a:pt x="275" y="395"/>
                  </a:lnTo>
                  <a:lnTo>
                    <a:pt x="275" y="392"/>
                  </a:lnTo>
                  <a:lnTo>
                    <a:pt x="281" y="379"/>
                  </a:lnTo>
                  <a:lnTo>
                    <a:pt x="291" y="376"/>
                  </a:lnTo>
                  <a:lnTo>
                    <a:pt x="297" y="367"/>
                  </a:lnTo>
                  <a:lnTo>
                    <a:pt x="291" y="355"/>
                  </a:lnTo>
                  <a:lnTo>
                    <a:pt x="284" y="352"/>
                  </a:lnTo>
                  <a:lnTo>
                    <a:pt x="269" y="346"/>
                  </a:lnTo>
                  <a:lnTo>
                    <a:pt x="254" y="340"/>
                  </a:lnTo>
                  <a:lnTo>
                    <a:pt x="251" y="337"/>
                  </a:lnTo>
                  <a:lnTo>
                    <a:pt x="245" y="331"/>
                  </a:lnTo>
                  <a:lnTo>
                    <a:pt x="242" y="331"/>
                  </a:lnTo>
                  <a:lnTo>
                    <a:pt x="236" y="321"/>
                  </a:lnTo>
                  <a:lnTo>
                    <a:pt x="242" y="321"/>
                  </a:lnTo>
                  <a:lnTo>
                    <a:pt x="245" y="321"/>
                  </a:lnTo>
                  <a:lnTo>
                    <a:pt x="251" y="315"/>
                  </a:lnTo>
                  <a:lnTo>
                    <a:pt x="251" y="312"/>
                  </a:lnTo>
                  <a:lnTo>
                    <a:pt x="251" y="306"/>
                  </a:lnTo>
                  <a:lnTo>
                    <a:pt x="245" y="300"/>
                  </a:lnTo>
                  <a:lnTo>
                    <a:pt x="245" y="297"/>
                  </a:lnTo>
                  <a:lnTo>
                    <a:pt x="236" y="297"/>
                  </a:lnTo>
                  <a:lnTo>
                    <a:pt x="236" y="291"/>
                  </a:lnTo>
                  <a:lnTo>
                    <a:pt x="236" y="285"/>
                  </a:lnTo>
                  <a:lnTo>
                    <a:pt x="226" y="282"/>
                  </a:lnTo>
                  <a:lnTo>
                    <a:pt x="236" y="275"/>
                  </a:lnTo>
                  <a:lnTo>
                    <a:pt x="229" y="269"/>
                  </a:lnTo>
                  <a:lnTo>
                    <a:pt x="229" y="266"/>
                  </a:lnTo>
                  <a:lnTo>
                    <a:pt x="226" y="269"/>
                  </a:lnTo>
                  <a:lnTo>
                    <a:pt x="220" y="266"/>
                  </a:lnTo>
                  <a:lnTo>
                    <a:pt x="220" y="260"/>
                  </a:lnTo>
                  <a:lnTo>
                    <a:pt x="220" y="257"/>
                  </a:lnTo>
                  <a:lnTo>
                    <a:pt x="220" y="251"/>
                  </a:lnTo>
                  <a:lnTo>
                    <a:pt x="214" y="245"/>
                  </a:lnTo>
                  <a:lnTo>
                    <a:pt x="214" y="242"/>
                  </a:lnTo>
                  <a:lnTo>
                    <a:pt x="220" y="236"/>
                  </a:lnTo>
                  <a:lnTo>
                    <a:pt x="214" y="227"/>
                  </a:lnTo>
                  <a:lnTo>
                    <a:pt x="220" y="220"/>
                  </a:lnTo>
                  <a:lnTo>
                    <a:pt x="220" y="214"/>
                  </a:lnTo>
                  <a:lnTo>
                    <a:pt x="220" y="211"/>
                  </a:lnTo>
                  <a:lnTo>
                    <a:pt x="214" y="202"/>
                  </a:lnTo>
                  <a:lnTo>
                    <a:pt x="211" y="190"/>
                  </a:lnTo>
                  <a:lnTo>
                    <a:pt x="205" y="184"/>
                  </a:lnTo>
                  <a:lnTo>
                    <a:pt x="196" y="181"/>
                  </a:lnTo>
                  <a:lnTo>
                    <a:pt x="196" y="175"/>
                  </a:lnTo>
                  <a:lnTo>
                    <a:pt x="190" y="172"/>
                  </a:lnTo>
                  <a:lnTo>
                    <a:pt x="184" y="159"/>
                  </a:lnTo>
                  <a:lnTo>
                    <a:pt x="184" y="150"/>
                  </a:lnTo>
                  <a:lnTo>
                    <a:pt x="184" y="147"/>
                  </a:lnTo>
                  <a:lnTo>
                    <a:pt x="184" y="135"/>
                  </a:lnTo>
                  <a:lnTo>
                    <a:pt x="190" y="132"/>
                  </a:lnTo>
                  <a:lnTo>
                    <a:pt x="190" y="126"/>
                  </a:lnTo>
                  <a:lnTo>
                    <a:pt x="190" y="117"/>
                  </a:lnTo>
                  <a:lnTo>
                    <a:pt x="181" y="104"/>
                  </a:lnTo>
                  <a:lnTo>
                    <a:pt x="168" y="101"/>
                  </a:lnTo>
                  <a:lnTo>
                    <a:pt x="168" y="95"/>
                  </a:lnTo>
                  <a:lnTo>
                    <a:pt x="165" y="89"/>
                  </a:lnTo>
                  <a:lnTo>
                    <a:pt x="159" y="86"/>
                  </a:lnTo>
                  <a:lnTo>
                    <a:pt x="153" y="80"/>
                  </a:lnTo>
                  <a:lnTo>
                    <a:pt x="153" y="77"/>
                  </a:lnTo>
                  <a:lnTo>
                    <a:pt x="159" y="71"/>
                  </a:lnTo>
                  <a:lnTo>
                    <a:pt x="159" y="65"/>
                  </a:lnTo>
                  <a:lnTo>
                    <a:pt x="165" y="61"/>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24">
              <a:extLst>
                <a:ext uri="{FF2B5EF4-FFF2-40B4-BE49-F238E27FC236}">
                  <a16:creationId xmlns:a16="http://schemas.microsoft.com/office/drawing/2014/main" id="{BF2CCBD4-FD6A-4AF4-8156-4A47F13450FB}"/>
                </a:ext>
              </a:extLst>
            </p:cNvPr>
            <p:cNvSpPr>
              <a:spLocks/>
            </p:cNvSpPr>
            <p:nvPr/>
          </p:nvSpPr>
          <p:spPr bwMode="auto">
            <a:xfrm>
              <a:off x="7723188" y="2450768"/>
              <a:ext cx="471488" cy="869950"/>
            </a:xfrm>
            <a:custGeom>
              <a:avLst/>
              <a:gdLst>
                <a:gd name="T0" fmla="*/ 159 w 297"/>
                <a:gd name="T1" fmla="*/ 49 h 548"/>
                <a:gd name="T2" fmla="*/ 165 w 297"/>
                <a:gd name="T3" fmla="*/ 25 h 548"/>
                <a:gd name="T4" fmla="*/ 135 w 297"/>
                <a:gd name="T5" fmla="*/ 10 h 548"/>
                <a:gd name="T6" fmla="*/ 119 w 297"/>
                <a:gd name="T7" fmla="*/ 10 h 548"/>
                <a:gd name="T8" fmla="*/ 98 w 297"/>
                <a:gd name="T9" fmla="*/ 46 h 548"/>
                <a:gd name="T10" fmla="*/ 95 w 297"/>
                <a:gd name="T11" fmla="*/ 65 h 548"/>
                <a:gd name="T12" fmla="*/ 74 w 297"/>
                <a:gd name="T13" fmla="*/ 86 h 548"/>
                <a:gd name="T14" fmla="*/ 43 w 297"/>
                <a:gd name="T15" fmla="*/ 80 h 548"/>
                <a:gd name="T16" fmla="*/ 25 w 297"/>
                <a:gd name="T17" fmla="*/ 65 h 548"/>
                <a:gd name="T18" fmla="*/ 3 w 297"/>
                <a:gd name="T19" fmla="*/ 49 h 548"/>
                <a:gd name="T20" fmla="*/ 19 w 297"/>
                <a:gd name="T21" fmla="*/ 80 h 548"/>
                <a:gd name="T22" fmla="*/ 34 w 297"/>
                <a:gd name="T23" fmla="*/ 95 h 548"/>
                <a:gd name="T24" fmla="*/ 58 w 297"/>
                <a:gd name="T25" fmla="*/ 117 h 548"/>
                <a:gd name="T26" fmla="*/ 64 w 297"/>
                <a:gd name="T27" fmla="*/ 135 h 548"/>
                <a:gd name="T28" fmla="*/ 71 w 297"/>
                <a:gd name="T29" fmla="*/ 150 h 548"/>
                <a:gd name="T30" fmla="*/ 74 w 297"/>
                <a:gd name="T31" fmla="*/ 172 h 548"/>
                <a:gd name="T32" fmla="*/ 74 w 297"/>
                <a:gd name="T33" fmla="*/ 202 h 548"/>
                <a:gd name="T34" fmla="*/ 83 w 297"/>
                <a:gd name="T35" fmla="*/ 230 h 548"/>
                <a:gd name="T36" fmla="*/ 104 w 297"/>
                <a:gd name="T37" fmla="*/ 242 h 548"/>
                <a:gd name="T38" fmla="*/ 110 w 297"/>
                <a:gd name="T39" fmla="*/ 266 h 548"/>
                <a:gd name="T40" fmla="*/ 110 w 297"/>
                <a:gd name="T41" fmla="*/ 282 h 548"/>
                <a:gd name="T42" fmla="*/ 89 w 297"/>
                <a:gd name="T43" fmla="*/ 300 h 548"/>
                <a:gd name="T44" fmla="*/ 71 w 297"/>
                <a:gd name="T45" fmla="*/ 331 h 548"/>
                <a:gd name="T46" fmla="*/ 58 w 297"/>
                <a:gd name="T47" fmla="*/ 352 h 548"/>
                <a:gd name="T48" fmla="*/ 49 w 297"/>
                <a:gd name="T49" fmla="*/ 361 h 548"/>
                <a:gd name="T50" fmla="*/ 28 w 297"/>
                <a:gd name="T51" fmla="*/ 370 h 548"/>
                <a:gd name="T52" fmla="*/ 19 w 297"/>
                <a:gd name="T53" fmla="*/ 407 h 548"/>
                <a:gd name="T54" fmla="*/ 19 w 297"/>
                <a:gd name="T55" fmla="*/ 431 h 548"/>
                <a:gd name="T56" fmla="*/ 28 w 297"/>
                <a:gd name="T57" fmla="*/ 465 h 548"/>
                <a:gd name="T58" fmla="*/ 19 w 297"/>
                <a:gd name="T59" fmla="*/ 496 h 548"/>
                <a:gd name="T60" fmla="*/ 58 w 297"/>
                <a:gd name="T61" fmla="*/ 517 h 548"/>
                <a:gd name="T62" fmla="*/ 74 w 297"/>
                <a:gd name="T63" fmla="*/ 541 h 548"/>
                <a:gd name="T64" fmla="*/ 104 w 297"/>
                <a:gd name="T65" fmla="*/ 535 h 548"/>
                <a:gd name="T66" fmla="*/ 126 w 297"/>
                <a:gd name="T67" fmla="*/ 532 h 548"/>
                <a:gd name="T68" fmla="*/ 159 w 297"/>
                <a:gd name="T69" fmla="*/ 520 h 548"/>
                <a:gd name="T70" fmla="*/ 168 w 297"/>
                <a:gd name="T71" fmla="*/ 517 h 548"/>
                <a:gd name="T72" fmla="*/ 196 w 297"/>
                <a:gd name="T73" fmla="*/ 502 h 548"/>
                <a:gd name="T74" fmla="*/ 226 w 297"/>
                <a:gd name="T75" fmla="*/ 477 h 548"/>
                <a:gd name="T76" fmla="*/ 245 w 297"/>
                <a:gd name="T77" fmla="*/ 453 h 548"/>
                <a:gd name="T78" fmla="*/ 260 w 297"/>
                <a:gd name="T79" fmla="*/ 431 h 548"/>
                <a:gd name="T80" fmla="*/ 266 w 297"/>
                <a:gd name="T81" fmla="*/ 407 h 548"/>
                <a:gd name="T82" fmla="*/ 281 w 297"/>
                <a:gd name="T83" fmla="*/ 379 h 548"/>
                <a:gd name="T84" fmla="*/ 284 w 297"/>
                <a:gd name="T85" fmla="*/ 352 h 548"/>
                <a:gd name="T86" fmla="*/ 245 w 297"/>
                <a:gd name="T87" fmla="*/ 331 h 548"/>
                <a:gd name="T88" fmla="*/ 245 w 297"/>
                <a:gd name="T89" fmla="*/ 321 h 548"/>
                <a:gd name="T90" fmla="*/ 245 w 297"/>
                <a:gd name="T91" fmla="*/ 300 h 548"/>
                <a:gd name="T92" fmla="*/ 236 w 297"/>
                <a:gd name="T93" fmla="*/ 285 h 548"/>
                <a:gd name="T94" fmla="*/ 229 w 297"/>
                <a:gd name="T95" fmla="*/ 266 h 548"/>
                <a:gd name="T96" fmla="*/ 220 w 297"/>
                <a:gd name="T97" fmla="*/ 257 h 548"/>
                <a:gd name="T98" fmla="*/ 220 w 297"/>
                <a:gd name="T99" fmla="*/ 236 h 548"/>
                <a:gd name="T100" fmla="*/ 220 w 297"/>
                <a:gd name="T101" fmla="*/ 211 h 548"/>
                <a:gd name="T102" fmla="*/ 196 w 297"/>
                <a:gd name="T103" fmla="*/ 181 h 548"/>
                <a:gd name="T104" fmla="*/ 184 w 297"/>
                <a:gd name="T105" fmla="*/ 150 h 548"/>
                <a:gd name="T106" fmla="*/ 190 w 297"/>
                <a:gd name="T107" fmla="*/ 126 h 548"/>
                <a:gd name="T108" fmla="*/ 168 w 297"/>
                <a:gd name="T109" fmla="*/ 95 h 548"/>
                <a:gd name="T110" fmla="*/ 153 w 297"/>
                <a:gd name="T111" fmla="*/ 77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7" h="548">
                  <a:moveTo>
                    <a:pt x="165" y="61"/>
                  </a:moveTo>
                  <a:lnTo>
                    <a:pt x="159" y="61"/>
                  </a:lnTo>
                  <a:lnTo>
                    <a:pt x="159" y="55"/>
                  </a:lnTo>
                  <a:lnTo>
                    <a:pt x="159" y="49"/>
                  </a:lnTo>
                  <a:lnTo>
                    <a:pt x="159" y="46"/>
                  </a:lnTo>
                  <a:lnTo>
                    <a:pt x="159" y="37"/>
                  </a:lnTo>
                  <a:lnTo>
                    <a:pt x="165" y="31"/>
                  </a:lnTo>
                  <a:lnTo>
                    <a:pt x="165" y="25"/>
                  </a:lnTo>
                  <a:lnTo>
                    <a:pt x="159" y="22"/>
                  </a:lnTo>
                  <a:lnTo>
                    <a:pt x="153" y="16"/>
                  </a:lnTo>
                  <a:lnTo>
                    <a:pt x="150" y="16"/>
                  </a:lnTo>
                  <a:lnTo>
                    <a:pt x="135" y="10"/>
                  </a:lnTo>
                  <a:lnTo>
                    <a:pt x="141" y="0"/>
                  </a:lnTo>
                  <a:lnTo>
                    <a:pt x="135" y="0"/>
                  </a:lnTo>
                  <a:lnTo>
                    <a:pt x="129" y="6"/>
                  </a:lnTo>
                  <a:lnTo>
                    <a:pt x="119" y="10"/>
                  </a:lnTo>
                  <a:lnTo>
                    <a:pt x="110" y="10"/>
                  </a:lnTo>
                  <a:lnTo>
                    <a:pt x="104" y="16"/>
                  </a:lnTo>
                  <a:lnTo>
                    <a:pt x="104" y="37"/>
                  </a:lnTo>
                  <a:lnTo>
                    <a:pt x="98" y="46"/>
                  </a:lnTo>
                  <a:lnTo>
                    <a:pt x="98" y="49"/>
                  </a:lnTo>
                  <a:lnTo>
                    <a:pt x="98" y="55"/>
                  </a:lnTo>
                  <a:lnTo>
                    <a:pt x="98" y="61"/>
                  </a:lnTo>
                  <a:lnTo>
                    <a:pt x="95" y="65"/>
                  </a:lnTo>
                  <a:lnTo>
                    <a:pt x="89" y="77"/>
                  </a:lnTo>
                  <a:lnTo>
                    <a:pt x="89" y="80"/>
                  </a:lnTo>
                  <a:lnTo>
                    <a:pt x="83" y="80"/>
                  </a:lnTo>
                  <a:lnTo>
                    <a:pt x="74" y="86"/>
                  </a:lnTo>
                  <a:lnTo>
                    <a:pt x="71" y="77"/>
                  </a:lnTo>
                  <a:lnTo>
                    <a:pt x="64" y="77"/>
                  </a:lnTo>
                  <a:lnTo>
                    <a:pt x="58" y="80"/>
                  </a:lnTo>
                  <a:lnTo>
                    <a:pt x="43" y="80"/>
                  </a:lnTo>
                  <a:lnTo>
                    <a:pt x="40" y="77"/>
                  </a:lnTo>
                  <a:lnTo>
                    <a:pt x="34" y="77"/>
                  </a:lnTo>
                  <a:lnTo>
                    <a:pt x="28" y="77"/>
                  </a:lnTo>
                  <a:lnTo>
                    <a:pt x="25" y="65"/>
                  </a:lnTo>
                  <a:lnTo>
                    <a:pt x="25" y="61"/>
                  </a:lnTo>
                  <a:lnTo>
                    <a:pt x="13" y="55"/>
                  </a:lnTo>
                  <a:lnTo>
                    <a:pt x="9" y="49"/>
                  </a:lnTo>
                  <a:lnTo>
                    <a:pt x="3" y="49"/>
                  </a:lnTo>
                  <a:lnTo>
                    <a:pt x="0" y="61"/>
                  </a:lnTo>
                  <a:lnTo>
                    <a:pt x="0" y="71"/>
                  </a:lnTo>
                  <a:lnTo>
                    <a:pt x="9" y="77"/>
                  </a:lnTo>
                  <a:lnTo>
                    <a:pt x="19" y="80"/>
                  </a:lnTo>
                  <a:lnTo>
                    <a:pt x="19" y="89"/>
                  </a:lnTo>
                  <a:lnTo>
                    <a:pt x="25" y="89"/>
                  </a:lnTo>
                  <a:lnTo>
                    <a:pt x="28" y="95"/>
                  </a:lnTo>
                  <a:lnTo>
                    <a:pt x="34" y="95"/>
                  </a:lnTo>
                  <a:lnTo>
                    <a:pt x="43" y="101"/>
                  </a:lnTo>
                  <a:lnTo>
                    <a:pt x="55" y="104"/>
                  </a:lnTo>
                  <a:lnTo>
                    <a:pt x="58" y="104"/>
                  </a:lnTo>
                  <a:lnTo>
                    <a:pt x="58" y="117"/>
                  </a:lnTo>
                  <a:lnTo>
                    <a:pt x="64" y="120"/>
                  </a:lnTo>
                  <a:lnTo>
                    <a:pt x="64" y="126"/>
                  </a:lnTo>
                  <a:lnTo>
                    <a:pt x="64" y="132"/>
                  </a:lnTo>
                  <a:lnTo>
                    <a:pt x="64" y="135"/>
                  </a:lnTo>
                  <a:lnTo>
                    <a:pt x="64" y="141"/>
                  </a:lnTo>
                  <a:lnTo>
                    <a:pt x="58" y="147"/>
                  </a:lnTo>
                  <a:lnTo>
                    <a:pt x="71" y="147"/>
                  </a:lnTo>
                  <a:lnTo>
                    <a:pt x="71" y="150"/>
                  </a:lnTo>
                  <a:lnTo>
                    <a:pt x="71" y="156"/>
                  </a:lnTo>
                  <a:lnTo>
                    <a:pt x="71" y="159"/>
                  </a:lnTo>
                  <a:lnTo>
                    <a:pt x="74" y="165"/>
                  </a:lnTo>
                  <a:lnTo>
                    <a:pt x="74" y="172"/>
                  </a:lnTo>
                  <a:lnTo>
                    <a:pt x="80" y="175"/>
                  </a:lnTo>
                  <a:lnTo>
                    <a:pt x="74" y="181"/>
                  </a:lnTo>
                  <a:lnTo>
                    <a:pt x="74" y="190"/>
                  </a:lnTo>
                  <a:lnTo>
                    <a:pt x="74" y="202"/>
                  </a:lnTo>
                  <a:lnTo>
                    <a:pt x="74" y="205"/>
                  </a:lnTo>
                  <a:lnTo>
                    <a:pt x="80" y="214"/>
                  </a:lnTo>
                  <a:lnTo>
                    <a:pt x="83" y="220"/>
                  </a:lnTo>
                  <a:lnTo>
                    <a:pt x="83" y="230"/>
                  </a:lnTo>
                  <a:lnTo>
                    <a:pt x="89" y="230"/>
                  </a:lnTo>
                  <a:lnTo>
                    <a:pt x="95" y="236"/>
                  </a:lnTo>
                  <a:lnTo>
                    <a:pt x="104" y="236"/>
                  </a:lnTo>
                  <a:lnTo>
                    <a:pt x="104" y="242"/>
                  </a:lnTo>
                  <a:lnTo>
                    <a:pt x="110" y="245"/>
                  </a:lnTo>
                  <a:lnTo>
                    <a:pt x="110" y="251"/>
                  </a:lnTo>
                  <a:lnTo>
                    <a:pt x="110" y="257"/>
                  </a:lnTo>
                  <a:lnTo>
                    <a:pt x="110" y="266"/>
                  </a:lnTo>
                  <a:lnTo>
                    <a:pt x="110" y="269"/>
                  </a:lnTo>
                  <a:lnTo>
                    <a:pt x="113" y="275"/>
                  </a:lnTo>
                  <a:lnTo>
                    <a:pt x="113" y="282"/>
                  </a:lnTo>
                  <a:lnTo>
                    <a:pt x="110" y="282"/>
                  </a:lnTo>
                  <a:lnTo>
                    <a:pt x="104" y="282"/>
                  </a:lnTo>
                  <a:lnTo>
                    <a:pt x="98" y="282"/>
                  </a:lnTo>
                  <a:lnTo>
                    <a:pt x="98" y="285"/>
                  </a:lnTo>
                  <a:lnTo>
                    <a:pt x="89" y="300"/>
                  </a:lnTo>
                  <a:lnTo>
                    <a:pt x="89" y="306"/>
                  </a:lnTo>
                  <a:lnTo>
                    <a:pt x="83" y="315"/>
                  </a:lnTo>
                  <a:lnTo>
                    <a:pt x="80" y="321"/>
                  </a:lnTo>
                  <a:lnTo>
                    <a:pt x="71" y="331"/>
                  </a:lnTo>
                  <a:lnTo>
                    <a:pt x="71" y="337"/>
                  </a:lnTo>
                  <a:lnTo>
                    <a:pt x="71" y="340"/>
                  </a:lnTo>
                  <a:lnTo>
                    <a:pt x="58" y="346"/>
                  </a:lnTo>
                  <a:lnTo>
                    <a:pt x="58" y="352"/>
                  </a:lnTo>
                  <a:lnTo>
                    <a:pt x="58" y="346"/>
                  </a:lnTo>
                  <a:lnTo>
                    <a:pt x="55" y="352"/>
                  </a:lnTo>
                  <a:lnTo>
                    <a:pt x="49" y="355"/>
                  </a:lnTo>
                  <a:lnTo>
                    <a:pt x="49" y="361"/>
                  </a:lnTo>
                  <a:lnTo>
                    <a:pt x="49" y="370"/>
                  </a:lnTo>
                  <a:lnTo>
                    <a:pt x="40" y="376"/>
                  </a:lnTo>
                  <a:lnTo>
                    <a:pt x="34" y="370"/>
                  </a:lnTo>
                  <a:lnTo>
                    <a:pt x="28" y="370"/>
                  </a:lnTo>
                  <a:lnTo>
                    <a:pt x="28" y="379"/>
                  </a:lnTo>
                  <a:lnTo>
                    <a:pt x="19" y="392"/>
                  </a:lnTo>
                  <a:lnTo>
                    <a:pt x="19" y="401"/>
                  </a:lnTo>
                  <a:lnTo>
                    <a:pt x="19" y="407"/>
                  </a:lnTo>
                  <a:lnTo>
                    <a:pt x="25" y="410"/>
                  </a:lnTo>
                  <a:lnTo>
                    <a:pt x="25" y="422"/>
                  </a:lnTo>
                  <a:lnTo>
                    <a:pt x="19" y="425"/>
                  </a:lnTo>
                  <a:lnTo>
                    <a:pt x="19" y="431"/>
                  </a:lnTo>
                  <a:lnTo>
                    <a:pt x="28" y="438"/>
                  </a:lnTo>
                  <a:lnTo>
                    <a:pt x="28" y="441"/>
                  </a:lnTo>
                  <a:lnTo>
                    <a:pt x="28" y="453"/>
                  </a:lnTo>
                  <a:lnTo>
                    <a:pt x="28" y="465"/>
                  </a:lnTo>
                  <a:lnTo>
                    <a:pt x="28" y="477"/>
                  </a:lnTo>
                  <a:lnTo>
                    <a:pt x="19" y="480"/>
                  </a:lnTo>
                  <a:lnTo>
                    <a:pt x="19" y="493"/>
                  </a:lnTo>
                  <a:lnTo>
                    <a:pt x="19" y="496"/>
                  </a:lnTo>
                  <a:lnTo>
                    <a:pt x="28" y="511"/>
                  </a:lnTo>
                  <a:lnTo>
                    <a:pt x="43" y="511"/>
                  </a:lnTo>
                  <a:lnTo>
                    <a:pt x="49" y="517"/>
                  </a:lnTo>
                  <a:lnTo>
                    <a:pt x="58" y="517"/>
                  </a:lnTo>
                  <a:lnTo>
                    <a:pt x="64" y="517"/>
                  </a:lnTo>
                  <a:lnTo>
                    <a:pt x="71" y="526"/>
                  </a:lnTo>
                  <a:lnTo>
                    <a:pt x="71" y="535"/>
                  </a:lnTo>
                  <a:lnTo>
                    <a:pt x="74" y="541"/>
                  </a:lnTo>
                  <a:lnTo>
                    <a:pt x="80" y="548"/>
                  </a:lnTo>
                  <a:lnTo>
                    <a:pt x="95" y="548"/>
                  </a:lnTo>
                  <a:lnTo>
                    <a:pt x="98" y="548"/>
                  </a:lnTo>
                  <a:lnTo>
                    <a:pt x="104" y="535"/>
                  </a:lnTo>
                  <a:lnTo>
                    <a:pt x="110" y="532"/>
                  </a:lnTo>
                  <a:lnTo>
                    <a:pt x="113" y="541"/>
                  </a:lnTo>
                  <a:lnTo>
                    <a:pt x="119" y="535"/>
                  </a:lnTo>
                  <a:lnTo>
                    <a:pt x="126" y="532"/>
                  </a:lnTo>
                  <a:lnTo>
                    <a:pt x="135" y="526"/>
                  </a:lnTo>
                  <a:lnTo>
                    <a:pt x="150" y="520"/>
                  </a:lnTo>
                  <a:lnTo>
                    <a:pt x="153" y="520"/>
                  </a:lnTo>
                  <a:lnTo>
                    <a:pt x="159" y="520"/>
                  </a:lnTo>
                  <a:lnTo>
                    <a:pt x="159" y="517"/>
                  </a:lnTo>
                  <a:lnTo>
                    <a:pt x="159" y="511"/>
                  </a:lnTo>
                  <a:lnTo>
                    <a:pt x="165" y="505"/>
                  </a:lnTo>
                  <a:lnTo>
                    <a:pt x="168" y="517"/>
                  </a:lnTo>
                  <a:lnTo>
                    <a:pt x="174" y="511"/>
                  </a:lnTo>
                  <a:lnTo>
                    <a:pt x="184" y="505"/>
                  </a:lnTo>
                  <a:lnTo>
                    <a:pt x="190" y="496"/>
                  </a:lnTo>
                  <a:lnTo>
                    <a:pt x="196" y="502"/>
                  </a:lnTo>
                  <a:lnTo>
                    <a:pt x="205" y="502"/>
                  </a:lnTo>
                  <a:lnTo>
                    <a:pt x="211" y="502"/>
                  </a:lnTo>
                  <a:lnTo>
                    <a:pt x="214" y="496"/>
                  </a:lnTo>
                  <a:lnTo>
                    <a:pt x="226" y="477"/>
                  </a:lnTo>
                  <a:lnTo>
                    <a:pt x="229" y="471"/>
                  </a:lnTo>
                  <a:lnTo>
                    <a:pt x="236" y="462"/>
                  </a:lnTo>
                  <a:lnTo>
                    <a:pt x="242" y="456"/>
                  </a:lnTo>
                  <a:lnTo>
                    <a:pt x="245" y="453"/>
                  </a:lnTo>
                  <a:lnTo>
                    <a:pt x="251" y="441"/>
                  </a:lnTo>
                  <a:lnTo>
                    <a:pt x="254" y="425"/>
                  </a:lnTo>
                  <a:lnTo>
                    <a:pt x="254" y="431"/>
                  </a:lnTo>
                  <a:lnTo>
                    <a:pt x="260" y="431"/>
                  </a:lnTo>
                  <a:lnTo>
                    <a:pt x="266" y="425"/>
                  </a:lnTo>
                  <a:lnTo>
                    <a:pt x="260" y="422"/>
                  </a:lnTo>
                  <a:lnTo>
                    <a:pt x="266" y="416"/>
                  </a:lnTo>
                  <a:lnTo>
                    <a:pt x="266" y="407"/>
                  </a:lnTo>
                  <a:lnTo>
                    <a:pt x="269" y="401"/>
                  </a:lnTo>
                  <a:lnTo>
                    <a:pt x="275" y="395"/>
                  </a:lnTo>
                  <a:lnTo>
                    <a:pt x="275" y="392"/>
                  </a:lnTo>
                  <a:lnTo>
                    <a:pt x="281" y="379"/>
                  </a:lnTo>
                  <a:lnTo>
                    <a:pt x="291" y="376"/>
                  </a:lnTo>
                  <a:lnTo>
                    <a:pt x="297" y="367"/>
                  </a:lnTo>
                  <a:lnTo>
                    <a:pt x="291" y="355"/>
                  </a:lnTo>
                  <a:lnTo>
                    <a:pt x="284" y="352"/>
                  </a:lnTo>
                  <a:lnTo>
                    <a:pt x="269" y="346"/>
                  </a:lnTo>
                  <a:lnTo>
                    <a:pt x="254" y="340"/>
                  </a:lnTo>
                  <a:lnTo>
                    <a:pt x="251" y="337"/>
                  </a:lnTo>
                  <a:lnTo>
                    <a:pt x="245" y="331"/>
                  </a:lnTo>
                  <a:lnTo>
                    <a:pt x="242" y="331"/>
                  </a:lnTo>
                  <a:lnTo>
                    <a:pt x="236" y="321"/>
                  </a:lnTo>
                  <a:lnTo>
                    <a:pt x="242" y="321"/>
                  </a:lnTo>
                  <a:lnTo>
                    <a:pt x="245" y="321"/>
                  </a:lnTo>
                  <a:lnTo>
                    <a:pt x="251" y="315"/>
                  </a:lnTo>
                  <a:lnTo>
                    <a:pt x="251" y="312"/>
                  </a:lnTo>
                  <a:lnTo>
                    <a:pt x="251" y="306"/>
                  </a:lnTo>
                  <a:lnTo>
                    <a:pt x="245" y="300"/>
                  </a:lnTo>
                  <a:lnTo>
                    <a:pt x="245" y="297"/>
                  </a:lnTo>
                  <a:lnTo>
                    <a:pt x="236" y="297"/>
                  </a:lnTo>
                  <a:lnTo>
                    <a:pt x="236" y="291"/>
                  </a:lnTo>
                  <a:lnTo>
                    <a:pt x="236" y="285"/>
                  </a:lnTo>
                  <a:lnTo>
                    <a:pt x="226" y="282"/>
                  </a:lnTo>
                  <a:lnTo>
                    <a:pt x="236" y="275"/>
                  </a:lnTo>
                  <a:lnTo>
                    <a:pt x="229" y="269"/>
                  </a:lnTo>
                  <a:lnTo>
                    <a:pt x="229" y="266"/>
                  </a:lnTo>
                  <a:lnTo>
                    <a:pt x="226" y="269"/>
                  </a:lnTo>
                  <a:lnTo>
                    <a:pt x="220" y="266"/>
                  </a:lnTo>
                  <a:lnTo>
                    <a:pt x="220" y="260"/>
                  </a:lnTo>
                  <a:lnTo>
                    <a:pt x="220" y="257"/>
                  </a:lnTo>
                  <a:lnTo>
                    <a:pt x="220" y="251"/>
                  </a:lnTo>
                  <a:lnTo>
                    <a:pt x="214" y="245"/>
                  </a:lnTo>
                  <a:lnTo>
                    <a:pt x="214" y="242"/>
                  </a:lnTo>
                  <a:lnTo>
                    <a:pt x="220" y="236"/>
                  </a:lnTo>
                  <a:lnTo>
                    <a:pt x="214" y="227"/>
                  </a:lnTo>
                  <a:lnTo>
                    <a:pt x="220" y="220"/>
                  </a:lnTo>
                  <a:lnTo>
                    <a:pt x="220" y="214"/>
                  </a:lnTo>
                  <a:lnTo>
                    <a:pt x="220" y="211"/>
                  </a:lnTo>
                  <a:lnTo>
                    <a:pt x="214" y="202"/>
                  </a:lnTo>
                  <a:lnTo>
                    <a:pt x="211" y="190"/>
                  </a:lnTo>
                  <a:lnTo>
                    <a:pt x="205" y="184"/>
                  </a:lnTo>
                  <a:lnTo>
                    <a:pt x="196" y="181"/>
                  </a:lnTo>
                  <a:lnTo>
                    <a:pt x="196" y="175"/>
                  </a:lnTo>
                  <a:lnTo>
                    <a:pt x="190" y="172"/>
                  </a:lnTo>
                  <a:lnTo>
                    <a:pt x="184" y="159"/>
                  </a:lnTo>
                  <a:lnTo>
                    <a:pt x="184" y="150"/>
                  </a:lnTo>
                  <a:lnTo>
                    <a:pt x="184" y="147"/>
                  </a:lnTo>
                  <a:lnTo>
                    <a:pt x="184" y="135"/>
                  </a:lnTo>
                  <a:lnTo>
                    <a:pt x="190" y="132"/>
                  </a:lnTo>
                  <a:lnTo>
                    <a:pt x="190" y="126"/>
                  </a:lnTo>
                  <a:lnTo>
                    <a:pt x="190" y="117"/>
                  </a:lnTo>
                  <a:lnTo>
                    <a:pt x="181" y="104"/>
                  </a:lnTo>
                  <a:lnTo>
                    <a:pt x="168" y="101"/>
                  </a:lnTo>
                  <a:lnTo>
                    <a:pt x="168" y="95"/>
                  </a:lnTo>
                  <a:lnTo>
                    <a:pt x="165" y="89"/>
                  </a:lnTo>
                  <a:lnTo>
                    <a:pt x="159" y="86"/>
                  </a:lnTo>
                  <a:lnTo>
                    <a:pt x="153" y="80"/>
                  </a:lnTo>
                  <a:lnTo>
                    <a:pt x="153" y="77"/>
                  </a:lnTo>
                  <a:lnTo>
                    <a:pt x="159" y="71"/>
                  </a:lnTo>
                  <a:lnTo>
                    <a:pt x="159" y="65"/>
                  </a:lnTo>
                  <a:lnTo>
                    <a:pt x="165" y="61"/>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25">
              <a:extLst>
                <a:ext uri="{FF2B5EF4-FFF2-40B4-BE49-F238E27FC236}">
                  <a16:creationId xmlns:a16="http://schemas.microsoft.com/office/drawing/2014/main" id="{F93006FF-5434-48AD-A402-D57DDF113111}"/>
                </a:ext>
              </a:extLst>
            </p:cNvPr>
            <p:cNvSpPr>
              <a:spLocks/>
            </p:cNvSpPr>
            <p:nvPr/>
          </p:nvSpPr>
          <p:spPr bwMode="auto">
            <a:xfrm>
              <a:off x="7845425" y="4644693"/>
              <a:ext cx="415925" cy="261938"/>
            </a:xfrm>
            <a:custGeom>
              <a:avLst/>
              <a:gdLst>
                <a:gd name="T0" fmla="*/ 42 w 262"/>
                <a:gd name="T1" fmla="*/ 162 h 165"/>
                <a:gd name="T2" fmla="*/ 61 w 262"/>
                <a:gd name="T3" fmla="*/ 162 h 165"/>
                <a:gd name="T4" fmla="*/ 76 w 262"/>
                <a:gd name="T5" fmla="*/ 165 h 165"/>
                <a:gd name="T6" fmla="*/ 85 w 262"/>
                <a:gd name="T7" fmla="*/ 156 h 165"/>
                <a:gd name="T8" fmla="*/ 97 w 262"/>
                <a:gd name="T9" fmla="*/ 150 h 165"/>
                <a:gd name="T10" fmla="*/ 100 w 262"/>
                <a:gd name="T11" fmla="*/ 150 h 165"/>
                <a:gd name="T12" fmla="*/ 113 w 262"/>
                <a:gd name="T13" fmla="*/ 156 h 165"/>
                <a:gd name="T14" fmla="*/ 116 w 262"/>
                <a:gd name="T15" fmla="*/ 162 h 165"/>
                <a:gd name="T16" fmla="*/ 131 w 262"/>
                <a:gd name="T17" fmla="*/ 156 h 165"/>
                <a:gd name="T18" fmla="*/ 146 w 262"/>
                <a:gd name="T19" fmla="*/ 156 h 165"/>
                <a:gd name="T20" fmla="*/ 162 w 262"/>
                <a:gd name="T21" fmla="*/ 150 h 165"/>
                <a:gd name="T22" fmla="*/ 177 w 262"/>
                <a:gd name="T23" fmla="*/ 147 h 165"/>
                <a:gd name="T24" fmla="*/ 171 w 262"/>
                <a:gd name="T25" fmla="*/ 135 h 165"/>
                <a:gd name="T26" fmla="*/ 183 w 262"/>
                <a:gd name="T27" fmla="*/ 135 h 165"/>
                <a:gd name="T28" fmla="*/ 189 w 262"/>
                <a:gd name="T29" fmla="*/ 132 h 165"/>
                <a:gd name="T30" fmla="*/ 195 w 262"/>
                <a:gd name="T31" fmla="*/ 122 h 165"/>
                <a:gd name="T32" fmla="*/ 201 w 262"/>
                <a:gd name="T33" fmla="*/ 116 h 165"/>
                <a:gd name="T34" fmla="*/ 214 w 262"/>
                <a:gd name="T35" fmla="*/ 116 h 165"/>
                <a:gd name="T36" fmla="*/ 217 w 262"/>
                <a:gd name="T37" fmla="*/ 122 h 165"/>
                <a:gd name="T38" fmla="*/ 232 w 262"/>
                <a:gd name="T39" fmla="*/ 122 h 165"/>
                <a:gd name="T40" fmla="*/ 247 w 262"/>
                <a:gd name="T41" fmla="*/ 116 h 165"/>
                <a:gd name="T42" fmla="*/ 241 w 262"/>
                <a:gd name="T43" fmla="*/ 107 h 165"/>
                <a:gd name="T44" fmla="*/ 238 w 262"/>
                <a:gd name="T45" fmla="*/ 95 h 165"/>
                <a:gd name="T46" fmla="*/ 223 w 262"/>
                <a:gd name="T47" fmla="*/ 101 h 165"/>
                <a:gd name="T48" fmla="*/ 223 w 262"/>
                <a:gd name="T49" fmla="*/ 86 h 165"/>
                <a:gd name="T50" fmla="*/ 232 w 262"/>
                <a:gd name="T51" fmla="*/ 80 h 165"/>
                <a:gd name="T52" fmla="*/ 238 w 262"/>
                <a:gd name="T53" fmla="*/ 70 h 165"/>
                <a:gd name="T54" fmla="*/ 232 w 262"/>
                <a:gd name="T55" fmla="*/ 55 h 165"/>
                <a:gd name="T56" fmla="*/ 238 w 262"/>
                <a:gd name="T57" fmla="*/ 46 h 165"/>
                <a:gd name="T58" fmla="*/ 247 w 262"/>
                <a:gd name="T59" fmla="*/ 37 h 165"/>
                <a:gd name="T60" fmla="*/ 262 w 262"/>
                <a:gd name="T61" fmla="*/ 31 h 165"/>
                <a:gd name="T62" fmla="*/ 256 w 262"/>
                <a:gd name="T63" fmla="*/ 15 h 165"/>
                <a:gd name="T64" fmla="*/ 232 w 262"/>
                <a:gd name="T65" fmla="*/ 6 h 165"/>
                <a:gd name="T66" fmla="*/ 223 w 262"/>
                <a:gd name="T67" fmla="*/ 6 h 165"/>
                <a:gd name="T68" fmla="*/ 207 w 262"/>
                <a:gd name="T69" fmla="*/ 6 h 165"/>
                <a:gd name="T70" fmla="*/ 192 w 262"/>
                <a:gd name="T71" fmla="*/ 6 h 165"/>
                <a:gd name="T72" fmla="*/ 168 w 262"/>
                <a:gd name="T73" fmla="*/ 6 h 165"/>
                <a:gd name="T74" fmla="*/ 152 w 262"/>
                <a:gd name="T75" fmla="*/ 22 h 165"/>
                <a:gd name="T76" fmla="*/ 131 w 262"/>
                <a:gd name="T77" fmla="*/ 37 h 165"/>
                <a:gd name="T78" fmla="*/ 116 w 262"/>
                <a:gd name="T79" fmla="*/ 40 h 165"/>
                <a:gd name="T80" fmla="*/ 100 w 262"/>
                <a:gd name="T81" fmla="*/ 37 h 165"/>
                <a:gd name="T82" fmla="*/ 85 w 262"/>
                <a:gd name="T83" fmla="*/ 37 h 165"/>
                <a:gd name="T84" fmla="*/ 67 w 262"/>
                <a:gd name="T85" fmla="*/ 37 h 165"/>
                <a:gd name="T86" fmla="*/ 52 w 262"/>
                <a:gd name="T87" fmla="*/ 31 h 165"/>
                <a:gd name="T88" fmla="*/ 30 w 262"/>
                <a:gd name="T89" fmla="*/ 31 h 165"/>
                <a:gd name="T90" fmla="*/ 27 w 262"/>
                <a:gd name="T91" fmla="*/ 22 h 165"/>
                <a:gd name="T92" fmla="*/ 15 w 262"/>
                <a:gd name="T93" fmla="*/ 9 h 165"/>
                <a:gd name="T94" fmla="*/ 12 w 262"/>
                <a:gd name="T95" fmla="*/ 22 h 165"/>
                <a:gd name="T96" fmla="*/ 0 w 262"/>
                <a:gd name="T97" fmla="*/ 25 h 165"/>
                <a:gd name="T98" fmla="*/ 6 w 262"/>
                <a:gd name="T99" fmla="*/ 46 h 165"/>
                <a:gd name="T100" fmla="*/ 12 w 262"/>
                <a:gd name="T101" fmla="*/ 55 h 165"/>
                <a:gd name="T102" fmla="*/ 21 w 262"/>
                <a:gd name="T103" fmla="*/ 55 h 165"/>
                <a:gd name="T104" fmla="*/ 21 w 262"/>
                <a:gd name="T105" fmla="*/ 67 h 165"/>
                <a:gd name="T106" fmla="*/ 12 w 262"/>
                <a:gd name="T107" fmla="*/ 77 h 165"/>
                <a:gd name="T108" fmla="*/ 12 w 262"/>
                <a:gd name="T109" fmla="*/ 92 h 165"/>
                <a:gd name="T110" fmla="*/ 6 w 262"/>
                <a:gd name="T111" fmla="*/ 101 h 165"/>
                <a:gd name="T112" fmla="*/ 6 w 262"/>
                <a:gd name="T113" fmla="*/ 116 h 165"/>
                <a:gd name="T114" fmla="*/ 21 w 262"/>
                <a:gd name="T115" fmla="*/ 125 h 165"/>
                <a:gd name="T116" fmla="*/ 30 w 262"/>
                <a:gd name="T117" fmla="*/ 135 h 165"/>
                <a:gd name="T118" fmla="*/ 36 w 262"/>
                <a:gd name="T119" fmla="*/ 147 h 165"/>
                <a:gd name="T120" fmla="*/ 30 w 262"/>
                <a:gd name="T121" fmla="*/ 15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2" h="165">
                  <a:moveTo>
                    <a:pt x="30" y="162"/>
                  </a:moveTo>
                  <a:lnTo>
                    <a:pt x="42" y="162"/>
                  </a:lnTo>
                  <a:lnTo>
                    <a:pt x="52" y="162"/>
                  </a:lnTo>
                  <a:lnTo>
                    <a:pt x="61" y="162"/>
                  </a:lnTo>
                  <a:lnTo>
                    <a:pt x="70" y="162"/>
                  </a:lnTo>
                  <a:lnTo>
                    <a:pt x="76" y="165"/>
                  </a:lnTo>
                  <a:lnTo>
                    <a:pt x="85" y="162"/>
                  </a:lnTo>
                  <a:lnTo>
                    <a:pt x="85" y="156"/>
                  </a:lnTo>
                  <a:lnTo>
                    <a:pt x="91" y="156"/>
                  </a:lnTo>
                  <a:lnTo>
                    <a:pt x="97" y="150"/>
                  </a:lnTo>
                  <a:lnTo>
                    <a:pt x="100" y="156"/>
                  </a:lnTo>
                  <a:lnTo>
                    <a:pt x="100" y="150"/>
                  </a:lnTo>
                  <a:lnTo>
                    <a:pt x="107" y="150"/>
                  </a:lnTo>
                  <a:lnTo>
                    <a:pt x="113" y="156"/>
                  </a:lnTo>
                  <a:lnTo>
                    <a:pt x="116" y="156"/>
                  </a:lnTo>
                  <a:lnTo>
                    <a:pt x="116" y="162"/>
                  </a:lnTo>
                  <a:lnTo>
                    <a:pt x="128" y="156"/>
                  </a:lnTo>
                  <a:lnTo>
                    <a:pt x="131" y="156"/>
                  </a:lnTo>
                  <a:lnTo>
                    <a:pt x="137" y="156"/>
                  </a:lnTo>
                  <a:lnTo>
                    <a:pt x="146" y="156"/>
                  </a:lnTo>
                  <a:lnTo>
                    <a:pt x="152" y="150"/>
                  </a:lnTo>
                  <a:lnTo>
                    <a:pt x="162" y="150"/>
                  </a:lnTo>
                  <a:lnTo>
                    <a:pt x="171" y="150"/>
                  </a:lnTo>
                  <a:lnTo>
                    <a:pt x="177" y="147"/>
                  </a:lnTo>
                  <a:lnTo>
                    <a:pt x="171" y="141"/>
                  </a:lnTo>
                  <a:lnTo>
                    <a:pt x="171" y="135"/>
                  </a:lnTo>
                  <a:lnTo>
                    <a:pt x="177" y="135"/>
                  </a:lnTo>
                  <a:lnTo>
                    <a:pt x="183" y="135"/>
                  </a:lnTo>
                  <a:lnTo>
                    <a:pt x="183" y="132"/>
                  </a:lnTo>
                  <a:lnTo>
                    <a:pt x="189" y="132"/>
                  </a:lnTo>
                  <a:lnTo>
                    <a:pt x="189" y="122"/>
                  </a:lnTo>
                  <a:lnTo>
                    <a:pt x="195" y="122"/>
                  </a:lnTo>
                  <a:lnTo>
                    <a:pt x="198" y="122"/>
                  </a:lnTo>
                  <a:lnTo>
                    <a:pt x="201" y="116"/>
                  </a:lnTo>
                  <a:lnTo>
                    <a:pt x="207" y="116"/>
                  </a:lnTo>
                  <a:lnTo>
                    <a:pt x="214" y="116"/>
                  </a:lnTo>
                  <a:lnTo>
                    <a:pt x="217" y="116"/>
                  </a:lnTo>
                  <a:lnTo>
                    <a:pt x="217" y="122"/>
                  </a:lnTo>
                  <a:lnTo>
                    <a:pt x="223" y="122"/>
                  </a:lnTo>
                  <a:lnTo>
                    <a:pt x="232" y="122"/>
                  </a:lnTo>
                  <a:lnTo>
                    <a:pt x="247" y="122"/>
                  </a:lnTo>
                  <a:lnTo>
                    <a:pt x="247" y="116"/>
                  </a:lnTo>
                  <a:lnTo>
                    <a:pt x="247" y="107"/>
                  </a:lnTo>
                  <a:lnTo>
                    <a:pt x="241" y="107"/>
                  </a:lnTo>
                  <a:lnTo>
                    <a:pt x="238" y="101"/>
                  </a:lnTo>
                  <a:lnTo>
                    <a:pt x="238" y="95"/>
                  </a:lnTo>
                  <a:lnTo>
                    <a:pt x="226" y="95"/>
                  </a:lnTo>
                  <a:lnTo>
                    <a:pt x="223" y="101"/>
                  </a:lnTo>
                  <a:lnTo>
                    <a:pt x="223" y="92"/>
                  </a:lnTo>
                  <a:lnTo>
                    <a:pt x="223" y="86"/>
                  </a:lnTo>
                  <a:lnTo>
                    <a:pt x="226" y="80"/>
                  </a:lnTo>
                  <a:lnTo>
                    <a:pt x="232" y="80"/>
                  </a:lnTo>
                  <a:lnTo>
                    <a:pt x="232" y="77"/>
                  </a:lnTo>
                  <a:lnTo>
                    <a:pt x="238" y="70"/>
                  </a:lnTo>
                  <a:lnTo>
                    <a:pt x="232" y="67"/>
                  </a:lnTo>
                  <a:lnTo>
                    <a:pt x="232" y="55"/>
                  </a:lnTo>
                  <a:lnTo>
                    <a:pt x="238" y="55"/>
                  </a:lnTo>
                  <a:lnTo>
                    <a:pt x="238" y="46"/>
                  </a:lnTo>
                  <a:lnTo>
                    <a:pt x="238" y="37"/>
                  </a:lnTo>
                  <a:lnTo>
                    <a:pt x="247" y="37"/>
                  </a:lnTo>
                  <a:lnTo>
                    <a:pt x="256" y="37"/>
                  </a:lnTo>
                  <a:lnTo>
                    <a:pt x="262" y="31"/>
                  </a:lnTo>
                  <a:lnTo>
                    <a:pt x="256" y="18"/>
                  </a:lnTo>
                  <a:lnTo>
                    <a:pt x="256" y="15"/>
                  </a:lnTo>
                  <a:lnTo>
                    <a:pt x="238" y="9"/>
                  </a:lnTo>
                  <a:lnTo>
                    <a:pt x="232" y="6"/>
                  </a:lnTo>
                  <a:lnTo>
                    <a:pt x="229" y="6"/>
                  </a:lnTo>
                  <a:lnTo>
                    <a:pt x="223" y="6"/>
                  </a:lnTo>
                  <a:lnTo>
                    <a:pt x="210" y="9"/>
                  </a:lnTo>
                  <a:lnTo>
                    <a:pt x="207" y="6"/>
                  </a:lnTo>
                  <a:lnTo>
                    <a:pt x="198" y="6"/>
                  </a:lnTo>
                  <a:lnTo>
                    <a:pt x="192" y="6"/>
                  </a:lnTo>
                  <a:lnTo>
                    <a:pt x="186" y="0"/>
                  </a:lnTo>
                  <a:lnTo>
                    <a:pt x="168" y="6"/>
                  </a:lnTo>
                  <a:lnTo>
                    <a:pt x="162" y="9"/>
                  </a:lnTo>
                  <a:lnTo>
                    <a:pt x="152" y="22"/>
                  </a:lnTo>
                  <a:lnTo>
                    <a:pt x="143" y="31"/>
                  </a:lnTo>
                  <a:lnTo>
                    <a:pt x="131" y="37"/>
                  </a:lnTo>
                  <a:lnTo>
                    <a:pt x="128" y="40"/>
                  </a:lnTo>
                  <a:lnTo>
                    <a:pt x="116" y="40"/>
                  </a:lnTo>
                  <a:lnTo>
                    <a:pt x="107" y="37"/>
                  </a:lnTo>
                  <a:lnTo>
                    <a:pt x="100" y="37"/>
                  </a:lnTo>
                  <a:lnTo>
                    <a:pt x="91" y="37"/>
                  </a:lnTo>
                  <a:lnTo>
                    <a:pt x="85" y="37"/>
                  </a:lnTo>
                  <a:lnTo>
                    <a:pt x="76" y="37"/>
                  </a:lnTo>
                  <a:lnTo>
                    <a:pt x="67" y="37"/>
                  </a:lnTo>
                  <a:lnTo>
                    <a:pt x="61" y="31"/>
                  </a:lnTo>
                  <a:lnTo>
                    <a:pt x="52" y="31"/>
                  </a:lnTo>
                  <a:lnTo>
                    <a:pt x="42" y="31"/>
                  </a:lnTo>
                  <a:lnTo>
                    <a:pt x="30" y="31"/>
                  </a:lnTo>
                  <a:lnTo>
                    <a:pt x="27" y="25"/>
                  </a:lnTo>
                  <a:lnTo>
                    <a:pt x="27" y="22"/>
                  </a:lnTo>
                  <a:lnTo>
                    <a:pt x="27" y="9"/>
                  </a:lnTo>
                  <a:lnTo>
                    <a:pt x="15" y="9"/>
                  </a:lnTo>
                  <a:lnTo>
                    <a:pt x="21" y="9"/>
                  </a:lnTo>
                  <a:lnTo>
                    <a:pt x="12" y="22"/>
                  </a:lnTo>
                  <a:lnTo>
                    <a:pt x="6" y="25"/>
                  </a:lnTo>
                  <a:lnTo>
                    <a:pt x="0" y="25"/>
                  </a:lnTo>
                  <a:lnTo>
                    <a:pt x="6" y="37"/>
                  </a:lnTo>
                  <a:lnTo>
                    <a:pt x="6" y="46"/>
                  </a:lnTo>
                  <a:lnTo>
                    <a:pt x="12" y="52"/>
                  </a:lnTo>
                  <a:lnTo>
                    <a:pt x="12" y="55"/>
                  </a:lnTo>
                  <a:lnTo>
                    <a:pt x="15" y="55"/>
                  </a:lnTo>
                  <a:lnTo>
                    <a:pt x="21" y="55"/>
                  </a:lnTo>
                  <a:lnTo>
                    <a:pt x="27" y="61"/>
                  </a:lnTo>
                  <a:lnTo>
                    <a:pt x="21" y="67"/>
                  </a:lnTo>
                  <a:lnTo>
                    <a:pt x="21" y="70"/>
                  </a:lnTo>
                  <a:lnTo>
                    <a:pt x="12" y="77"/>
                  </a:lnTo>
                  <a:lnTo>
                    <a:pt x="12" y="80"/>
                  </a:lnTo>
                  <a:lnTo>
                    <a:pt x="12" y="92"/>
                  </a:lnTo>
                  <a:lnTo>
                    <a:pt x="6" y="92"/>
                  </a:lnTo>
                  <a:lnTo>
                    <a:pt x="6" y="101"/>
                  </a:lnTo>
                  <a:lnTo>
                    <a:pt x="6" y="107"/>
                  </a:lnTo>
                  <a:lnTo>
                    <a:pt x="6" y="116"/>
                  </a:lnTo>
                  <a:lnTo>
                    <a:pt x="15" y="122"/>
                  </a:lnTo>
                  <a:lnTo>
                    <a:pt x="21" y="125"/>
                  </a:lnTo>
                  <a:lnTo>
                    <a:pt x="27" y="132"/>
                  </a:lnTo>
                  <a:lnTo>
                    <a:pt x="30" y="135"/>
                  </a:lnTo>
                  <a:lnTo>
                    <a:pt x="36" y="141"/>
                  </a:lnTo>
                  <a:lnTo>
                    <a:pt x="36" y="147"/>
                  </a:lnTo>
                  <a:lnTo>
                    <a:pt x="36" y="150"/>
                  </a:lnTo>
                  <a:lnTo>
                    <a:pt x="30" y="156"/>
                  </a:lnTo>
                  <a:lnTo>
                    <a:pt x="30" y="16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26">
              <a:extLst>
                <a:ext uri="{FF2B5EF4-FFF2-40B4-BE49-F238E27FC236}">
                  <a16:creationId xmlns:a16="http://schemas.microsoft.com/office/drawing/2014/main" id="{6C4814D9-CBE0-48E4-9F87-6F82534D48C7}"/>
                </a:ext>
              </a:extLst>
            </p:cNvPr>
            <p:cNvSpPr>
              <a:spLocks/>
            </p:cNvSpPr>
            <p:nvPr/>
          </p:nvSpPr>
          <p:spPr bwMode="auto">
            <a:xfrm>
              <a:off x="7845425" y="4644693"/>
              <a:ext cx="415925" cy="261938"/>
            </a:xfrm>
            <a:custGeom>
              <a:avLst/>
              <a:gdLst>
                <a:gd name="T0" fmla="*/ 42 w 262"/>
                <a:gd name="T1" fmla="*/ 162 h 165"/>
                <a:gd name="T2" fmla="*/ 61 w 262"/>
                <a:gd name="T3" fmla="*/ 162 h 165"/>
                <a:gd name="T4" fmla="*/ 76 w 262"/>
                <a:gd name="T5" fmla="*/ 165 h 165"/>
                <a:gd name="T6" fmla="*/ 85 w 262"/>
                <a:gd name="T7" fmla="*/ 156 h 165"/>
                <a:gd name="T8" fmla="*/ 97 w 262"/>
                <a:gd name="T9" fmla="*/ 150 h 165"/>
                <a:gd name="T10" fmla="*/ 100 w 262"/>
                <a:gd name="T11" fmla="*/ 150 h 165"/>
                <a:gd name="T12" fmla="*/ 113 w 262"/>
                <a:gd name="T13" fmla="*/ 156 h 165"/>
                <a:gd name="T14" fmla="*/ 116 w 262"/>
                <a:gd name="T15" fmla="*/ 162 h 165"/>
                <a:gd name="T16" fmla="*/ 131 w 262"/>
                <a:gd name="T17" fmla="*/ 156 h 165"/>
                <a:gd name="T18" fmla="*/ 146 w 262"/>
                <a:gd name="T19" fmla="*/ 156 h 165"/>
                <a:gd name="T20" fmla="*/ 162 w 262"/>
                <a:gd name="T21" fmla="*/ 150 h 165"/>
                <a:gd name="T22" fmla="*/ 177 w 262"/>
                <a:gd name="T23" fmla="*/ 147 h 165"/>
                <a:gd name="T24" fmla="*/ 171 w 262"/>
                <a:gd name="T25" fmla="*/ 135 h 165"/>
                <a:gd name="T26" fmla="*/ 183 w 262"/>
                <a:gd name="T27" fmla="*/ 135 h 165"/>
                <a:gd name="T28" fmla="*/ 189 w 262"/>
                <a:gd name="T29" fmla="*/ 132 h 165"/>
                <a:gd name="T30" fmla="*/ 195 w 262"/>
                <a:gd name="T31" fmla="*/ 122 h 165"/>
                <a:gd name="T32" fmla="*/ 201 w 262"/>
                <a:gd name="T33" fmla="*/ 116 h 165"/>
                <a:gd name="T34" fmla="*/ 214 w 262"/>
                <a:gd name="T35" fmla="*/ 116 h 165"/>
                <a:gd name="T36" fmla="*/ 217 w 262"/>
                <a:gd name="T37" fmla="*/ 122 h 165"/>
                <a:gd name="T38" fmla="*/ 232 w 262"/>
                <a:gd name="T39" fmla="*/ 122 h 165"/>
                <a:gd name="T40" fmla="*/ 247 w 262"/>
                <a:gd name="T41" fmla="*/ 116 h 165"/>
                <a:gd name="T42" fmla="*/ 241 w 262"/>
                <a:gd name="T43" fmla="*/ 107 h 165"/>
                <a:gd name="T44" fmla="*/ 238 w 262"/>
                <a:gd name="T45" fmla="*/ 95 h 165"/>
                <a:gd name="T46" fmla="*/ 223 w 262"/>
                <a:gd name="T47" fmla="*/ 101 h 165"/>
                <a:gd name="T48" fmla="*/ 223 w 262"/>
                <a:gd name="T49" fmla="*/ 86 h 165"/>
                <a:gd name="T50" fmla="*/ 232 w 262"/>
                <a:gd name="T51" fmla="*/ 80 h 165"/>
                <a:gd name="T52" fmla="*/ 238 w 262"/>
                <a:gd name="T53" fmla="*/ 70 h 165"/>
                <a:gd name="T54" fmla="*/ 232 w 262"/>
                <a:gd name="T55" fmla="*/ 55 h 165"/>
                <a:gd name="T56" fmla="*/ 238 w 262"/>
                <a:gd name="T57" fmla="*/ 46 h 165"/>
                <a:gd name="T58" fmla="*/ 247 w 262"/>
                <a:gd name="T59" fmla="*/ 37 h 165"/>
                <a:gd name="T60" fmla="*/ 262 w 262"/>
                <a:gd name="T61" fmla="*/ 31 h 165"/>
                <a:gd name="T62" fmla="*/ 256 w 262"/>
                <a:gd name="T63" fmla="*/ 15 h 165"/>
                <a:gd name="T64" fmla="*/ 232 w 262"/>
                <a:gd name="T65" fmla="*/ 6 h 165"/>
                <a:gd name="T66" fmla="*/ 223 w 262"/>
                <a:gd name="T67" fmla="*/ 6 h 165"/>
                <a:gd name="T68" fmla="*/ 207 w 262"/>
                <a:gd name="T69" fmla="*/ 6 h 165"/>
                <a:gd name="T70" fmla="*/ 192 w 262"/>
                <a:gd name="T71" fmla="*/ 6 h 165"/>
                <a:gd name="T72" fmla="*/ 168 w 262"/>
                <a:gd name="T73" fmla="*/ 6 h 165"/>
                <a:gd name="T74" fmla="*/ 152 w 262"/>
                <a:gd name="T75" fmla="*/ 22 h 165"/>
                <a:gd name="T76" fmla="*/ 131 w 262"/>
                <a:gd name="T77" fmla="*/ 37 h 165"/>
                <a:gd name="T78" fmla="*/ 116 w 262"/>
                <a:gd name="T79" fmla="*/ 40 h 165"/>
                <a:gd name="T80" fmla="*/ 100 w 262"/>
                <a:gd name="T81" fmla="*/ 37 h 165"/>
                <a:gd name="T82" fmla="*/ 85 w 262"/>
                <a:gd name="T83" fmla="*/ 37 h 165"/>
                <a:gd name="T84" fmla="*/ 67 w 262"/>
                <a:gd name="T85" fmla="*/ 37 h 165"/>
                <a:gd name="T86" fmla="*/ 52 w 262"/>
                <a:gd name="T87" fmla="*/ 31 h 165"/>
                <a:gd name="T88" fmla="*/ 30 w 262"/>
                <a:gd name="T89" fmla="*/ 31 h 165"/>
                <a:gd name="T90" fmla="*/ 27 w 262"/>
                <a:gd name="T91" fmla="*/ 22 h 165"/>
                <a:gd name="T92" fmla="*/ 15 w 262"/>
                <a:gd name="T93" fmla="*/ 9 h 165"/>
                <a:gd name="T94" fmla="*/ 12 w 262"/>
                <a:gd name="T95" fmla="*/ 22 h 165"/>
                <a:gd name="T96" fmla="*/ 0 w 262"/>
                <a:gd name="T97" fmla="*/ 25 h 165"/>
                <a:gd name="T98" fmla="*/ 6 w 262"/>
                <a:gd name="T99" fmla="*/ 46 h 165"/>
                <a:gd name="T100" fmla="*/ 12 w 262"/>
                <a:gd name="T101" fmla="*/ 55 h 165"/>
                <a:gd name="T102" fmla="*/ 21 w 262"/>
                <a:gd name="T103" fmla="*/ 55 h 165"/>
                <a:gd name="T104" fmla="*/ 21 w 262"/>
                <a:gd name="T105" fmla="*/ 67 h 165"/>
                <a:gd name="T106" fmla="*/ 12 w 262"/>
                <a:gd name="T107" fmla="*/ 77 h 165"/>
                <a:gd name="T108" fmla="*/ 12 w 262"/>
                <a:gd name="T109" fmla="*/ 92 h 165"/>
                <a:gd name="T110" fmla="*/ 6 w 262"/>
                <a:gd name="T111" fmla="*/ 101 h 165"/>
                <a:gd name="T112" fmla="*/ 6 w 262"/>
                <a:gd name="T113" fmla="*/ 116 h 165"/>
                <a:gd name="T114" fmla="*/ 21 w 262"/>
                <a:gd name="T115" fmla="*/ 125 h 165"/>
                <a:gd name="T116" fmla="*/ 30 w 262"/>
                <a:gd name="T117" fmla="*/ 135 h 165"/>
                <a:gd name="T118" fmla="*/ 36 w 262"/>
                <a:gd name="T119" fmla="*/ 147 h 165"/>
                <a:gd name="T120" fmla="*/ 30 w 262"/>
                <a:gd name="T121" fmla="*/ 15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2" h="165">
                  <a:moveTo>
                    <a:pt x="30" y="162"/>
                  </a:moveTo>
                  <a:lnTo>
                    <a:pt x="42" y="162"/>
                  </a:lnTo>
                  <a:lnTo>
                    <a:pt x="52" y="162"/>
                  </a:lnTo>
                  <a:lnTo>
                    <a:pt x="61" y="162"/>
                  </a:lnTo>
                  <a:lnTo>
                    <a:pt x="70" y="162"/>
                  </a:lnTo>
                  <a:lnTo>
                    <a:pt x="76" y="165"/>
                  </a:lnTo>
                  <a:lnTo>
                    <a:pt x="85" y="162"/>
                  </a:lnTo>
                  <a:lnTo>
                    <a:pt x="85" y="156"/>
                  </a:lnTo>
                  <a:lnTo>
                    <a:pt x="91" y="156"/>
                  </a:lnTo>
                  <a:lnTo>
                    <a:pt x="97" y="150"/>
                  </a:lnTo>
                  <a:lnTo>
                    <a:pt x="100" y="156"/>
                  </a:lnTo>
                  <a:lnTo>
                    <a:pt x="100" y="150"/>
                  </a:lnTo>
                  <a:lnTo>
                    <a:pt x="107" y="150"/>
                  </a:lnTo>
                  <a:lnTo>
                    <a:pt x="113" y="156"/>
                  </a:lnTo>
                  <a:lnTo>
                    <a:pt x="116" y="156"/>
                  </a:lnTo>
                  <a:lnTo>
                    <a:pt x="116" y="162"/>
                  </a:lnTo>
                  <a:lnTo>
                    <a:pt x="128" y="156"/>
                  </a:lnTo>
                  <a:lnTo>
                    <a:pt x="131" y="156"/>
                  </a:lnTo>
                  <a:lnTo>
                    <a:pt x="137" y="156"/>
                  </a:lnTo>
                  <a:lnTo>
                    <a:pt x="146" y="156"/>
                  </a:lnTo>
                  <a:lnTo>
                    <a:pt x="152" y="150"/>
                  </a:lnTo>
                  <a:lnTo>
                    <a:pt x="162" y="150"/>
                  </a:lnTo>
                  <a:lnTo>
                    <a:pt x="171" y="150"/>
                  </a:lnTo>
                  <a:lnTo>
                    <a:pt x="177" y="147"/>
                  </a:lnTo>
                  <a:lnTo>
                    <a:pt x="171" y="141"/>
                  </a:lnTo>
                  <a:lnTo>
                    <a:pt x="171" y="135"/>
                  </a:lnTo>
                  <a:lnTo>
                    <a:pt x="177" y="135"/>
                  </a:lnTo>
                  <a:lnTo>
                    <a:pt x="183" y="135"/>
                  </a:lnTo>
                  <a:lnTo>
                    <a:pt x="183" y="132"/>
                  </a:lnTo>
                  <a:lnTo>
                    <a:pt x="189" y="132"/>
                  </a:lnTo>
                  <a:lnTo>
                    <a:pt x="189" y="122"/>
                  </a:lnTo>
                  <a:lnTo>
                    <a:pt x="195" y="122"/>
                  </a:lnTo>
                  <a:lnTo>
                    <a:pt x="198" y="122"/>
                  </a:lnTo>
                  <a:lnTo>
                    <a:pt x="201" y="116"/>
                  </a:lnTo>
                  <a:lnTo>
                    <a:pt x="207" y="116"/>
                  </a:lnTo>
                  <a:lnTo>
                    <a:pt x="214" y="116"/>
                  </a:lnTo>
                  <a:lnTo>
                    <a:pt x="217" y="116"/>
                  </a:lnTo>
                  <a:lnTo>
                    <a:pt x="217" y="122"/>
                  </a:lnTo>
                  <a:lnTo>
                    <a:pt x="223" y="122"/>
                  </a:lnTo>
                  <a:lnTo>
                    <a:pt x="232" y="122"/>
                  </a:lnTo>
                  <a:lnTo>
                    <a:pt x="247" y="122"/>
                  </a:lnTo>
                  <a:lnTo>
                    <a:pt x="247" y="116"/>
                  </a:lnTo>
                  <a:lnTo>
                    <a:pt x="247" y="107"/>
                  </a:lnTo>
                  <a:lnTo>
                    <a:pt x="241" y="107"/>
                  </a:lnTo>
                  <a:lnTo>
                    <a:pt x="238" y="101"/>
                  </a:lnTo>
                  <a:lnTo>
                    <a:pt x="238" y="95"/>
                  </a:lnTo>
                  <a:lnTo>
                    <a:pt x="226" y="95"/>
                  </a:lnTo>
                  <a:lnTo>
                    <a:pt x="223" y="101"/>
                  </a:lnTo>
                  <a:lnTo>
                    <a:pt x="223" y="92"/>
                  </a:lnTo>
                  <a:lnTo>
                    <a:pt x="223" y="86"/>
                  </a:lnTo>
                  <a:lnTo>
                    <a:pt x="226" y="80"/>
                  </a:lnTo>
                  <a:lnTo>
                    <a:pt x="232" y="80"/>
                  </a:lnTo>
                  <a:lnTo>
                    <a:pt x="232" y="77"/>
                  </a:lnTo>
                  <a:lnTo>
                    <a:pt x="238" y="70"/>
                  </a:lnTo>
                  <a:lnTo>
                    <a:pt x="232" y="67"/>
                  </a:lnTo>
                  <a:lnTo>
                    <a:pt x="232" y="55"/>
                  </a:lnTo>
                  <a:lnTo>
                    <a:pt x="238" y="55"/>
                  </a:lnTo>
                  <a:lnTo>
                    <a:pt x="238" y="46"/>
                  </a:lnTo>
                  <a:lnTo>
                    <a:pt x="238" y="37"/>
                  </a:lnTo>
                  <a:lnTo>
                    <a:pt x="247" y="37"/>
                  </a:lnTo>
                  <a:lnTo>
                    <a:pt x="256" y="37"/>
                  </a:lnTo>
                  <a:lnTo>
                    <a:pt x="262" y="31"/>
                  </a:lnTo>
                  <a:lnTo>
                    <a:pt x="256" y="18"/>
                  </a:lnTo>
                  <a:lnTo>
                    <a:pt x="256" y="15"/>
                  </a:lnTo>
                  <a:lnTo>
                    <a:pt x="238" y="9"/>
                  </a:lnTo>
                  <a:lnTo>
                    <a:pt x="232" y="6"/>
                  </a:lnTo>
                  <a:lnTo>
                    <a:pt x="229" y="6"/>
                  </a:lnTo>
                  <a:lnTo>
                    <a:pt x="223" y="6"/>
                  </a:lnTo>
                  <a:lnTo>
                    <a:pt x="210" y="9"/>
                  </a:lnTo>
                  <a:lnTo>
                    <a:pt x="207" y="6"/>
                  </a:lnTo>
                  <a:lnTo>
                    <a:pt x="198" y="6"/>
                  </a:lnTo>
                  <a:lnTo>
                    <a:pt x="192" y="6"/>
                  </a:lnTo>
                  <a:lnTo>
                    <a:pt x="186" y="0"/>
                  </a:lnTo>
                  <a:lnTo>
                    <a:pt x="168" y="6"/>
                  </a:lnTo>
                  <a:lnTo>
                    <a:pt x="162" y="9"/>
                  </a:lnTo>
                  <a:lnTo>
                    <a:pt x="152" y="22"/>
                  </a:lnTo>
                  <a:lnTo>
                    <a:pt x="143" y="31"/>
                  </a:lnTo>
                  <a:lnTo>
                    <a:pt x="131" y="37"/>
                  </a:lnTo>
                  <a:lnTo>
                    <a:pt x="128" y="40"/>
                  </a:lnTo>
                  <a:lnTo>
                    <a:pt x="116" y="40"/>
                  </a:lnTo>
                  <a:lnTo>
                    <a:pt x="107" y="37"/>
                  </a:lnTo>
                  <a:lnTo>
                    <a:pt x="100" y="37"/>
                  </a:lnTo>
                  <a:lnTo>
                    <a:pt x="91" y="37"/>
                  </a:lnTo>
                  <a:lnTo>
                    <a:pt x="85" y="37"/>
                  </a:lnTo>
                  <a:lnTo>
                    <a:pt x="76" y="37"/>
                  </a:lnTo>
                  <a:lnTo>
                    <a:pt x="67" y="37"/>
                  </a:lnTo>
                  <a:lnTo>
                    <a:pt x="61" y="31"/>
                  </a:lnTo>
                  <a:lnTo>
                    <a:pt x="52" y="31"/>
                  </a:lnTo>
                  <a:lnTo>
                    <a:pt x="42" y="31"/>
                  </a:lnTo>
                  <a:lnTo>
                    <a:pt x="30" y="31"/>
                  </a:lnTo>
                  <a:lnTo>
                    <a:pt x="27" y="25"/>
                  </a:lnTo>
                  <a:lnTo>
                    <a:pt x="27" y="22"/>
                  </a:lnTo>
                  <a:lnTo>
                    <a:pt x="27" y="9"/>
                  </a:lnTo>
                  <a:lnTo>
                    <a:pt x="15" y="9"/>
                  </a:lnTo>
                  <a:lnTo>
                    <a:pt x="21" y="9"/>
                  </a:lnTo>
                  <a:lnTo>
                    <a:pt x="12" y="22"/>
                  </a:lnTo>
                  <a:lnTo>
                    <a:pt x="6" y="25"/>
                  </a:lnTo>
                  <a:lnTo>
                    <a:pt x="0" y="25"/>
                  </a:lnTo>
                  <a:lnTo>
                    <a:pt x="6" y="37"/>
                  </a:lnTo>
                  <a:lnTo>
                    <a:pt x="6" y="46"/>
                  </a:lnTo>
                  <a:lnTo>
                    <a:pt x="12" y="52"/>
                  </a:lnTo>
                  <a:lnTo>
                    <a:pt x="12" y="55"/>
                  </a:lnTo>
                  <a:lnTo>
                    <a:pt x="15" y="55"/>
                  </a:lnTo>
                  <a:lnTo>
                    <a:pt x="21" y="55"/>
                  </a:lnTo>
                  <a:lnTo>
                    <a:pt x="27" y="61"/>
                  </a:lnTo>
                  <a:lnTo>
                    <a:pt x="21" y="67"/>
                  </a:lnTo>
                  <a:lnTo>
                    <a:pt x="21" y="70"/>
                  </a:lnTo>
                  <a:lnTo>
                    <a:pt x="12" y="77"/>
                  </a:lnTo>
                  <a:lnTo>
                    <a:pt x="12" y="80"/>
                  </a:lnTo>
                  <a:lnTo>
                    <a:pt x="12" y="92"/>
                  </a:lnTo>
                  <a:lnTo>
                    <a:pt x="6" y="92"/>
                  </a:lnTo>
                  <a:lnTo>
                    <a:pt x="6" y="101"/>
                  </a:lnTo>
                  <a:lnTo>
                    <a:pt x="6" y="107"/>
                  </a:lnTo>
                  <a:lnTo>
                    <a:pt x="6" y="116"/>
                  </a:lnTo>
                  <a:lnTo>
                    <a:pt x="15" y="122"/>
                  </a:lnTo>
                  <a:lnTo>
                    <a:pt x="21" y="125"/>
                  </a:lnTo>
                  <a:lnTo>
                    <a:pt x="27" y="132"/>
                  </a:lnTo>
                  <a:lnTo>
                    <a:pt x="30" y="135"/>
                  </a:lnTo>
                  <a:lnTo>
                    <a:pt x="36" y="141"/>
                  </a:lnTo>
                  <a:lnTo>
                    <a:pt x="36" y="147"/>
                  </a:lnTo>
                  <a:lnTo>
                    <a:pt x="36" y="150"/>
                  </a:lnTo>
                  <a:lnTo>
                    <a:pt x="30" y="156"/>
                  </a:lnTo>
                  <a:lnTo>
                    <a:pt x="30" y="16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27">
              <a:extLst>
                <a:ext uri="{FF2B5EF4-FFF2-40B4-BE49-F238E27FC236}">
                  <a16:creationId xmlns:a16="http://schemas.microsoft.com/office/drawing/2014/main" id="{95E2518A-6BC7-4765-B157-E996C651CA23}"/>
                </a:ext>
              </a:extLst>
            </p:cNvPr>
            <p:cNvSpPr>
              <a:spLocks/>
            </p:cNvSpPr>
            <p:nvPr/>
          </p:nvSpPr>
          <p:spPr bwMode="auto">
            <a:xfrm>
              <a:off x="7737475" y="4285918"/>
              <a:ext cx="573088" cy="427038"/>
            </a:xfrm>
            <a:custGeom>
              <a:avLst/>
              <a:gdLst>
                <a:gd name="T0" fmla="*/ 80 w 361"/>
                <a:gd name="T1" fmla="*/ 226 h 269"/>
                <a:gd name="T2" fmla="*/ 80 w 361"/>
                <a:gd name="T3" fmla="*/ 211 h 269"/>
                <a:gd name="T4" fmla="*/ 55 w 361"/>
                <a:gd name="T5" fmla="*/ 217 h 269"/>
                <a:gd name="T6" fmla="*/ 34 w 361"/>
                <a:gd name="T7" fmla="*/ 211 h 269"/>
                <a:gd name="T8" fmla="*/ 31 w 361"/>
                <a:gd name="T9" fmla="*/ 202 h 269"/>
                <a:gd name="T10" fmla="*/ 31 w 361"/>
                <a:gd name="T11" fmla="*/ 186 h 269"/>
                <a:gd name="T12" fmla="*/ 16 w 361"/>
                <a:gd name="T13" fmla="*/ 180 h 269"/>
                <a:gd name="T14" fmla="*/ 10 w 361"/>
                <a:gd name="T15" fmla="*/ 162 h 269"/>
                <a:gd name="T16" fmla="*/ 7 w 361"/>
                <a:gd name="T17" fmla="*/ 147 h 269"/>
                <a:gd name="T18" fmla="*/ 7 w 361"/>
                <a:gd name="T19" fmla="*/ 137 h 269"/>
                <a:gd name="T20" fmla="*/ 22 w 361"/>
                <a:gd name="T21" fmla="*/ 116 h 269"/>
                <a:gd name="T22" fmla="*/ 31 w 361"/>
                <a:gd name="T23" fmla="*/ 101 h 269"/>
                <a:gd name="T24" fmla="*/ 46 w 361"/>
                <a:gd name="T25" fmla="*/ 92 h 269"/>
                <a:gd name="T26" fmla="*/ 49 w 361"/>
                <a:gd name="T27" fmla="*/ 61 h 269"/>
                <a:gd name="T28" fmla="*/ 68 w 361"/>
                <a:gd name="T29" fmla="*/ 52 h 269"/>
                <a:gd name="T30" fmla="*/ 80 w 361"/>
                <a:gd name="T31" fmla="*/ 37 h 269"/>
                <a:gd name="T32" fmla="*/ 83 w 361"/>
                <a:gd name="T33" fmla="*/ 18 h 269"/>
                <a:gd name="T34" fmla="*/ 114 w 361"/>
                <a:gd name="T35" fmla="*/ 21 h 269"/>
                <a:gd name="T36" fmla="*/ 132 w 361"/>
                <a:gd name="T37" fmla="*/ 21 h 269"/>
                <a:gd name="T38" fmla="*/ 162 w 361"/>
                <a:gd name="T39" fmla="*/ 24 h 269"/>
                <a:gd name="T40" fmla="*/ 181 w 361"/>
                <a:gd name="T41" fmla="*/ 15 h 269"/>
                <a:gd name="T42" fmla="*/ 199 w 361"/>
                <a:gd name="T43" fmla="*/ 9 h 269"/>
                <a:gd name="T44" fmla="*/ 227 w 361"/>
                <a:gd name="T45" fmla="*/ 3 h 269"/>
                <a:gd name="T46" fmla="*/ 257 w 361"/>
                <a:gd name="T47" fmla="*/ 21 h 269"/>
                <a:gd name="T48" fmla="*/ 275 w 361"/>
                <a:gd name="T49" fmla="*/ 46 h 269"/>
                <a:gd name="T50" fmla="*/ 288 w 361"/>
                <a:gd name="T51" fmla="*/ 67 h 269"/>
                <a:gd name="T52" fmla="*/ 303 w 361"/>
                <a:gd name="T53" fmla="*/ 85 h 269"/>
                <a:gd name="T54" fmla="*/ 297 w 361"/>
                <a:gd name="T55" fmla="*/ 101 h 269"/>
                <a:gd name="T56" fmla="*/ 303 w 361"/>
                <a:gd name="T57" fmla="*/ 116 h 269"/>
                <a:gd name="T58" fmla="*/ 303 w 361"/>
                <a:gd name="T59" fmla="*/ 141 h 269"/>
                <a:gd name="T60" fmla="*/ 324 w 361"/>
                <a:gd name="T61" fmla="*/ 150 h 269"/>
                <a:gd name="T62" fmla="*/ 333 w 361"/>
                <a:gd name="T63" fmla="*/ 144 h 269"/>
                <a:gd name="T64" fmla="*/ 352 w 361"/>
                <a:gd name="T65" fmla="*/ 150 h 269"/>
                <a:gd name="T66" fmla="*/ 361 w 361"/>
                <a:gd name="T67" fmla="*/ 171 h 269"/>
                <a:gd name="T68" fmla="*/ 352 w 361"/>
                <a:gd name="T69" fmla="*/ 186 h 269"/>
                <a:gd name="T70" fmla="*/ 343 w 361"/>
                <a:gd name="T71" fmla="*/ 180 h 269"/>
                <a:gd name="T72" fmla="*/ 330 w 361"/>
                <a:gd name="T73" fmla="*/ 186 h 269"/>
                <a:gd name="T74" fmla="*/ 330 w 361"/>
                <a:gd name="T75" fmla="*/ 202 h 269"/>
                <a:gd name="T76" fmla="*/ 327 w 361"/>
                <a:gd name="T77" fmla="*/ 211 h 269"/>
                <a:gd name="T78" fmla="*/ 330 w 361"/>
                <a:gd name="T79" fmla="*/ 232 h 269"/>
                <a:gd name="T80" fmla="*/ 327 w 361"/>
                <a:gd name="T81" fmla="*/ 248 h 269"/>
                <a:gd name="T82" fmla="*/ 297 w 361"/>
                <a:gd name="T83" fmla="*/ 235 h 269"/>
                <a:gd name="T84" fmla="*/ 275 w 361"/>
                <a:gd name="T85" fmla="*/ 235 h 269"/>
                <a:gd name="T86" fmla="*/ 257 w 361"/>
                <a:gd name="T87" fmla="*/ 229 h 269"/>
                <a:gd name="T88" fmla="*/ 223 w 361"/>
                <a:gd name="T89" fmla="*/ 248 h 269"/>
                <a:gd name="T90" fmla="*/ 196 w 361"/>
                <a:gd name="T91" fmla="*/ 269 h 269"/>
                <a:gd name="T92" fmla="*/ 172 w 361"/>
                <a:gd name="T93" fmla="*/ 266 h 269"/>
                <a:gd name="T94" fmla="*/ 147 w 361"/>
                <a:gd name="T95" fmla="*/ 266 h 269"/>
                <a:gd name="T96" fmla="*/ 123 w 361"/>
                <a:gd name="T97" fmla="*/ 260 h 269"/>
                <a:gd name="T98" fmla="*/ 95 w 361"/>
                <a:gd name="T99" fmla="*/ 257 h 269"/>
                <a:gd name="T100" fmla="*/ 92 w 361"/>
                <a:gd name="T10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269">
                  <a:moveTo>
                    <a:pt x="92" y="238"/>
                  </a:moveTo>
                  <a:lnTo>
                    <a:pt x="86" y="229"/>
                  </a:lnTo>
                  <a:lnTo>
                    <a:pt x="80" y="226"/>
                  </a:lnTo>
                  <a:lnTo>
                    <a:pt x="80" y="220"/>
                  </a:lnTo>
                  <a:lnTo>
                    <a:pt x="86" y="217"/>
                  </a:lnTo>
                  <a:lnTo>
                    <a:pt x="80" y="211"/>
                  </a:lnTo>
                  <a:lnTo>
                    <a:pt x="71" y="217"/>
                  </a:lnTo>
                  <a:lnTo>
                    <a:pt x="65" y="220"/>
                  </a:lnTo>
                  <a:lnTo>
                    <a:pt x="55" y="217"/>
                  </a:lnTo>
                  <a:lnTo>
                    <a:pt x="49" y="211"/>
                  </a:lnTo>
                  <a:lnTo>
                    <a:pt x="46" y="211"/>
                  </a:lnTo>
                  <a:lnTo>
                    <a:pt x="34" y="211"/>
                  </a:lnTo>
                  <a:lnTo>
                    <a:pt x="31" y="211"/>
                  </a:lnTo>
                  <a:lnTo>
                    <a:pt x="31" y="208"/>
                  </a:lnTo>
                  <a:lnTo>
                    <a:pt x="31" y="202"/>
                  </a:lnTo>
                  <a:lnTo>
                    <a:pt x="34" y="196"/>
                  </a:lnTo>
                  <a:lnTo>
                    <a:pt x="34" y="192"/>
                  </a:lnTo>
                  <a:lnTo>
                    <a:pt x="31" y="186"/>
                  </a:lnTo>
                  <a:lnTo>
                    <a:pt x="25" y="180"/>
                  </a:lnTo>
                  <a:lnTo>
                    <a:pt x="22" y="180"/>
                  </a:lnTo>
                  <a:lnTo>
                    <a:pt x="16" y="180"/>
                  </a:lnTo>
                  <a:lnTo>
                    <a:pt x="16" y="171"/>
                  </a:lnTo>
                  <a:lnTo>
                    <a:pt x="10" y="165"/>
                  </a:lnTo>
                  <a:lnTo>
                    <a:pt x="10" y="162"/>
                  </a:lnTo>
                  <a:lnTo>
                    <a:pt x="10" y="150"/>
                  </a:lnTo>
                  <a:lnTo>
                    <a:pt x="10" y="147"/>
                  </a:lnTo>
                  <a:lnTo>
                    <a:pt x="7" y="147"/>
                  </a:lnTo>
                  <a:lnTo>
                    <a:pt x="0" y="147"/>
                  </a:lnTo>
                  <a:lnTo>
                    <a:pt x="7" y="137"/>
                  </a:lnTo>
                  <a:lnTo>
                    <a:pt x="7" y="137"/>
                  </a:lnTo>
                  <a:lnTo>
                    <a:pt x="10" y="125"/>
                  </a:lnTo>
                  <a:lnTo>
                    <a:pt x="16" y="122"/>
                  </a:lnTo>
                  <a:lnTo>
                    <a:pt x="22" y="116"/>
                  </a:lnTo>
                  <a:lnTo>
                    <a:pt x="25" y="110"/>
                  </a:lnTo>
                  <a:lnTo>
                    <a:pt x="31" y="107"/>
                  </a:lnTo>
                  <a:lnTo>
                    <a:pt x="31" y="101"/>
                  </a:lnTo>
                  <a:lnTo>
                    <a:pt x="37" y="101"/>
                  </a:lnTo>
                  <a:lnTo>
                    <a:pt x="40" y="98"/>
                  </a:lnTo>
                  <a:lnTo>
                    <a:pt x="46" y="92"/>
                  </a:lnTo>
                  <a:lnTo>
                    <a:pt x="46" y="76"/>
                  </a:lnTo>
                  <a:lnTo>
                    <a:pt x="49" y="70"/>
                  </a:lnTo>
                  <a:lnTo>
                    <a:pt x="49" y="61"/>
                  </a:lnTo>
                  <a:lnTo>
                    <a:pt x="55" y="55"/>
                  </a:lnTo>
                  <a:lnTo>
                    <a:pt x="62" y="52"/>
                  </a:lnTo>
                  <a:lnTo>
                    <a:pt x="68" y="52"/>
                  </a:lnTo>
                  <a:lnTo>
                    <a:pt x="71" y="46"/>
                  </a:lnTo>
                  <a:lnTo>
                    <a:pt x="77" y="43"/>
                  </a:lnTo>
                  <a:lnTo>
                    <a:pt x="80" y="37"/>
                  </a:lnTo>
                  <a:lnTo>
                    <a:pt x="80" y="30"/>
                  </a:lnTo>
                  <a:lnTo>
                    <a:pt x="74" y="18"/>
                  </a:lnTo>
                  <a:lnTo>
                    <a:pt x="83" y="18"/>
                  </a:lnTo>
                  <a:lnTo>
                    <a:pt x="95" y="18"/>
                  </a:lnTo>
                  <a:lnTo>
                    <a:pt x="104" y="18"/>
                  </a:lnTo>
                  <a:lnTo>
                    <a:pt x="114" y="21"/>
                  </a:lnTo>
                  <a:lnTo>
                    <a:pt x="120" y="24"/>
                  </a:lnTo>
                  <a:lnTo>
                    <a:pt x="126" y="27"/>
                  </a:lnTo>
                  <a:lnTo>
                    <a:pt x="132" y="21"/>
                  </a:lnTo>
                  <a:lnTo>
                    <a:pt x="141" y="18"/>
                  </a:lnTo>
                  <a:lnTo>
                    <a:pt x="147" y="18"/>
                  </a:lnTo>
                  <a:lnTo>
                    <a:pt x="162" y="24"/>
                  </a:lnTo>
                  <a:lnTo>
                    <a:pt x="165" y="21"/>
                  </a:lnTo>
                  <a:lnTo>
                    <a:pt x="178" y="12"/>
                  </a:lnTo>
                  <a:lnTo>
                    <a:pt x="181" y="15"/>
                  </a:lnTo>
                  <a:lnTo>
                    <a:pt x="190" y="15"/>
                  </a:lnTo>
                  <a:lnTo>
                    <a:pt x="199" y="12"/>
                  </a:lnTo>
                  <a:lnTo>
                    <a:pt x="199" y="9"/>
                  </a:lnTo>
                  <a:lnTo>
                    <a:pt x="202" y="3"/>
                  </a:lnTo>
                  <a:lnTo>
                    <a:pt x="217" y="0"/>
                  </a:lnTo>
                  <a:lnTo>
                    <a:pt x="227" y="3"/>
                  </a:lnTo>
                  <a:lnTo>
                    <a:pt x="236" y="6"/>
                  </a:lnTo>
                  <a:lnTo>
                    <a:pt x="242" y="12"/>
                  </a:lnTo>
                  <a:lnTo>
                    <a:pt x="257" y="21"/>
                  </a:lnTo>
                  <a:lnTo>
                    <a:pt x="254" y="40"/>
                  </a:lnTo>
                  <a:lnTo>
                    <a:pt x="266" y="40"/>
                  </a:lnTo>
                  <a:lnTo>
                    <a:pt x="275" y="46"/>
                  </a:lnTo>
                  <a:lnTo>
                    <a:pt x="275" y="55"/>
                  </a:lnTo>
                  <a:lnTo>
                    <a:pt x="282" y="61"/>
                  </a:lnTo>
                  <a:lnTo>
                    <a:pt x="288" y="67"/>
                  </a:lnTo>
                  <a:lnTo>
                    <a:pt x="297" y="70"/>
                  </a:lnTo>
                  <a:lnTo>
                    <a:pt x="297" y="76"/>
                  </a:lnTo>
                  <a:lnTo>
                    <a:pt x="303" y="85"/>
                  </a:lnTo>
                  <a:lnTo>
                    <a:pt x="303" y="92"/>
                  </a:lnTo>
                  <a:lnTo>
                    <a:pt x="303" y="101"/>
                  </a:lnTo>
                  <a:lnTo>
                    <a:pt x="297" y="101"/>
                  </a:lnTo>
                  <a:lnTo>
                    <a:pt x="297" y="107"/>
                  </a:lnTo>
                  <a:lnTo>
                    <a:pt x="297" y="110"/>
                  </a:lnTo>
                  <a:lnTo>
                    <a:pt x="303" y="116"/>
                  </a:lnTo>
                  <a:lnTo>
                    <a:pt x="303" y="122"/>
                  </a:lnTo>
                  <a:lnTo>
                    <a:pt x="303" y="131"/>
                  </a:lnTo>
                  <a:lnTo>
                    <a:pt x="303" y="141"/>
                  </a:lnTo>
                  <a:lnTo>
                    <a:pt x="306" y="150"/>
                  </a:lnTo>
                  <a:lnTo>
                    <a:pt x="318" y="147"/>
                  </a:lnTo>
                  <a:lnTo>
                    <a:pt x="324" y="150"/>
                  </a:lnTo>
                  <a:lnTo>
                    <a:pt x="327" y="153"/>
                  </a:lnTo>
                  <a:lnTo>
                    <a:pt x="330" y="150"/>
                  </a:lnTo>
                  <a:lnTo>
                    <a:pt x="333" y="144"/>
                  </a:lnTo>
                  <a:lnTo>
                    <a:pt x="346" y="147"/>
                  </a:lnTo>
                  <a:lnTo>
                    <a:pt x="349" y="147"/>
                  </a:lnTo>
                  <a:lnTo>
                    <a:pt x="352" y="150"/>
                  </a:lnTo>
                  <a:lnTo>
                    <a:pt x="358" y="159"/>
                  </a:lnTo>
                  <a:lnTo>
                    <a:pt x="361" y="150"/>
                  </a:lnTo>
                  <a:lnTo>
                    <a:pt x="361" y="171"/>
                  </a:lnTo>
                  <a:lnTo>
                    <a:pt x="358" y="180"/>
                  </a:lnTo>
                  <a:lnTo>
                    <a:pt x="352" y="180"/>
                  </a:lnTo>
                  <a:lnTo>
                    <a:pt x="352" y="186"/>
                  </a:lnTo>
                  <a:lnTo>
                    <a:pt x="346" y="192"/>
                  </a:lnTo>
                  <a:lnTo>
                    <a:pt x="343" y="192"/>
                  </a:lnTo>
                  <a:lnTo>
                    <a:pt x="343" y="180"/>
                  </a:lnTo>
                  <a:lnTo>
                    <a:pt x="337" y="177"/>
                  </a:lnTo>
                  <a:lnTo>
                    <a:pt x="330" y="180"/>
                  </a:lnTo>
                  <a:lnTo>
                    <a:pt x="330" y="186"/>
                  </a:lnTo>
                  <a:lnTo>
                    <a:pt x="327" y="196"/>
                  </a:lnTo>
                  <a:lnTo>
                    <a:pt x="327" y="202"/>
                  </a:lnTo>
                  <a:lnTo>
                    <a:pt x="330" y="202"/>
                  </a:lnTo>
                  <a:lnTo>
                    <a:pt x="337" y="202"/>
                  </a:lnTo>
                  <a:lnTo>
                    <a:pt x="330" y="208"/>
                  </a:lnTo>
                  <a:lnTo>
                    <a:pt x="327" y="211"/>
                  </a:lnTo>
                  <a:lnTo>
                    <a:pt x="327" y="217"/>
                  </a:lnTo>
                  <a:lnTo>
                    <a:pt x="327" y="226"/>
                  </a:lnTo>
                  <a:lnTo>
                    <a:pt x="330" y="232"/>
                  </a:lnTo>
                  <a:lnTo>
                    <a:pt x="327" y="241"/>
                  </a:lnTo>
                  <a:lnTo>
                    <a:pt x="327" y="248"/>
                  </a:lnTo>
                  <a:lnTo>
                    <a:pt x="327" y="248"/>
                  </a:lnTo>
                  <a:lnTo>
                    <a:pt x="306" y="238"/>
                  </a:lnTo>
                  <a:lnTo>
                    <a:pt x="303" y="238"/>
                  </a:lnTo>
                  <a:lnTo>
                    <a:pt x="297" y="235"/>
                  </a:lnTo>
                  <a:lnTo>
                    <a:pt x="294" y="235"/>
                  </a:lnTo>
                  <a:lnTo>
                    <a:pt x="282" y="238"/>
                  </a:lnTo>
                  <a:lnTo>
                    <a:pt x="275" y="235"/>
                  </a:lnTo>
                  <a:lnTo>
                    <a:pt x="266" y="235"/>
                  </a:lnTo>
                  <a:lnTo>
                    <a:pt x="263" y="235"/>
                  </a:lnTo>
                  <a:lnTo>
                    <a:pt x="257" y="229"/>
                  </a:lnTo>
                  <a:lnTo>
                    <a:pt x="236" y="235"/>
                  </a:lnTo>
                  <a:lnTo>
                    <a:pt x="233" y="235"/>
                  </a:lnTo>
                  <a:lnTo>
                    <a:pt x="223" y="248"/>
                  </a:lnTo>
                  <a:lnTo>
                    <a:pt x="211" y="260"/>
                  </a:lnTo>
                  <a:lnTo>
                    <a:pt x="199" y="263"/>
                  </a:lnTo>
                  <a:lnTo>
                    <a:pt x="196" y="269"/>
                  </a:lnTo>
                  <a:lnTo>
                    <a:pt x="187" y="269"/>
                  </a:lnTo>
                  <a:lnTo>
                    <a:pt x="178" y="266"/>
                  </a:lnTo>
                  <a:lnTo>
                    <a:pt x="172" y="266"/>
                  </a:lnTo>
                  <a:lnTo>
                    <a:pt x="162" y="266"/>
                  </a:lnTo>
                  <a:lnTo>
                    <a:pt x="156" y="266"/>
                  </a:lnTo>
                  <a:lnTo>
                    <a:pt x="147" y="266"/>
                  </a:lnTo>
                  <a:lnTo>
                    <a:pt x="135" y="266"/>
                  </a:lnTo>
                  <a:lnTo>
                    <a:pt x="129" y="260"/>
                  </a:lnTo>
                  <a:lnTo>
                    <a:pt x="123" y="260"/>
                  </a:lnTo>
                  <a:lnTo>
                    <a:pt x="110" y="260"/>
                  </a:lnTo>
                  <a:lnTo>
                    <a:pt x="101" y="260"/>
                  </a:lnTo>
                  <a:lnTo>
                    <a:pt x="95" y="257"/>
                  </a:lnTo>
                  <a:lnTo>
                    <a:pt x="95" y="251"/>
                  </a:lnTo>
                  <a:lnTo>
                    <a:pt x="92" y="244"/>
                  </a:lnTo>
                  <a:lnTo>
                    <a:pt x="92" y="241"/>
                  </a:lnTo>
                  <a:lnTo>
                    <a:pt x="92" y="238"/>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28">
              <a:extLst>
                <a:ext uri="{FF2B5EF4-FFF2-40B4-BE49-F238E27FC236}">
                  <a16:creationId xmlns:a16="http://schemas.microsoft.com/office/drawing/2014/main" id="{89FF2CEB-9DE9-4CD6-87A8-916460423786}"/>
                </a:ext>
              </a:extLst>
            </p:cNvPr>
            <p:cNvSpPr>
              <a:spLocks/>
            </p:cNvSpPr>
            <p:nvPr/>
          </p:nvSpPr>
          <p:spPr bwMode="auto">
            <a:xfrm>
              <a:off x="7737475" y="4285918"/>
              <a:ext cx="573088" cy="427038"/>
            </a:xfrm>
            <a:custGeom>
              <a:avLst/>
              <a:gdLst>
                <a:gd name="T0" fmla="*/ 80 w 361"/>
                <a:gd name="T1" fmla="*/ 226 h 269"/>
                <a:gd name="T2" fmla="*/ 80 w 361"/>
                <a:gd name="T3" fmla="*/ 211 h 269"/>
                <a:gd name="T4" fmla="*/ 55 w 361"/>
                <a:gd name="T5" fmla="*/ 217 h 269"/>
                <a:gd name="T6" fmla="*/ 34 w 361"/>
                <a:gd name="T7" fmla="*/ 211 h 269"/>
                <a:gd name="T8" fmla="*/ 31 w 361"/>
                <a:gd name="T9" fmla="*/ 202 h 269"/>
                <a:gd name="T10" fmla="*/ 31 w 361"/>
                <a:gd name="T11" fmla="*/ 186 h 269"/>
                <a:gd name="T12" fmla="*/ 16 w 361"/>
                <a:gd name="T13" fmla="*/ 180 h 269"/>
                <a:gd name="T14" fmla="*/ 10 w 361"/>
                <a:gd name="T15" fmla="*/ 162 h 269"/>
                <a:gd name="T16" fmla="*/ 7 w 361"/>
                <a:gd name="T17" fmla="*/ 147 h 269"/>
                <a:gd name="T18" fmla="*/ 7 w 361"/>
                <a:gd name="T19" fmla="*/ 137 h 269"/>
                <a:gd name="T20" fmla="*/ 22 w 361"/>
                <a:gd name="T21" fmla="*/ 116 h 269"/>
                <a:gd name="T22" fmla="*/ 31 w 361"/>
                <a:gd name="T23" fmla="*/ 101 h 269"/>
                <a:gd name="T24" fmla="*/ 46 w 361"/>
                <a:gd name="T25" fmla="*/ 92 h 269"/>
                <a:gd name="T26" fmla="*/ 49 w 361"/>
                <a:gd name="T27" fmla="*/ 61 h 269"/>
                <a:gd name="T28" fmla="*/ 68 w 361"/>
                <a:gd name="T29" fmla="*/ 52 h 269"/>
                <a:gd name="T30" fmla="*/ 80 w 361"/>
                <a:gd name="T31" fmla="*/ 37 h 269"/>
                <a:gd name="T32" fmla="*/ 83 w 361"/>
                <a:gd name="T33" fmla="*/ 18 h 269"/>
                <a:gd name="T34" fmla="*/ 114 w 361"/>
                <a:gd name="T35" fmla="*/ 21 h 269"/>
                <a:gd name="T36" fmla="*/ 132 w 361"/>
                <a:gd name="T37" fmla="*/ 21 h 269"/>
                <a:gd name="T38" fmla="*/ 162 w 361"/>
                <a:gd name="T39" fmla="*/ 24 h 269"/>
                <a:gd name="T40" fmla="*/ 181 w 361"/>
                <a:gd name="T41" fmla="*/ 15 h 269"/>
                <a:gd name="T42" fmla="*/ 199 w 361"/>
                <a:gd name="T43" fmla="*/ 9 h 269"/>
                <a:gd name="T44" fmla="*/ 227 w 361"/>
                <a:gd name="T45" fmla="*/ 3 h 269"/>
                <a:gd name="T46" fmla="*/ 257 w 361"/>
                <a:gd name="T47" fmla="*/ 21 h 269"/>
                <a:gd name="T48" fmla="*/ 275 w 361"/>
                <a:gd name="T49" fmla="*/ 46 h 269"/>
                <a:gd name="T50" fmla="*/ 288 w 361"/>
                <a:gd name="T51" fmla="*/ 67 h 269"/>
                <a:gd name="T52" fmla="*/ 303 w 361"/>
                <a:gd name="T53" fmla="*/ 85 h 269"/>
                <a:gd name="T54" fmla="*/ 297 w 361"/>
                <a:gd name="T55" fmla="*/ 101 h 269"/>
                <a:gd name="T56" fmla="*/ 303 w 361"/>
                <a:gd name="T57" fmla="*/ 116 h 269"/>
                <a:gd name="T58" fmla="*/ 303 w 361"/>
                <a:gd name="T59" fmla="*/ 141 h 269"/>
                <a:gd name="T60" fmla="*/ 324 w 361"/>
                <a:gd name="T61" fmla="*/ 150 h 269"/>
                <a:gd name="T62" fmla="*/ 333 w 361"/>
                <a:gd name="T63" fmla="*/ 144 h 269"/>
                <a:gd name="T64" fmla="*/ 352 w 361"/>
                <a:gd name="T65" fmla="*/ 150 h 269"/>
                <a:gd name="T66" fmla="*/ 361 w 361"/>
                <a:gd name="T67" fmla="*/ 171 h 269"/>
                <a:gd name="T68" fmla="*/ 352 w 361"/>
                <a:gd name="T69" fmla="*/ 186 h 269"/>
                <a:gd name="T70" fmla="*/ 343 w 361"/>
                <a:gd name="T71" fmla="*/ 180 h 269"/>
                <a:gd name="T72" fmla="*/ 330 w 361"/>
                <a:gd name="T73" fmla="*/ 186 h 269"/>
                <a:gd name="T74" fmla="*/ 330 w 361"/>
                <a:gd name="T75" fmla="*/ 202 h 269"/>
                <a:gd name="T76" fmla="*/ 327 w 361"/>
                <a:gd name="T77" fmla="*/ 211 h 269"/>
                <a:gd name="T78" fmla="*/ 330 w 361"/>
                <a:gd name="T79" fmla="*/ 232 h 269"/>
                <a:gd name="T80" fmla="*/ 327 w 361"/>
                <a:gd name="T81" fmla="*/ 248 h 269"/>
                <a:gd name="T82" fmla="*/ 297 w 361"/>
                <a:gd name="T83" fmla="*/ 235 h 269"/>
                <a:gd name="T84" fmla="*/ 275 w 361"/>
                <a:gd name="T85" fmla="*/ 235 h 269"/>
                <a:gd name="T86" fmla="*/ 257 w 361"/>
                <a:gd name="T87" fmla="*/ 229 h 269"/>
                <a:gd name="T88" fmla="*/ 223 w 361"/>
                <a:gd name="T89" fmla="*/ 248 h 269"/>
                <a:gd name="T90" fmla="*/ 196 w 361"/>
                <a:gd name="T91" fmla="*/ 269 h 269"/>
                <a:gd name="T92" fmla="*/ 172 w 361"/>
                <a:gd name="T93" fmla="*/ 266 h 269"/>
                <a:gd name="T94" fmla="*/ 147 w 361"/>
                <a:gd name="T95" fmla="*/ 266 h 269"/>
                <a:gd name="T96" fmla="*/ 123 w 361"/>
                <a:gd name="T97" fmla="*/ 260 h 269"/>
                <a:gd name="T98" fmla="*/ 95 w 361"/>
                <a:gd name="T99" fmla="*/ 257 h 269"/>
                <a:gd name="T100" fmla="*/ 92 w 361"/>
                <a:gd name="T10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269">
                  <a:moveTo>
                    <a:pt x="92" y="238"/>
                  </a:moveTo>
                  <a:lnTo>
                    <a:pt x="86" y="229"/>
                  </a:lnTo>
                  <a:lnTo>
                    <a:pt x="80" y="226"/>
                  </a:lnTo>
                  <a:lnTo>
                    <a:pt x="80" y="220"/>
                  </a:lnTo>
                  <a:lnTo>
                    <a:pt x="86" y="217"/>
                  </a:lnTo>
                  <a:lnTo>
                    <a:pt x="80" y="211"/>
                  </a:lnTo>
                  <a:lnTo>
                    <a:pt x="71" y="217"/>
                  </a:lnTo>
                  <a:lnTo>
                    <a:pt x="65" y="220"/>
                  </a:lnTo>
                  <a:lnTo>
                    <a:pt x="55" y="217"/>
                  </a:lnTo>
                  <a:lnTo>
                    <a:pt x="49" y="211"/>
                  </a:lnTo>
                  <a:lnTo>
                    <a:pt x="46" y="211"/>
                  </a:lnTo>
                  <a:lnTo>
                    <a:pt x="34" y="211"/>
                  </a:lnTo>
                  <a:lnTo>
                    <a:pt x="31" y="211"/>
                  </a:lnTo>
                  <a:lnTo>
                    <a:pt x="31" y="208"/>
                  </a:lnTo>
                  <a:lnTo>
                    <a:pt x="31" y="202"/>
                  </a:lnTo>
                  <a:lnTo>
                    <a:pt x="34" y="196"/>
                  </a:lnTo>
                  <a:lnTo>
                    <a:pt x="34" y="192"/>
                  </a:lnTo>
                  <a:lnTo>
                    <a:pt x="31" y="186"/>
                  </a:lnTo>
                  <a:lnTo>
                    <a:pt x="25" y="180"/>
                  </a:lnTo>
                  <a:lnTo>
                    <a:pt x="22" y="180"/>
                  </a:lnTo>
                  <a:lnTo>
                    <a:pt x="16" y="180"/>
                  </a:lnTo>
                  <a:lnTo>
                    <a:pt x="16" y="171"/>
                  </a:lnTo>
                  <a:lnTo>
                    <a:pt x="10" y="165"/>
                  </a:lnTo>
                  <a:lnTo>
                    <a:pt x="10" y="162"/>
                  </a:lnTo>
                  <a:lnTo>
                    <a:pt x="10" y="150"/>
                  </a:lnTo>
                  <a:lnTo>
                    <a:pt x="10" y="147"/>
                  </a:lnTo>
                  <a:lnTo>
                    <a:pt x="7" y="147"/>
                  </a:lnTo>
                  <a:lnTo>
                    <a:pt x="0" y="147"/>
                  </a:lnTo>
                  <a:lnTo>
                    <a:pt x="7" y="137"/>
                  </a:lnTo>
                  <a:lnTo>
                    <a:pt x="7" y="137"/>
                  </a:lnTo>
                  <a:lnTo>
                    <a:pt x="10" y="125"/>
                  </a:lnTo>
                  <a:lnTo>
                    <a:pt x="16" y="122"/>
                  </a:lnTo>
                  <a:lnTo>
                    <a:pt x="22" y="116"/>
                  </a:lnTo>
                  <a:lnTo>
                    <a:pt x="25" y="110"/>
                  </a:lnTo>
                  <a:lnTo>
                    <a:pt x="31" y="107"/>
                  </a:lnTo>
                  <a:lnTo>
                    <a:pt x="31" y="101"/>
                  </a:lnTo>
                  <a:lnTo>
                    <a:pt x="37" y="101"/>
                  </a:lnTo>
                  <a:lnTo>
                    <a:pt x="40" y="98"/>
                  </a:lnTo>
                  <a:lnTo>
                    <a:pt x="46" y="92"/>
                  </a:lnTo>
                  <a:lnTo>
                    <a:pt x="46" y="76"/>
                  </a:lnTo>
                  <a:lnTo>
                    <a:pt x="49" y="70"/>
                  </a:lnTo>
                  <a:lnTo>
                    <a:pt x="49" y="61"/>
                  </a:lnTo>
                  <a:lnTo>
                    <a:pt x="55" y="55"/>
                  </a:lnTo>
                  <a:lnTo>
                    <a:pt x="62" y="52"/>
                  </a:lnTo>
                  <a:lnTo>
                    <a:pt x="68" y="52"/>
                  </a:lnTo>
                  <a:lnTo>
                    <a:pt x="71" y="46"/>
                  </a:lnTo>
                  <a:lnTo>
                    <a:pt x="77" y="43"/>
                  </a:lnTo>
                  <a:lnTo>
                    <a:pt x="80" y="37"/>
                  </a:lnTo>
                  <a:lnTo>
                    <a:pt x="80" y="30"/>
                  </a:lnTo>
                  <a:lnTo>
                    <a:pt x="74" y="18"/>
                  </a:lnTo>
                  <a:lnTo>
                    <a:pt x="83" y="18"/>
                  </a:lnTo>
                  <a:lnTo>
                    <a:pt x="95" y="18"/>
                  </a:lnTo>
                  <a:lnTo>
                    <a:pt x="104" y="18"/>
                  </a:lnTo>
                  <a:lnTo>
                    <a:pt x="114" y="21"/>
                  </a:lnTo>
                  <a:lnTo>
                    <a:pt x="120" y="24"/>
                  </a:lnTo>
                  <a:lnTo>
                    <a:pt x="126" y="27"/>
                  </a:lnTo>
                  <a:lnTo>
                    <a:pt x="132" y="21"/>
                  </a:lnTo>
                  <a:lnTo>
                    <a:pt x="141" y="18"/>
                  </a:lnTo>
                  <a:lnTo>
                    <a:pt x="147" y="18"/>
                  </a:lnTo>
                  <a:lnTo>
                    <a:pt x="162" y="24"/>
                  </a:lnTo>
                  <a:lnTo>
                    <a:pt x="165" y="21"/>
                  </a:lnTo>
                  <a:lnTo>
                    <a:pt x="178" y="12"/>
                  </a:lnTo>
                  <a:lnTo>
                    <a:pt x="181" y="15"/>
                  </a:lnTo>
                  <a:lnTo>
                    <a:pt x="190" y="15"/>
                  </a:lnTo>
                  <a:lnTo>
                    <a:pt x="199" y="12"/>
                  </a:lnTo>
                  <a:lnTo>
                    <a:pt x="199" y="9"/>
                  </a:lnTo>
                  <a:lnTo>
                    <a:pt x="202" y="3"/>
                  </a:lnTo>
                  <a:lnTo>
                    <a:pt x="217" y="0"/>
                  </a:lnTo>
                  <a:lnTo>
                    <a:pt x="227" y="3"/>
                  </a:lnTo>
                  <a:lnTo>
                    <a:pt x="236" y="6"/>
                  </a:lnTo>
                  <a:lnTo>
                    <a:pt x="242" y="12"/>
                  </a:lnTo>
                  <a:lnTo>
                    <a:pt x="257" y="21"/>
                  </a:lnTo>
                  <a:lnTo>
                    <a:pt x="254" y="40"/>
                  </a:lnTo>
                  <a:lnTo>
                    <a:pt x="266" y="40"/>
                  </a:lnTo>
                  <a:lnTo>
                    <a:pt x="275" y="46"/>
                  </a:lnTo>
                  <a:lnTo>
                    <a:pt x="275" y="55"/>
                  </a:lnTo>
                  <a:lnTo>
                    <a:pt x="282" y="61"/>
                  </a:lnTo>
                  <a:lnTo>
                    <a:pt x="288" y="67"/>
                  </a:lnTo>
                  <a:lnTo>
                    <a:pt x="297" y="70"/>
                  </a:lnTo>
                  <a:lnTo>
                    <a:pt x="297" y="76"/>
                  </a:lnTo>
                  <a:lnTo>
                    <a:pt x="303" y="85"/>
                  </a:lnTo>
                  <a:lnTo>
                    <a:pt x="303" y="92"/>
                  </a:lnTo>
                  <a:lnTo>
                    <a:pt x="303" y="101"/>
                  </a:lnTo>
                  <a:lnTo>
                    <a:pt x="297" y="101"/>
                  </a:lnTo>
                  <a:lnTo>
                    <a:pt x="297" y="107"/>
                  </a:lnTo>
                  <a:lnTo>
                    <a:pt x="297" y="110"/>
                  </a:lnTo>
                  <a:lnTo>
                    <a:pt x="303" y="116"/>
                  </a:lnTo>
                  <a:lnTo>
                    <a:pt x="303" y="122"/>
                  </a:lnTo>
                  <a:lnTo>
                    <a:pt x="303" y="131"/>
                  </a:lnTo>
                  <a:lnTo>
                    <a:pt x="303" y="141"/>
                  </a:lnTo>
                  <a:lnTo>
                    <a:pt x="306" y="150"/>
                  </a:lnTo>
                  <a:lnTo>
                    <a:pt x="318" y="147"/>
                  </a:lnTo>
                  <a:lnTo>
                    <a:pt x="324" y="150"/>
                  </a:lnTo>
                  <a:lnTo>
                    <a:pt x="327" y="153"/>
                  </a:lnTo>
                  <a:lnTo>
                    <a:pt x="330" y="150"/>
                  </a:lnTo>
                  <a:lnTo>
                    <a:pt x="333" y="144"/>
                  </a:lnTo>
                  <a:lnTo>
                    <a:pt x="346" y="147"/>
                  </a:lnTo>
                  <a:lnTo>
                    <a:pt x="349" y="147"/>
                  </a:lnTo>
                  <a:lnTo>
                    <a:pt x="352" y="150"/>
                  </a:lnTo>
                  <a:lnTo>
                    <a:pt x="358" y="159"/>
                  </a:lnTo>
                  <a:lnTo>
                    <a:pt x="361" y="150"/>
                  </a:lnTo>
                  <a:lnTo>
                    <a:pt x="361" y="171"/>
                  </a:lnTo>
                  <a:lnTo>
                    <a:pt x="358" y="180"/>
                  </a:lnTo>
                  <a:lnTo>
                    <a:pt x="352" y="180"/>
                  </a:lnTo>
                  <a:lnTo>
                    <a:pt x="352" y="186"/>
                  </a:lnTo>
                  <a:lnTo>
                    <a:pt x="346" y="192"/>
                  </a:lnTo>
                  <a:lnTo>
                    <a:pt x="343" y="192"/>
                  </a:lnTo>
                  <a:lnTo>
                    <a:pt x="343" y="180"/>
                  </a:lnTo>
                  <a:lnTo>
                    <a:pt x="337" y="177"/>
                  </a:lnTo>
                  <a:lnTo>
                    <a:pt x="330" y="180"/>
                  </a:lnTo>
                  <a:lnTo>
                    <a:pt x="330" y="186"/>
                  </a:lnTo>
                  <a:lnTo>
                    <a:pt x="327" y="196"/>
                  </a:lnTo>
                  <a:lnTo>
                    <a:pt x="327" y="202"/>
                  </a:lnTo>
                  <a:lnTo>
                    <a:pt x="330" y="202"/>
                  </a:lnTo>
                  <a:lnTo>
                    <a:pt x="337" y="202"/>
                  </a:lnTo>
                  <a:lnTo>
                    <a:pt x="330" y="208"/>
                  </a:lnTo>
                  <a:lnTo>
                    <a:pt x="327" y="211"/>
                  </a:lnTo>
                  <a:lnTo>
                    <a:pt x="327" y="217"/>
                  </a:lnTo>
                  <a:lnTo>
                    <a:pt x="327" y="226"/>
                  </a:lnTo>
                  <a:lnTo>
                    <a:pt x="330" y="232"/>
                  </a:lnTo>
                  <a:lnTo>
                    <a:pt x="327" y="241"/>
                  </a:lnTo>
                  <a:lnTo>
                    <a:pt x="327" y="248"/>
                  </a:lnTo>
                  <a:lnTo>
                    <a:pt x="327" y="248"/>
                  </a:lnTo>
                  <a:lnTo>
                    <a:pt x="306" y="238"/>
                  </a:lnTo>
                  <a:lnTo>
                    <a:pt x="303" y="238"/>
                  </a:lnTo>
                  <a:lnTo>
                    <a:pt x="297" y="235"/>
                  </a:lnTo>
                  <a:lnTo>
                    <a:pt x="294" y="235"/>
                  </a:lnTo>
                  <a:lnTo>
                    <a:pt x="282" y="238"/>
                  </a:lnTo>
                  <a:lnTo>
                    <a:pt x="275" y="235"/>
                  </a:lnTo>
                  <a:lnTo>
                    <a:pt x="266" y="235"/>
                  </a:lnTo>
                  <a:lnTo>
                    <a:pt x="263" y="235"/>
                  </a:lnTo>
                  <a:lnTo>
                    <a:pt x="257" y="229"/>
                  </a:lnTo>
                  <a:lnTo>
                    <a:pt x="236" y="235"/>
                  </a:lnTo>
                  <a:lnTo>
                    <a:pt x="233" y="235"/>
                  </a:lnTo>
                  <a:lnTo>
                    <a:pt x="223" y="248"/>
                  </a:lnTo>
                  <a:lnTo>
                    <a:pt x="211" y="260"/>
                  </a:lnTo>
                  <a:lnTo>
                    <a:pt x="199" y="263"/>
                  </a:lnTo>
                  <a:lnTo>
                    <a:pt x="196" y="269"/>
                  </a:lnTo>
                  <a:lnTo>
                    <a:pt x="187" y="269"/>
                  </a:lnTo>
                  <a:lnTo>
                    <a:pt x="178" y="266"/>
                  </a:lnTo>
                  <a:lnTo>
                    <a:pt x="172" y="266"/>
                  </a:lnTo>
                  <a:lnTo>
                    <a:pt x="162" y="266"/>
                  </a:lnTo>
                  <a:lnTo>
                    <a:pt x="156" y="266"/>
                  </a:lnTo>
                  <a:lnTo>
                    <a:pt x="147" y="266"/>
                  </a:lnTo>
                  <a:lnTo>
                    <a:pt x="135" y="266"/>
                  </a:lnTo>
                  <a:lnTo>
                    <a:pt x="129" y="260"/>
                  </a:lnTo>
                  <a:lnTo>
                    <a:pt x="123" y="260"/>
                  </a:lnTo>
                  <a:lnTo>
                    <a:pt x="110" y="260"/>
                  </a:lnTo>
                  <a:lnTo>
                    <a:pt x="101" y="260"/>
                  </a:lnTo>
                  <a:lnTo>
                    <a:pt x="95" y="257"/>
                  </a:lnTo>
                  <a:lnTo>
                    <a:pt x="95" y="251"/>
                  </a:lnTo>
                  <a:lnTo>
                    <a:pt x="92" y="244"/>
                  </a:lnTo>
                  <a:lnTo>
                    <a:pt x="92" y="241"/>
                  </a:lnTo>
                  <a:lnTo>
                    <a:pt x="92" y="238"/>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9">
              <a:extLst>
                <a:ext uri="{FF2B5EF4-FFF2-40B4-BE49-F238E27FC236}">
                  <a16:creationId xmlns:a16="http://schemas.microsoft.com/office/drawing/2014/main" id="{C33A55C3-DAC0-4C20-B13E-931C62FB4F7E}"/>
                </a:ext>
              </a:extLst>
            </p:cNvPr>
            <p:cNvSpPr>
              <a:spLocks/>
            </p:cNvSpPr>
            <p:nvPr/>
          </p:nvSpPr>
          <p:spPr bwMode="auto">
            <a:xfrm>
              <a:off x="8121650" y="4828843"/>
              <a:ext cx="188913" cy="155575"/>
            </a:xfrm>
            <a:custGeom>
              <a:avLst/>
              <a:gdLst>
                <a:gd name="T0" fmla="*/ 76 w 119"/>
                <a:gd name="T1" fmla="*/ 3 h 98"/>
                <a:gd name="T2" fmla="*/ 79 w 119"/>
                <a:gd name="T3" fmla="*/ 9 h 98"/>
                <a:gd name="T4" fmla="*/ 79 w 119"/>
                <a:gd name="T5" fmla="*/ 16 h 98"/>
                <a:gd name="T6" fmla="*/ 79 w 119"/>
                <a:gd name="T7" fmla="*/ 19 h 98"/>
                <a:gd name="T8" fmla="*/ 88 w 119"/>
                <a:gd name="T9" fmla="*/ 19 h 98"/>
                <a:gd name="T10" fmla="*/ 101 w 119"/>
                <a:gd name="T11" fmla="*/ 31 h 98"/>
                <a:gd name="T12" fmla="*/ 104 w 119"/>
                <a:gd name="T13" fmla="*/ 31 h 98"/>
                <a:gd name="T14" fmla="*/ 116 w 119"/>
                <a:gd name="T15" fmla="*/ 34 h 98"/>
                <a:gd name="T16" fmla="*/ 119 w 119"/>
                <a:gd name="T17" fmla="*/ 34 h 98"/>
                <a:gd name="T18" fmla="*/ 119 w 119"/>
                <a:gd name="T19" fmla="*/ 46 h 98"/>
                <a:gd name="T20" fmla="*/ 116 w 119"/>
                <a:gd name="T21" fmla="*/ 49 h 98"/>
                <a:gd name="T22" fmla="*/ 110 w 119"/>
                <a:gd name="T23" fmla="*/ 49 h 98"/>
                <a:gd name="T24" fmla="*/ 101 w 119"/>
                <a:gd name="T25" fmla="*/ 49 h 98"/>
                <a:gd name="T26" fmla="*/ 88 w 119"/>
                <a:gd name="T27" fmla="*/ 49 h 98"/>
                <a:gd name="T28" fmla="*/ 85 w 119"/>
                <a:gd name="T29" fmla="*/ 49 h 98"/>
                <a:gd name="T30" fmla="*/ 76 w 119"/>
                <a:gd name="T31" fmla="*/ 55 h 98"/>
                <a:gd name="T32" fmla="*/ 70 w 119"/>
                <a:gd name="T33" fmla="*/ 58 h 98"/>
                <a:gd name="T34" fmla="*/ 64 w 119"/>
                <a:gd name="T35" fmla="*/ 64 h 98"/>
                <a:gd name="T36" fmla="*/ 55 w 119"/>
                <a:gd name="T37" fmla="*/ 71 h 98"/>
                <a:gd name="T38" fmla="*/ 49 w 119"/>
                <a:gd name="T39" fmla="*/ 74 h 98"/>
                <a:gd name="T40" fmla="*/ 49 w 119"/>
                <a:gd name="T41" fmla="*/ 80 h 98"/>
                <a:gd name="T42" fmla="*/ 40 w 119"/>
                <a:gd name="T43" fmla="*/ 86 h 98"/>
                <a:gd name="T44" fmla="*/ 33 w 119"/>
                <a:gd name="T45" fmla="*/ 89 h 98"/>
                <a:gd name="T46" fmla="*/ 21 w 119"/>
                <a:gd name="T47" fmla="*/ 95 h 98"/>
                <a:gd name="T48" fmla="*/ 15 w 119"/>
                <a:gd name="T49" fmla="*/ 98 h 98"/>
                <a:gd name="T50" fmla="*/ 9 w 119"/>
                <a:gd name="T51" fmla="*/ 95 h 98"/>
                <a:gd name="T52" fmla="*/ 21 w 119"/>
                <a:gd name="T53" fmla="*/ 86 h 98"/>
                <a:gd name="T54" fmla="*/ 24 w 119"/>
                <a:gd name="T55" fmla="*/ 86 h 98"/>
                <a:gd name="T56" fmla="*/ 24 w 119"/>
                <a:gd name="T57" fmla="*/ 80 h 98"/>
                <a:gd name="T58" fmla="*/ 24 w 119"/>
                <a:gd name="T59" fmla="*/ 74 h 98"/>
                <a:gd name="T60" fmla="*/ 21 w 119"/>
                <a:gd name="T61" fmla="*/ 80 h 98"/>
                <a:gd name="T62" fmla="*/ 15 w 119"/>
                <a:gd name="T63" fmla="*/ 80 h 98"/>
                <a:gd name="T64" fmla="*/ 6 w 119"/>
                <a:gd name="T65" fmla="*/ 80 h 98"/>
                <a:gd name="T66" fmla="*/ 0 w 119"/>
                <a:gd name="T67" fmla="*/ 74 h 98"/>
                <a:gd name="T68" fmla="*/ 6 w 119"/>
                <a:gd name="T69" fmla="*/ 71 h 98"/>
                <a:gd name="T70" fmla="*/ 6 w 119"/>
                <a:gd name="T71" fmla="*/ 64 h 98"/>
                <a:gd name="T72" fmla="*/ 9 w 119"/>
                <a:gd name="T73" fmla="*/ 58 h 98"/>
                <a:gd name="T74" fmla="*/ 9 w 119"/>
                <a:gd name="T75" fmla="*/ 49 h 98"/>
                <a:gd name="T76" fmla="*/ 9 w 119"/>
                <a:gd name="T77" fmla="*/ 46 h 98"/>
                <a:gd name="T78" fmla="*/ 15 w 119"/>
                <a:gd name="T79" fmla="*/ 46 h 98"/>
                <a:gd name="T80" fmla="*/ 15 w 119"/>
                <a:gd name="T81" fmla="*/ 40 h 98"/>
                <a:gd name="T82" fmla="*/ 21 w 119"/>
                <a:gd name="T83" fmla="*/ 34 h 98"/>
                <a:gd name="T84" fmla="*/ 21 w 119"/>
                <a:gd name="T85" fmla="*/ 31 h 98"/>
                <a:gd name="T86" fmla="*/ 21 w 119"/>
                <a:gd name="T87" fmla="*/ 25 h 98"/>
                <a:gd name="T88" fmla="*/ 15 w 119"/>
                <a:gd name="T89" fmla="*/ 25 h 98"/>
                <a:gd name="T90" fmla="*/ 9 w 119"/>
                <a:gd name="T91" fmla="*/ 19 h 98"/>
                <a:gd name="T92" fmla="*/ 9 w 119"/>
                <a:gd name="T93" fmla="*/ 16 h 98"/>
                <a:gd name="T94" fmla="*/ 15 w 119"/>
                <a:gd name="T95" fmla="*/ 9 h 98"/>
                <a:gd name="T96" fmla="*/ 15 w 119"/>
                <a:gd name="T97" fmla="*/ 3 h 98"/>
                <a:gd name="T98" fmla="*/ 21 w 119"/>
                <a:gd name="T99" fmla="*/ 3 h 98"/>
                <a:gd name="T100" fmla="*/ 24 w 119"/>
                <a:gd name="T101" fmla="*/ 3 h 98"/>
                <a:gd name="T102" fmla="*/ 30 w 119"/>
                <a:gd name="T103" fmla="*/ 0 h 98"/>
                <a:gd name="T104" fmla="*/ 33 w 119"/>
                <a:gd name="T105" fmla="*/ 0 h 98"/>
                <a:gd name="T106" fmla="*/ 40 w 119"/>
                <a:gd name="T107" fmla="*/ 0 h 98"/>
                <a:gd name="T108" fmla="*/ 46 w 119"/>
                <a:gd name="T109" fmla="*/ 0 h 98"/>
                <a:gd name="T110" fmla="*/ 46 w 119"/>
                <a:gd name="T111" fmla="*/ 3 h 98"/>
                <a:gd name="T112" fmla="*/ 49 w 119"/>
                <a:gd name="T113" fmla="*/ 3 h 98"/>
                <a:gd name="T114" fmla="*/ 61 w 119"/>
                <a:gd name="T115" fmla="*/ 3 h 98"/>
                <a:gd name="T116" fmla="*/ 76 w 119"/>
                <a:gd name="T117"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98">
                  <a:moveTo>
                    <a:pt x="76" y="3"/>
                  </a:moveTo>
                  <a:lnTo>
                    <a:pt x="79" y="9"/>
                  </a:lnTo>
                  <a:lnTo>
                    <a:pt x="79" y="16"/>
                  </a:lnTo>
                  <a:lnTo>
                    <a:pt x="79" y="19"/>
                  </a:lnTo>
                  <a:lnTo>
                    <a:pt x="88" y="19"/>
                  </a:lnTo>
                  <a:lnTo>
                    <a:pt x="101" y="31"/>
                  </a:lnTo>
                  <a:lnTo>
                    <a:pt x="104" y="31"/>
                  </a:lnTo>
                  <a:lnTo>
                    <a:pt x="116" y="34"/>
                  </a:lnTo>
                  <a:lnTo>
                    <a:pt x="119" y="34"/>
                  </a:lnTo>
                  <a:lnTo>
                    <a:pt x="119" y="46"/>
                  </a:lnTo>
                  <a:lnTo>
                    <a:pt x="116" y="49"/>
                  </a:lnTo>
                  <a:lnTo>
                    <a:pt x="110" y="49"/>
                  </a:lnTo>
                  <a:lnTo>
                    <a:pt x="101" y="49"/>
                  </a:lnTo>
                  <a:lnTo>
                    <a:pt x="88" y="49"/>
                  </a:lnTo>
                  <a:lnTo>
                    <a:pt x="85" y="49"/>
                  </a:lnTo>
                  <a:lnTo>
                    <a:pt x="76" y="55"/>
                  </a:lnTo>
                  <a:lnTo>
                    <a:pt x="70" y="58"/>
                  </a:lnTo>
                  <a:lnTo>
                    <a:pt x="64" y="64"/>
                  </a:lnTo>
                  <a:lnTo>
                    <a:pt x="55" y="71"/>
                  </a:lnTo>
                  <a:lnTo>
                    <a:pt x="49" y="74"/>
                  </a:lnTo>
                  <a:lnTo>
                    <a:pt x="49" y="80"/>
                  </a:lnTo>
                  <a:lnTo>
                    <a:pt x="40" y="86"/>
                  </a:lnTo>
                  <a:lnTo>
                    <a:pt x="33" y="89"/>
                  </a:lnTo>
                  <a:lnTo>
                    <a:pt x="21" y="95"/>
                  </a:lnTo>
                  <a:lnTo>
                    <a:pt x="15" y="98"/>
                  </a:lnTo>
                  <a:lnTo>
                    <a:pt x="9" y="95"/>
                  </a:lnTo>
                  <a:lnTo>
                    <a:pt x="21" y="86"/>
                  </a:lnTo>
                  <a:lnTo>
                    <a:pt x="24" y="86"/>
                  </a:lnTo>
                  <a:lnTo>
                    <a:pt x="24" y="80"/>
                  </a:lnTo>
                  <a:lnTo>
                    <a:pt x="24" y="74"/>
                  </a:lnTo>
                  <a:lnTo>
                    <a:pt x="21" y="80"/>
                  </a:lnTo>
                  <a:lnTo>
                    <a:pt x="15" y="80"/>
                  </a:lnTo>
                  <a:lnTo>
                    <a:pt x="6" y="80"/>
                  </a:lnTo>
                  <a:lnTo>
                    <a:pt x="0" y="74"/>
                  </a:lnTo>
                  <a:lnTo>
                    <a:pt x="6" y="71"/>
                  </a:lnTo>
                  <a:lnTo>
                    <a:pt x="6" y="64"/>
                  </a:lnTo>
                  <a:lnTo>
                    <a:pt x="9" y="58"/>
                  </a:lnTo>
                  <a:lnTo>
                    <a:pt x="9" y="49"/>
                  </a:lnTo>
                  <a:lnTo>
                    <a:pt x="9" y="46"/>
                  </a:lnTo>
                  <a:lnTo>
                    <a:pt x="15" y="46"/>
                  </a:lnTo>
                  <a:lnTo>
                    <a:pt x="15" y="40"/>
                  </a:lnTo>
                  <a:lnTo>
                    <a:pt x="21" y="34"/>
                  </a:lnTo>
                  <a:lnTo>
                    <a:pt x="21" y="31"/>
                  </a:lnTo>
                  <a:lnTo>
                    <a:pt x="21" y="25"/>
                  </a:lnTo>
                  <a:lnTo>
                    <a:pt x="15" y="25"/>
                  </a:lnTo>
                  <a:lnTo>
                    <a:pt x="9" y="19"/>
                  </a:lnTo>
                  <a:lnTo>
                    <a:pt x="9" y="16"/>
                  </a:lnTo>
                  <a:lnTo>
                    <a:pt x="15" y="9"/>
                  </a:lnTo>
                  <a:lnTo>
                    <a:pt x="15" y="3"/>
                  </a:lnTo>
                  <a:lnTo>
                    <a:pt x="21" y="3"/>
                  </a:lnTo>
                  <a:lnTo>
                    <a:pt x="24" y="3"/>
                  </a:lnTo>
                  <a:lnTo>
                    <a:pt x="30" y="0"/>
                  </a:lnTo>
                  <a:lnTo>
                    <a:pt x="33" y="0"/>
                  </a:lnTo>
                  <a:lnTo>
                    <a:pt x="40" y="0"/>
                  </a:lnTo>
                  <a:lnTo>
                    <a:pt x="46" y="0"/>
                  </a:lnTo>
                  <a:lnTo>
                    <a:pt x="46" y="3"/>
                  </a:lnTo>
                  <a:lnTo>
                    <a:pt x="49" y="3"/>
                  </a:lnTo>
                  <a:lnTo>
                    <a:pt x="61" y="3"/>
                  </a:lnTo>
                  <a:lnTo>
                    <a:pt x="76" y="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30">
              <a:extLst>
                <a:ext uri="{FF2B5EF4-FFF2-40B4-BE49-F238E27FC236}">
                  <a16:creationId xmlns:a16="http://schemas.microsoft.com/office/drawing/2014/main" id="{C1AB544F-C67F-4073-9E86-8466DFC2E07F}"/>
                </a:ext>
              </a:extLst>
            </p:cNvPr>
            <p:cNvSpPr>
              <a:spLocks/>
            </p:cNvSpPr>
            <p:nvPr/>
          </p:nvSpPr>
          <p:spPr bwMode="auto">
            <a:xfrm>
              <a:off x="8121650" y="4828843"/>
              <a:ext cx="188913" cy="155575"/>
            </a:xfrm>
            <a:custGeom>
              <a:avLst/>
              <a:gdLst>
                <a:gd name="T0" fmla="*/ 76 w 119"/>
                <a:gd name="T1" fmla="*/ 3 h 98"/>
                <a:gd name="T2" fmla="*/ 79 w 119"/>
                <a:gd name="T3" fmla="*/ 9 h 98"/>
                <a:gd name="T4" fmla="*/ 79 w 119"/>
                <a:gd name="T5" fmla="*/ 16 h 98"/>
                <a:gd name="T6" fmla="*/ 79 w 119"/>
                <a:gd name="T7" fmla="*/ 19 h 98"/>
                <a:gd name="T8" fmla="*/ 88 w 119"/>
                <a:gd name="T9" fmla="*/ 19 h 98"/>
                <a:gd name="T10" fmla="*/ 101 w 119"/>
                <a:gd name="T11" fmla="*/ 31 h 98"/>
                <a:gd name="T12" fmla="*/ 104 w 119"/>
                <a:gd name="T13" fmla="*/ 31 h 98"/>
                <a:gd name="T14" fmla="*/ 116 w 119"/>
                <a:gd name="T15" fmla="*/ 34 h 98"/>
                <a:gd name="T16" fmla="*/ 119 w 119"/>
                <a:gd name="T17" fmla="*/ 34 h 98"/>
                <a:gd name="T18" fmla="*/ 119 w 119"/>
                <a:gd name="T19" fmla="*/ 46 h 98"/>
                <a:gd name="T20" fmla="*/ 116 w 119"/>
                <a:gd name="T21" fmla="*/ 49 h 98"/>
                <a:gd name="T22" fmla="*/ 110 w 119"/>
                <a:gd name="T23" fmla="*/ 49 h 98"/>
                <a:gd name="T24" fmla="*/ 101 w 119"/>
                <a:gd name="T25" fmla="*/ 49 h 98"/>
                <a:gd name="T26" fmla="*/ 88 w 119"/>
                <a:gd name="T27" fmla="*/ 49 h 98"/>
                <a:gd name="T28" fmla="*/ 85 w 119"/>
                <a:gd name="T29" fmla="*/ 49 h 98"/>
                <a:gd name="T30" fmla="*/ 76 w 119"/>
                <a:gd name="T31" fmla="*/ 55 h 98"/>
                <a:gd name="T32" fmla="*/ 70 w 119"/>
                <a:gd name="T33" fmla="*/ 58 h 98"/>
                <a:gd name="T34" fmla="*/ 64 w 119"/>
                <a:gd name="T35" fmla="*/ 64 h 98"/>
                <a:gd name="T36" fmla="*/ 55 w 119"/>
                <a:gd name="T37" fmla="*/ 71 h 98"/>
                <a:gd name="T38" fmla="*/ 49 w 119"/>
                <a:gd name="T39" fmla="*/ 74 h 98"/>
                <a:gd name="T40" fmla="*/ 49 w 119"/>
                <a:gd name="T41" fmla="*/ 80 h 98"/>
                <a:gd name="T42" fmla="*/ 40 w 119"/>
                <a:gd name="T43" fmla="*/ 86 h 98"/>
                <a:gd name="T44" fmla="*/ 33 w 119"/>
                <a:gd name="T45" fmla="*/ 89 h 98"/>
                <a:gd name="T46" fmla="*/ 21 w 119"/>
                <a:gd name="T47" fmla="*/ 95 h 98"/>
                <a:gd name="T48" fmla="*/ 15 w 119"/>
                <a:gd name="T49" fmla="*/ 98 h 98"/>
                <a:gd name="T50" fmla="*/ 9 w 119"/>
                <a:gd name="T51" fmla="*/ 95 h 98"/>
                <a:gd name="T52" fmla="*/ 21 w 119"/>
                <a:gd name="T53" fmla="*/ 86 h 98"/>
                <a:gd name="T54" fmla="*/ 24 w 119"/>
                <a:gd name="T55" fmla="*/ 86 h 98"/>
                <a:gd name="T56" fmla="*/ 24 w 119"/>
                <a:gd name="T57" fmla="*/ 80 h 98"/>
                <a:gd name="T58" fmla="*/ 24 w 119"/>
                <a:gd name="T59" fmla="*/ 74 h 98"/>
                <a:gd name="T60" fmla="*/ 21 w 119"/>
                <a:gd name="T61" fmla="*/ 80 h 98"/>
                <a:gd name="T62" fmla="*/ 15 w 119"/>
                <a:gd name="T63" fmla="*/ 80 h 98"/>
                <a:gd name="T64" fmla="*/ 6 w 119"/>
                <a:gd name="T65" fmla="*/ 80 h 98"/>
                <a:gd name="T66" fmla="*/ 0 w 119"/>
                <a:gd name="T67" fmla="*/ 74 h 98"/>
                <a:gd name="T68" fmla="*/ 6 w 119"/>
                <a:gd name="T69" fmla="*/ 71 h 98"/>
                <a:gd name="T70" fmla="*/ 6 w 119"/>
                <a:gd name="T71" fmla="*/ 64 h 98"/>
                <a:gd name="T72" fmla="*/ 9 w 119"/>
                <a:gd name="T73" fmla="*/ 58 h 98"/>
                <a:gd name="T74" fmla="*/ 9 w 119"/>
                <a:gd name="T75" fmla="*/ 49 h 98"/>
                <a:gd name="T76" fmla="*/ 9 w 119"/>
                <a:gd name="T77" fmla="*/ 46 h 98"/>
                <a:gd name="T78" fmla="*/ 15 w 119"/>
                <a:gd name="T79" fmla="*/ 46 h 98"/>
                <a:gd name="T80" fmla="*/ 15 w 119"/>
                <a:gd name="T81" fmla="*/ 40 h 98"/>
                <a:gd name="T82" fmla="*/ 21 w 119"/>
                <a:gd name="T83" fmla="*/ 34 h 98"/>
                <a:gd name="T84" fmla="*/ 21 w 119"/>
                <a:gd name="T85" fmla="*/ 31 h 98"/>
                <a:gd name="T86" fmla="*/ 21 w 119"/>
                <a:gd name="T87" fmla="*/ 25 h 98"/>
                <a:gd name="T88" fmla="*/ 15 w 119"/>
                <a:gd name="T89" fmla="*/ 25 h 98"/>
                <a:gd name="T90" fmla="*/ 9 w 119"/>
                <a:gd name="T91" fmla="*/ 19 h 98"/>
                <a:gd name="T92" fmla="*/ 9 w 119"/>
                <a:gd name="T93" fmla="*/ 16 h 98"/>
                <a:gd name="T94" fmla="*/ 15 w 119"/>
                <a:gd name="T95" fmla="*/ 9 h 98"/>
                <a:gd name="T96" fmla="*/ 15 w 119"/>
                <a:gd name="T97" fmla="*/ 3 h 98"/>
                <a:gd name="T98" fmla="*/ 21 w 119"/>
                <a:gd name="T99" fmla="*/ 3 h 98"/>
                <a:gd name="T100" fmla="*/ 24 w 119"/>
                <a:gd name="T101" fmla="*/ 3 h 98"/>
                <a:gd name="T102" fmla="*/ 30 w 119"/>
                <a:gd name="T103" fmla="*/ 0 h 98"/>
                <a:gd name="T104" fmla="*/ 33 w 119"/>
                <a:gd name="T105" fmla="*/ 0 h 98"/>
                <a:gd name="T106" fmla="*/ 40 w 119"/>
                <a:gd name="T107" fmla="*/ 0 h 98"/>
                <a:gd name="T108" fmla="*/ 46 w 119"/>
                <a:gd name="T109" fmla="*/ 0 h 98"/>
                <a:gd name="T110" fmla="*/ 46 w 119"/>
                <a:gd name="T111" fmla="*/ 3 h 98"/>
                <a:gd name="T112" fmla="*/ 49 w 119"/>
                <a:gd name="T113" fmla="*/ 3 h 98"/>
                <a:gd name="T114" fmla="*/ 61 w 119"/>
                <a:gd name="T115" fmla="*/ 3 h 98"/>
                <a:gd name="T116" fmla="*/ 76 w 119"/>
                <a:gd name="T117"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98">
                  <a:moveTo>
                    <a:pt x="76" y="3"/>
                  </a:moveTo>
                  <a:lnTo>
                    <a:pt x="79" y="9"/>
                  </a:lnTo>
                  <a:lnTo>
                    <a:pt x="79" y="16"/>
                  </a:lnTo>
                  <a:lnTo>
                    <a:pt x="79" y="19"/>
                  </a:lnTo>
                  <a:lnTo>
                    <a:pt x="88" y="19"/>
                  </a:lnTo>
                  <a:lnTo>
                    <a:pt x="101" y="31"/>
                  </a:lnTo>
                  <a:lnTo>
                    <a:pt x="104" y="31"/>
                  </a:lnTo>
                  <a:lnTo>
                    <a:pt x="116" y="34"/>
                  </a:lnTo>
                  <a:lnTo>
                    <a:pt x="119" y="34"/>
                  </a:lnTo>
                  <a:lnTo>
                    <a:pt x="119" y="46"/>
                  </a:lnTo>
                  <a:lnTo>
                    <a:pt x="116" y="49"/>
                  </a:lnTo>
                  <a:lnTo>
                    <a:pt x="110" y="49"/>
                  </a:lnTo>
                  <a:lnTo>
                    <a:pt x="101" y="49"/>
                  </a:lnTo>
                  <a:lnTo>
                    <a:pt x="88" y="49"/>
                  </a:lnTo>
                  <a:lnTo>
                    <a:pt x="85" y="49"/>
                  </a:lnTo>
                  <a:lnTo>
                    <a:pt x="76" y="55"/>
                  </a:lnTo>
                  <a:lnTo>
                    <a:pt x="70" y="58"/>
                  </a:lnTo>
                  <a:lnTo>
                    <a:pt x="64" y="64"/>
                  </a:lnTo>
                  <a:lnTo>
                    <a:pt x="55" y="71"/>
                  </a:lnTo>
                  <a:lnTo>
                    <a:pt x="49" y="74"/>
                  </a:lnTo>
                  <a:lnTo>
                    <a:pt x="49" y="80"/>
                  </a:lnTo>
                  <a:lnTo>
                    <a:pt x="40" y="86"/>
                  </a:lnTo>
                  <a:lnTo>
                    <a:pt x="33" y="89"/>
                  </a:lnTo>
                  <a:lnTo>
                    <a:pt x="21" y="95"/>
                  </a:lnTo>
                  <a:lnTo>
                    <a:pt x="15" y="98"/>
                  </a:lnTo>
                  <a:lnTo>
                    <a:pt x="9" y="95"/>
                  </a:lnTo>
                  <a:lnTo>
                    <a:pt x="21" y="86"/>
                  </a:lnTo>
                  <a:lnTo>
                    <a:pt x="24" y="86"/>
                  </a:lnTo>
                  <a:lnTo>
                    <a:pt x="24" y="80"/>
                  </a:lnTo>
                  <a:lnTo>
                    <a:pt x="24" y="74"/>
                  </a:lnTo>
                  <a:lnTo>
                    <a:pt x="21" y="80"/>
                  </a:lnTo>
                  <a:lnTo>
                    <a:pt x="15" y="80"/>
                  </a:lnTo>
                  <a:lnTo>
                    <a:pt x="6" y="80"/>
                  </a:lnTo>
                  <a:lnTo>
                    <a:pt x="0" y="74"/>
                  </a:lnTo>
                  <a:lnTo>
                    <a:pt x="6" y="71"/>
                  </a:lnTo>
                  <a:lnTo>
                    <a:pt x="6" y="64"/>
                  </a:lnTo>
                  <a:lnTo>
                    <a:pt x="9" y="58"/>
                  </a:lnTo>
                  <a:lnTo>
                    <a:pt x="9" y="49"/>
                  </a:lnTo>
                  <a:lnTo>
                    <a:pt x="9" y="46"/>
                  </a:lnTo>
                  <a:lnTo>
                    <a:pt x="15" y="46"/>
                  </a:lnTo>
                  <a:lnTo>
                    <a:pt x="15" y="40"/>
                  </a:lnTo>
                  <a:lnTo>
                    <a:pt x="21" y="34"/>
                  </a:lnTo>
                  <a:lnTo>
                    <a:pt x="21" y="31"/>
                  </a:lnTo>
                  <a:lnTo>
                    <a:pt x="21" y="25"/>
                  </a:lnTo>
                  <a:lnTo>
                    <a:pt x="15" y="25"/>
                  </a:lnTo>
                  <a:lnTo>
                    <a:pt x="9" y="19"/>
                  </a:lnTo>
                  <a:lnTo>
                    <a:pt x="9" y="16"/>
                  </a:lnTo>
                  <a:lnTo>
                    <a:pt x="15" y="9"/>
                  </a:lnTo>
                  <a:lnTo>
                    <a:pt x="15" y="3"/>
                  </a:lnTo>
                  <a:lnTo>
                    <a:pt x="21" y="3"/>
                  </a:lnTo>
                  <a:lnTo>
                    <a:pt x="24" y="3"/>
                  </a:lnTo>
                  <a:lnTo>
                    <a:pt x="30" y="0"/>
                  </a:lnTo>
                  <a:lnTo>
                    <a:pt x="33" y="0"/>
                  </a:lnTo>
                  <a:lnTo>
                    <a:pt x="40" y="0"/>
                  </a:lnTo>
                  <a:lnTo>
                    <a:pt x="46" y="0"/>
                  </a:lnTo>
                  <a:lnTo>
                    <a:pt x="46" y="3"/>
                  </a:lnTo>
                  <a:lnTo>
                    <a:pt x="49" y="3"/>
                  </a:lnTo>
                  <a:lnTo>
                    <a:pt x="61" y="3"/>
                  </a:lnTo>
                  <a:lnTo>
                    <a:pt x="76" y="3"/>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31">
              <a:extLst>
                <a:ext uri="{FF2B5EF4-FFF2-40B4-BE49-F238E27FC236}">
                  <a16:creationId xmlns:a16="http://schemas.microsoft.com/office/drawing/2014/main" id="{F76C64D0-7C36-4F62-A358-870530D58D27}"/>
                </a:ext>
              </a:extLst>
            </p:cNvPr>
            <p:cNvSpPr>
              <a:spLocks/>
            </p:cNvSpPr>
            <p:nvPr/>
          </p:nvSpPr>
          <p:spPr bwMode="auto">
            <a:xfrm>
              <a:off x="7713663" y="4854243"/>
              <a:ext cx="441325" cy="465138"/>
            </a:xfrm>
            <a:custGeom>
              <a:avLst/>
              <a:gdLst>
                <a:gd name="T0" fmla="*/ 156 w 278"/>
                <a:gd name="T1" fmla="*/ 27 h 293"/>
                <a:gd name="T2" fmla="*/ 180 w 278"/>
                <a:gd name="T3" fmla="*/ 18 h 293"/>
                <a:gd name="T4" fmla="*/ 202 w 278"/>
                <a:gd name="T5" fmla="*/ 24 h 293"/>
                <a:gd name="T6" fmla="*/ 232 w 278"/>
                <a:gd name="T7" fmla="*/ 24 h 293"/>
                <a:gd name="T8" fmla="*/ 254 w 278"/>
                <a:gd name="T9" fmla="*/ 9 h 293"/>
                <a:gd name="T10" fmla="*/ 278 w 278"/>
                <a:gd name="T11" fmla="*/ 9 h 293"/>
                <a:gd name="T12" fmla="*/ 269 w 278"/>
                <a:gd name="T13" fmla="*/ 30 h 293"/>
                <a:gd name="T14" fmla="*/ 257 w 278"/>
                <a:gd name="T15" fmla="*/ 58 h 293"/>
                <a:gd name="T16" fmla="*/ 211 w 278"/>
                <a:gd name="T17" fmla="*/ 48 h 293"/>
                <a:gd name="T18" fmla="*/ 193 w 278"/>
                <a:gd name="T19" fmla="*/ 55 h 293"/>
                <a:gd name="T20" fmla="*/ 177 w 278"/>
                <a:gd name="T21" fmla="*/ 64 h 293"/>
                <a:gd name="T22" fmla="*/ 165 w 278"/>
                <a:gd name="T23" fmla="*/ 79 h 293"/>
                <a:gd name="T24" fmla="*/ 177 w 278"/>
                <a:gd name="T25" fmla="*/ 97 h 293"/>
                <a:gd name="T26" fmla="*/ 162 w 278"/>
                <a:gd name="T27" fmla="*/ 94 h 293"/>
                <a:gd name="T28" fmla="*/ 153 w 278"/>
                <a:gd name="T29" fmla="*/ 97 h 293"/>
                <a:gd name="T30" fmla="*/ 147 w 278"/>
                <a:gd name="T31" fmla="*/ 103 h 293"/>
                <a:gd name="T32" fmla="*/ 132 w 278"/>
                <a:gd name="T33" fmla="*/ 94 h 293"/>
                <a:gd name="T34" fmla="*/ 107 w 278"/>
                <a:gd name="T35" fmla="*/ 73 h 293"/>
                <a:gd name="T36" fmla="*/ 107 w 278"/>
                <a:gd name="T37" fmla="*/ 103 h 293"/>
                <a:gd name="T38" fmla="*/ 147 w 278"/>
                <a:gd name="T39" fmla="*/ 137 h 293"/>
                <a:gd name="T40" fmla="*/ 132 w 278"/>
                <a:gd name="T41" fmla="*/ 134 h 293"/>
                <a:gd name="T42" fmla="*/ 122 w 278"/>
                <a:gd name="T43" fmla="*/ 149 h 293"/>
                <a:gd name="T44" fmla="*/ 125 w 278"/>
                <a:gd name="T45" fmla="*/ 168 h 293"/>
                <a:gd name="T46" fmla="*/ 165 w 278"/>
                <a:gd name="T47" fmla="*/ 192 h 293"/>
                <a:gd name="T48" fmla="*/ 171 w 278"/>
                <a:gd name="T49" fmla="*/ 223 h 293"/>
                <a:gd name="T50" fmla="*/ 138 w 278"/>
                <a:gd name="T51" fmla="*/ 223 h 293"/>
                <a:gd name="T52" fmla="*/ 156 w 278"/>
                <a:gd name="T53" fmla="*/ 238 h 293"/>
                <a:gd name="T54" fmla="*/ 125 w 278"/>
                <a:gd name="T55" fmla="*/ 238 h 293"/>
                <a:gd name="T56" fmla="*/ 125 w 278"/>
                <a:gd name="T57" fmla="*/ 259 h 293"/>
                <a:gd name="T58" fmla="*/ 147 w 278"/>
                <a:gd name="T59" fmla="*/ 284 h 293"/>
                <a:gd name="T60" fmla="*/ 116 w 278"/>
                <a:gd name="T61" fmla="*/ 278 h 293"/>
                <a:gd name="T62" fmla="*/ 110 w 278"/>
                <a:gd name="T63" fmla="*/ 293 h 293"/>
                <a:gd name="T64" fmla="*/ 92 w 278"/>
                <a:gd name="T65" fmla="*/ 275 h 293"/>
                <a:gd name="T66" fmla="*/ 83 w 278"/>
                <a:gd name="T67" fmla="*/ 269 h 293"/>
                <a:gd name="T68" fmla="*/ 67 w 278"/>
                <a:gd name="T69" fmla="*/ 269 h 293"/>
                <a:gd name="T70" fmla="*/ 67 w 278"/>
                <a:gd name="T71" fmla="*/ 238 h 293"/>
                <a:gd name="T72" fmla="*/ 46 w 278"/>
                <a:gd name="T73" fmla="*/ 214 h 293"/>
                <a:gd name="T74" fmla="*/ 67 w 278"/>
                <a:gd name="T75" fmla="*/ 204 h 293"/>
                <a:gd name="T76" fmla="*/ 92 w 278"/>
                <a:gd name="T77" fmla="*/ 198 h 293"/>
                <a:gd name="T78" fmla="*/ 110 w 278"/>
                <a:gd name="T79" fmla="*/ 207 h 293"/>
                <a:gd name="T80" fmla="*/ 122 w 278"/>
                <a:gd name="T81" fmla="*/ 198 h 293"/>
                <a:gd name="T82" fmla="*/ 95 w 278"/>
                <a:gd name="T83" fmla="*/ 189 h 293"/>
                <a:gd name="T84" fmla="*/ 61 w 278"/>
                <a:gd name="T85" fmla="*/ 189 h 293"/>
                <a:gd name="T86" fmla="*/ 37 w 278"/>
                <a:gd name="T87" fmla="*/ 183 h 293"/>
                <a:gd name="T88" fmla="*/ 31 w 278"/>
                <a:gd name="T89" fmla="*/ 162 h 293"/>
                <a:gd name="T90" fmla="*/ 40 w 278"/>
                <a:gd name="T91" fmla="*/ 152 h 293"/>
                <a:gd name="T92" fmla="*/ 22 w 278"/>
                <a:gd name="T93" fmla="*/ 143 h 293"/>
                <a:gd name="T94" fmla="*/ 6 w 278"/>
                <a:gd name="T95" fmla="*/ 122 h 293"/>
                <a:gd name="T96" fmla="*/ 28 w 278"/>
                <a:gd name="T97" fmla="*/ 103 h 293"/>
                <a:gd name="T98" fmla="*/ 40 w 278"/>
                <a:gd name="T99" fmla="*/ 79 h 293"/>
                <a:gd name="T100" fmla="*/ 37 w 278"/>
                <a:gd name="T101" fmla="*/ 55 h 293"/>
                <a:gd name="T102" fmla="*/ 61 w 278"/>
                <a:gd name="T103" fmla="*/ 55 h 293"/>
                <a:gd name="T104" fmla="*/ 95 w 278"/>
                <a:gd name="T105" fmla="*/ 42 h 293"/>
                <a:gd name="T106" fmla="*/ 125 w 278"/>
                <a:gd name="T107" fmla="*/ 2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8" h="293">
                  <a:moveTo>
                    <a:pt x="116" y="27"/>
                  </a:moveTo>
                  <a:lnTo>
                    <a:pt x="125" y="27"/>
                  </a:lnTo>
                  <a:lnTo>
                    <a:pt x="138" y="27"/>
                  </a:lnTo>
                  <a:lnTo>
                    <a:pt x="147" y="27"/>
                  </a:lnTo>
                  <a:lnTo>
                    <a:pt x="156" y="27"/>
                  </a:lnTo>
                  <a:lnTo>
                    <a:pt x="162" y="33"/>
                  </a:lnTo>
                  <a:lnTo>
                    <a:pt x="168" y="27"/>
                  </a:lnTo>
                  <a:lnTo>
                    <a:pt x="168" y="21"/>
                  </a:lnTo>
                  <a:lnTo>
                    <a:pt x="171" y="21"/>
                  </a:lnTo>
                  <a:lnTo>
                    <a:pt x="180" y="18"/>
                  </a:lnTo>
                  <a:lnTo>
                    <a:pt x="187" y="21"/>
                  </a:lnTo>
                  <a:lnTo>
                    <a:pt x="190" y="18"/>
                  </a:lnTo>
                  <a:lnTo>
                    <a:pt x="193" y="18"/>
                  </a:lnTo>
                  <a:lnTo>
                    <a:pt x="196" y="24"/>
                  </a:lnTo>
                  <a:lnTo>
                    <a:pt x="202" y="24"/>
                  </a:lnTo>
                  <a:lnTo>
                    <a:pt x="202" y="27"/>
                  </a:lnTo>
                  <a:lnTo>
                    <a:pt x="211" y="24"/>
                  </a:lnTo>
                  <a:lnTo>
                    <a:pt x="217" y="24"/>
                  </a:lnTo>
                  <a:lnTo>
                    <a:pt x="223" y="24"/>
                  </a:lnTo>
                  <a:lnTo>
                    <a:pt x="232" y="24"/>
                  </a:lnTo>
                  <a:lnTo>
                    <a:pt x="238" y="18"/>
                  </a:lnTo>
                  <a:lnTo>
                    <a:pt x="248" y="18"/>
                  </a:lnTo>
                  <a:lnTo>
                    <a:pt x="257" y="18"/>
                  </a:lnTo>
                  <a:lnTo>
                    <a:pt x="257" y="12"/>
                  </a:lnTo>
                  <a:lnTo>
                    <a:pt x="254" y="9"/>
                  </a:lnTo>
                  <a:lnTo>
                    <a:pt x="254" y="3"/>
                  </a:lnTo>
                  <a:lnTo>
                    <a:pt x="263" y="0"/>
                  </a:lnTo>
                  <a:lnTo>
                    <a:pt x="269" y="3"/>
                  </a:lnTo>
                  <a:lnTo>
                    <a:pt x="272" y="9"/>
                  </a:lnTo>
                  <a:lnTo>
                    <a:pt x="278" y="9"/>
                  </a:lnTo>
                  <a:lnTo>
                    <a:pt x="278" y="12"/>
                  </a:lnTo>
                  <a:lnTo>
                    <a:pt x="278" y="18"/>
                  </a:lnTo>
                  <a:lnTo>
                    <a:pt x="272" y="24"/>
                  </a:lnTo>
                  <a:lnTo>
                    <a:pt x="275" y="27"/>
                  </a:lnTo>
                  <a:lnTo>
                    <a:pt x="269" y="30"/>
                  </a:lnTo>
                  <a:lnTo>
                    <a:pt x="269" y="33"/>
                  </a:lnTo>
                  <a:lnTo>
                    <a:pt x="266" y="42"/>
                  </a:lnTo>
                  <a:lnTo>
                    <a:pt x="263" y="48"/>
                  </a:lnTo>
                  <a:lnTo>
                    <a:pt x="263" y="55"/>
                  </a:lnTo>
                  <a:lnTo>
                    <a:pt x="257" y="58"/>
                  </a:lnTo>
                  <a:lnTo>
                    <a:pt x="251" y="58"/>
                  </a:lnTo>
                  <a:lnTo>
                    <a:pt x="248" y="55"/>
                  </a:lnTo>
                  <a:lnTo>
                    <a:pt x="232" y="55"/>
                  </a:lnTo>
                  <a:lnTo>
                    <a:pt x="223" y="48"/>
                  </a:lnTo>
                  <a:lnTo>
                    <a:pt x="211" y="48"/>
                  </a:lnTo>
                  <a:lnTo>
                    <a:pt x="208" y="48"/>
                  </a:lnTo>
                  <a:lnTo>
                    <a:pt x="211" y="55"/>
                  </a:lnTo>
                  <a:lnTo>
                    <a:pt x="208" y="58"/>
                  </a:lnTo>
                  <a:lnTo>
                    <a:pt x="196" y="58"/>
                  </a:lnTo>
                  <a:lnTo>
                    <a:pt x="193" y="55"/>
                  </a:lnTo>
                  <a:lnTo>
                    <a:pt x="187" y="48"/>
                  </a:lnTo>
                  <a:lnTo>
                    <a:pt x="180" y="55"/>
                  </a:lnTo>
                  <a:lnTo>
                    <a:pt x="180" y="58"/>
                  </a:lnTo>
                  <a:lnTo>
                    <a:pt x="180" y="64"/>
                  </a:lnTo>
                  <a:lnTo>
                    <a:pt x="177" y="64"/>
                  </a:lnTo>
                  <a:lnTo>
                    <a:pt x="162" y="64"/>
                  </a:lnTo>
                  <a:lnTo>
                    <a:pt x="156" y="64"/>
                  </a:lnTo>
                  <a:lnTo>
                    <a:pt x="156" y="67"/>
                  </a:lnTo>
                  <a:lnTo>
                    <a:pt x="162" y="73"/>
                  </a:lnTo>
                  <a:lnTo>
                    <a:pt x="165" y="79"/>
                  </a:lnTo>
                  <a:lnTo>
                    <a:pt x="177" y="82"/>
                  </a:lnTo>
                  <a:lnTo>
                    <a:pt x="187" y="88"/>
                  </a:lnTo>
                  <a:lnTo>
                    <a:pt x="193" y="88"/>
                  </a:lnTo>
                  <a:lnTo>
                    <a:pt x="187" y="94"/>
                  </a:lnTo>
                  <a:lnTo>
                    <a:pt x="177" y="97"/>
                  </a:lnTo>
                  <a:lnTo>
                    <a:pt x="165" y="97"/>
                  </a:lnTo>
                  <a:lnTo>
                    <a:pt x="165" y="88"/>
                  </a:lnTo>
                  <a:lnTo>
                    <a:pt x="162" y="88"/>
                  </a:lnTo>
                  <a:lnTo>
                    <a:pt x="156" y="88"/>
                  </a:lnTo>
                  <a:lnTo>
                    <a:pt x="162" y="94"/>
                  </a:lnTo>
                  <a:lnTo>
                    <a:pt x="165" y="103"/>
                  </a:lnTo>
                  <a:lnTo>
                    <a:pt x="171" y="103"/>
                  </a:lnTo>
                  <a:lnTo>
                    <a:pt x="171" y="110"/>
                  </a:lnTo>
                  <a:lnTo>
                    <a:pt x="156" y="103"/>
                  </a:lnTo>
                  <a:lnTo>
                    <a:pt x="153" y="97"/>
                  </a:lnTo>
                  <a:lnTo>
                    <a:pt x="147" y="94"/>
                  </a:lnTo>
                  <a:lnTo>
                    <a:pt x="141" y="88"/>
                  </a:lnTo>
                  <a:lnTo>
                    <a:pt x="141" y="94"/>
                  </a:lnTo>
                  <a:lnTo>
                    <a:pt x="141" y="97"/>
                  </a:lnTo>
                  <a:lnTo>
                    <a:pt x="147" y="103"/>
                  </a:lnTo>
                  <a:lnTo>
                    <a:pt x="156" y="110"/>
                  </a:lnTo>
                  <a:lnTo>
                    <a:pt x="156" y="113"/>
                  </a:lnTo>
                  <a:lnTo>
                    <a:pt x="147" y="110"/>
                  </a:lnTo>
                  <a:lnTo>
                    <a:pt x="138" y="103"/>
                  </a:lnTo>
                  <a:lnTo>
                    <a:pt x="132" y="94"/>
                  </a:lnTo>
                  <a:lnTo>
                    <a:pt x="125" y="82"/>
                  </a:lnTo>
                  <a:lnTo>
                    <a:pt x="122" y="79"/>
                  </a:lnTo>
                  <a:lnTo>
                    <a:pt x="122" y="67"/>
                  </a:lnTo>
                  <a:lnTo>
                    <a:pt x="116" y="67"/>
                  </a:lnTo>
                  <a:lnTo>
                    <a:pt x="107" y="73"/>
                  </a:lnTo>
                  <a:lnTo>
                    <a:pt x="101" y="79"/>
                  </a:lnTo>
                  <a:lnTo>
                    <a:pt x="107" y="82"/>
                  </a:lnTo>
                  <a:lnTo>
                    <a:pt x="107" y="88"/>
                  </a:lnTo>
                  <a:lnTo>
                    <a:pt x="107" y="94"/>
                  </a:lnTo>
                  <a:lnTo>
                    <a:pt x="107" y="103"/>
                  </a:lnTo>
                  <a:lnTo>
                    <a:pt x="110" y="110"/>
                  </a:lnTo>
                  <a:lnTo>
                    <a:pt x="122" y="113"/>
                  </a:lnTo>
                  <a:lnTo>
                    <a:pt x="125" y="122"/>
                  </a:lnTo>
                  <a:lnTo>
                    <a:pt x="141" y="137"/>
                  </a:lnTo>
                  <a:lnTo>
                    <a:pt x="147" y="137"/>
                  </a:lnTo>
                  <a:lnTo>
                    <a:pt x="141" y="149"/>
                  </a:lnTo>
                  <a:lnTo>
                    <a:pt x="138" y="149"/>
                  </a:lnTo>
                  <a:lnTo>
                    <a:pt x="138" y="143"/>
                  </a:lnTo>
                  <a:lnTo>
                    <a:pt x="138" y="137"/>
                  </a:lnTo>
                  <a:lnTo>
                    <a:pt x="132" y="134"/>
                  </a:lnTo>
                  <a:lnTo>
                    <a:pt x="122" y="134"/>
                  </a:lnTo>
                  <a:lnTo>
                    <a:pt x="116" y="134"/>
                  </a:lnTo>
                  <a:lnTo>
                    <a:pt x="110" y="137"/>
                  </a:lnTo>
                  <a:lnTo>
                    <a:pt x="116" y="149"/>
                  </a:lnTo>
                  <a:lnTo>
                    <a:pt x="122" y="149"/>
                  </a:lnTo>
                  <a:lnTo>
                    <a:pt x="122" y="152"/>
                  </a:lnTo>
                  <a:lnTo>
                    <a:pt x="116" y="159"/>
                  </a:lnTo>
                  <a:lnTo>
                    <a:pt x="110" y="162"/>
                  </a:lnTo>
                  <a:lnTo>
                    <a:pt x="116" y="168"/>
                  </a:lnTo>
                  <a:lnTo>
                    <a:pt x="125" y="168"/>
                  </a:lnTo>
                  <a:lnTo>
                    <a:pt x="138" y="174"/>
                  </a:lnTo>
                  <a:lnTo>
                    <a:pt x="147" y="177"/>
                  </a:lnTo>
                  <a:lnTo>
                    <a:pt x="153" y="177"/>
                  </a:lnTo>
                  <a:lnTo>
                    <a:pt x="156" y="189"/>
                  </a:lnTo>
                  <a:lnTo>
                    <a:pt x="165" y="192"/>
                  </a:lnTo>
                  <a:lnTo>
                    <a:pt x="171" y="192"/>
                  </a:lnTo>
                  <a:lnTo>
                    <a:pt x="171" y="204"/>
                  </a:lnTo>
                  <a:lnTo>
                    <a:pt x="171" y="214"/>
                  </a:lnTo>
                  <a:lnTo>
                    <a:pt x="171" y="220"/>
                  </a:lnTo>
                  <a:lnTo>
                    <a:pt x="171" y="223"/>
                  </a:lnTo>
                  <a:lnTo>
                    <a:pt x="162" y="220"/>
                  </a:lnTo>
                  <a:lnTo>
                    <a:pt x="156" y="207"/>
                  </a:lnTo>
                  <a:lnTo>
                    <a:pt x="153" y="207"/>
                  </a:lnTo>
                  <a:lnTo>
                    <a:pt x="141" y="220"/>
                  </a:lnTo>
                  <a:lnTo>
                    <a:pt x="138" y="223"/>
                  </a:lnTo>
                  <a:lnTo>
                    <a:pt x="138" y="229"/>
                  </a:lnTo>
                  <a:lnTo>
                    <a:pt x="141" y="235"/>
                  </a:lnTo>
                  <a:lnTo>
                    <a:pt x="147" y="235"/>
                  </a:lnTo>
                  <a:lnTo>
                    <a:pt x="156" y="229"/>
                  </a:lnTo>
                  <a:lnTo>
                    <a:pt x="156" y="238"/>
                  </a:lnTo>
                  <a:lnTo>
                    <a:pt x="147" y="244"/>
                  </a:lnTo>
                  <a:lnTo>
                    <a:pt x="138" y="247"/>
                  </a:lnTo>
                  <a:lnTo>
                    <a:pt x="132" y="247"/>
                  </a:lnTo>
                  <a:lnTo>
                    <a:pt x="125" y="244"/>
                  </a:lnTo>
                  <a:lnTo>
                    <a:pt x="125" y="238"/>
                  </a:lnTo>
                  <a:lnTo>
                    <a:pt x="122" y="235"/>
                  </a:lnTo>
                  <a:lnTo>
                    <a:pt x="116" y="235"/>
                  </a:lnTo>
                  <a:lnTo>
                    <a:pt x="116" y="244"/>
                  </a:lnTo>
                  <a:lnTo>
                    <a:pt x="122" y="247"/>
                  </a:lnTo>
                  <a:lnTo>
                    <a:pt x="125" y="259"/>
                  </a:lnTo>
                  <a:lnTo>
                    <a:pt x="132" y="259"/>
                  </a:lnTo>
                  <a:lnTo>
                    <a:pt x="132" y="269"/>
                  </a:lnTo>
                  <a:lnTo>
                    <a:pt x="138" y="275"/>
                  </a:lnTo>
                  <a:lnTo>
                    <a:pt x="138" y="278"/>
                  </a:lnTo>
                  <a:lnTo>
                    <a:pt x="147" y="284"/>
                  </a:lnTo>
                  <a:lnTo>
                    <a:pt x="147" y="287"/>
                  </a:lnTo>
                  <a:lnTo>
                    <a:pt x="125" y="287"/>
                  </a:lnTo>
                  <a:lnTo>
                    <a:pt x="122" y="287"/>
                  </a:lnTo>
                  <a:lnTo>
                    <a:pt x="122" y="278"/>
                  </a:lnTo>
                  <a:lnTo>
                    <a:pt x="116" y="278"/>
                  </a:lnTo>
                  <a:lnTo>
                    <a:pt x="116" y="269"/>
                  </a:lnTo>
                  <a:lnTo>
                    <a:pt x="110" y="275"/>
                  </a:lnTo>
                  <a:lnTo>
                    <a:pt x="110" y="278"/>
                  </a:lnTo>
                  <a:lnTo>
                    <a:pt x="110" y="284"/>
                  </a:lnTo>
                  <a:lnTo>
                    <a:pt x="110" y="293"/>
                  </a:lnTo>
                  <a:lnTo>
                    <a:pt x="107" y="293"/>
                  </a:lnTo>
                  <a:lnTo>
                    <a:pt x="101" y="284"/>
                  </a:lnTo>
                  <a:lnTo>
                    <a:pt x="95" y="284"/>
                  </a:lnTo>
                  <a:lnTo>
                    <a:pt x="92" y="278"/>
                  </a:lnTo>
                  <a:lnTo>
                    <a:pt x="92" y="275"/>
                  </a:lnTo>
                  <a:lnTo>
                    <a:pt x="92" y="269"/>
                  </a:lnTo>
                  <a:lnTo>
                    <a:pt x="92" y="262"/>
                  </a:lnTo>
                  <a:lnTo>
                    <a:pt x="86" y="259"/>
                  </a:lnTo>
                  <a:lnTo>
                    <a:pt x="83" y="262"/>
                  </a:lnTo>
                  <a:lnTo>
                    <a:pt x="83" y="269"/>
                  </a:lnTo>
                  <a:lnTo>
                    <a:pt x="86" y="275"/>
                  </a:lnTo>
                  <a:lnTo>
                    <a:pt x="83" y="278"/>
                  </a:lnTo>
                  <a:lnTo>
                    <a:pt x="77" y="278"/>
                  </a:lnTo>
                  <a:lnTo>
                    <a:pt x="70" y="278"/>
                  </a:lnTo>
                  <a:lnTo>
                    <a:pt x="67" y="269"/>
                  </a:lnTo>
                  <a:lnTo>
                    <a:pt x="67" y="262"/>
                  </a:lnTo>
                  <a:lnTo>
                    <a:pt x="67" y="259"/>
                  </a:lnTo>
                  <a:lnTo>
                    <a:pt x="61" y="253"/>
                  </a:lnTo>
                  <a:lnTo>
                    <a:pt x="67" y="247"/>
                  </a:lnTo>
                  <a:lnTo>
                    <a:pt x="67" y="238"/>
                  </a:lnTo>
                  <a:lnTo>
                    <a:pt x="67" y="235"/>
                  </a:lnTo>
                  <a:lnTo>
                    <a:pt x="61" y="229"/>
                  </a:lnTo>
                  <a:lnTo>
                    <a:pt x="55" y="223"/>
                  </a:lnTo>
                  <a:lnTo>
                    <a:pt x="52" y="223"/>
                  </a:lnTo>
                  <a:lnTo>
                    <a:pt x="46" y="214"/>
                  </a:lnTo>
                  <a:lnTo>
                    <a:pt x="46" y="207"/>
                  </a:lnTo>
                  <a:lnTo>
                    <a:pt x="52" y="204"/>
                  </a:lnTo>
                  <a:lnTo>
                    <a:pt x="55" y="204"/>
                  </a:lnTo>
                  <a:lnTo>
                    <a:pt x="61" y="204"/>
                  </a:lnTo>
                  <a:lnTo>
                    <a:pt x="67" y="204"/>
                  </a:lnTo>
                  <a:lnTo>
                    <a:pt x="70" y="204"/>
                  </a:lnTo>
                  <a:lnTo>
                    <a:pt x="77" y="198"/>
                  </a:lnTo>
                  <a:lnTo>
                    <a:pt x="83" y="198"/>
                  </a:lnTo>
                  <a:lnTo>
                    <a:pt x="86" y="198"/>
                  </a:lnTo>
                  <a:lnTo>
                    <a:pt x="92" y="198"/>
                  </a:lnTo>
                  <a:lnTo>
                    <a:pt x="95" y="198"/>
                  </a:lnTo>
                  <a:lnTo>
                    <a:pt x="95" y="204"/>
                  </a:lnTo>
                  <a:lnTo>
                    <a:pt x="107" y="198"/>
                  </a:lnTo>
                  <a:lnTo>
                    <a:pt x="110" y="204"/>
                  </a:lnTo>
                  <a:lnTo>
                    <a:pt x="110" y="207"/>
                  </a:lnTo>
                  <a:lnTo>
                    <a:pt x="116" y="214"/>
                  </a:lnTo>
                  <a:lnTo>
                    <a:pt x="122" y="207"/>
                  </a:lnTo>
                  <a:lnTo>
                    <a:pt x="125" y="207"/>
                  </a:lnTo>
                  <a:lnTo>
                    <a:pt x="132" y="204"/>
                  </a:lnTo>
                  <a:lnTo>
                    <a:pt x="122" y="198"/>
                  </a:lnTo>
                  <a:lnTo>
                    <a:pt x="116" y="192"/>
                  </a:lnTo>
                  <a:lnTo>
                    <a:pt x="110" y="189"/>
                  </a:lnTo>
                  <a:lnTo>
                    <a:pt x="101" y="189"/>
                  </a:lnTo>
                  <a:lnTo>
                    <a:pt x="101" y="192"/>
                  </a:lnTo>
                  <a:lnTo>
                    <a:pt x="95" y="189"/>
                  </a:lnTo>
                  <a:lnTo>
                    <a:pt x="92" y="183"/>
                  </a:lnTo>
                  <a:lnTo>
                    <a:pt x="83" y="183"/>
                  </a:lnTo>
                  <a:lnTo>
                    <a:pt x="77" y="183"/>
                  </a:lnTo>
                  <a:lnTo>
                    <a:pt x="70" y="183"/>
                  </a:lnTo>
                  <a:lnTo>
                    <a:pt x="61" y="189"/>
                  </a:lnTo>
                  <a:lnTo>
                    <a:pt x="61" y="183"/>
                  </a:lnTo>
                  <a:lnTo>
                    <a:pt x="55" y="183"/>
                  </a:lnTo>
                  <a:lnTo>
                    <a:pt x="52" y="183"/>
                  </a:lnTo>
                  <a:lnTo>
                    <a:pt x="46" y="189"/>
                  </a:lnTo>
                  <a:lnTo>
                    <a:pt x="37" y="183"/>
                  </a:lnTo>
                  <a:lnTo>
                    <a:pt x="31" y="183"/>
                  </a:lnTo>
                  <a:lnTo>
                    <a:pt x="31" y="177"/>
                  </a:lnTo>
                  <a:lnTo>
                    <a:pt x="31" y="174"/>
                  </a:lnTo>
                  <a:lnTo>
                    <a:pt x="28" y="168"/>
                  </a:lnTo>
                  <a:lnTo>
                    <a:pt x="31" y="162"/>
                  </a:lnTo>
                  <a:lnTo>
                    <a:pt x="37" y="162"/>
                  </a:lnTo>
                  <a:lnTo>
                    <a:pt x="46" y="162"/>
                  </a:lnTo>
                  <a:lnTo>
                    <a:pt x="46" y="159"/>
                  </a:lnTo>
                  <a:lnTo>
                    <a:pt x="46" y="152"/>
                  </a:lnTo>
                  <a:lnTo>
                    <a:pt x="40" y="152"/>
                  </a:lnTo>
                  <a:lnTo>
                    <a:pt x="37" y="152"/>
                  </a:lnTo>
                  <a:lnTo>
                    <a:pt x="31" y="152"/>
                  </a:lnTo>
                  <a:lnTo>
                    <a:pt x="28" y="159"/>
                  </a:lnTo>
                  <a:lnTo>
                    <a:pt x="22" y="152"/>
                  </a:lnTo>
                  <a:lnTo>
                    <a:pt x="22" y="143"/>
                  </a:lnTo>
                  <a:lnTo>
                    <a:pt x="22" y="137"/>
                  </a:lnTo>
                  <a:lnTo>
                    <a:pt x="12" y="137"/>
                  </a:lnTo>
                  <a:lnTo>
                    <a:pt x="6" y="134"/>
                  </a:lnTo>
                  <a:lnTo>
                    <a:pt x="0" y="122"/>
                  </a:lnTo>
                  <a:lnTo>
                    <a:pt x="6" y="122"/>
                  </a:lnTo>
                  <a:lnTo>
                    <a:pt x="6" y="119"/>
                  </a:lnTo>
                  <a:lnTo>
                    <a:pt x="6" y="113"/>
                  </a:lnTo>
                  <a:lnTo>
                    <a:pt x="12" y="110"/>
                  </a:lnTo>
                  <a:lnTo>
                    <a:pt x="15" y="110"/>
                  </a:lnTo>
                  <a:lnTo>
                    <a:pt x="28" y="103"/>
                  </a:lnTo>
                  <a:lnTo>
                    <a:pt x="22" y="97"/>
                  </a:lnTo>
                  <a:lnTo>
                    <a:pt x="28" y="97"/>
                  </a:lnTo>
                  <a:lnTo>
                    <a:pt x="31" y="94"/>
                  </a:lnTo>
                  <a:lnTo>
                    <a:pt x="37" y="82"/>
                  </a:lnTo>
                  <a:lnTo>
                    <a:pt x="40" y="79"/>
                  </a:lnTo>
                  <a:lnTo>
                    <a:pt x="40" y="73"/>
                  </a:lnTo>
                  <a:lnTo>
                    <a:pt x="40" y="67"/>
                  </a:lnTo>
                  <a:lnTo>
                    <a:pt x="37" y="64"/>
                  </a:lnTo>
                  <a:lnTo>
                    <a:pt x="31" y="58"/>
                  </a:lnTo>
                  <a:lnTo>
                    <a:pt x="37" y="55"/>
                  </a:lnTo>
                  <a:lnTo>
                    <a:pt x="40" y="55"/>
                  </a:lnTo>
                  <a:lnTo>
                    <a:pt x="40" y="48"/>
                  </a:lnTo>
                  <a:lnTo>
                    <a:pt x="46" y="55"/>
                  </a:lnTo>
                  <a:lnTo>
                    <a:pt x="55" y="55"/>
                  </a:lnTo>
                  <a:lnTo>
                    <a:pt x="61" y="55"/>
                  </a:lnTo>
                  <a:lnTo>
                    <a:pt x="70" y="48"/>
                  </a:lnTo>
                  <a:lnTo>
                    <a:pt x="83" y="48"/>
                  </a:lnTo>
                  <a:lnTo>
                    <a:pt x="86" y="42"/>
                  </a:lnTo>
                  <a:lnTo>
                    <a:pt x="92" y="39"/>
                  </a:lnTo>
                  <a:lnTo>
                    <a:pt x="95" y="42"/>
                  </a:lnTo>
                  <a:lnTo>
                    <a:pt x="101" y="42"/>
                  </a:lnTo>
                  <a:lnTo>
                    <a:pt x="107" y="42"/>
                  </a:lnTo>
                  <a:lnTo>
                    <a:pt x="110" y="39"/>
                  </a:lnTo>
                  <a:lnTo>
                    <a:pt x="116" y="33"/>
                  </a:lnTo>
                  <a:lnTo>
                    <a:pt x="125" y="27"/>
                  </a:lnTo>
                  <a:lnTo>
                    <a:pt x="116" y="27"/>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32">
              <a:extLst>
                <a:ext uri="{FF2B5EF4-FFF2-40B4-BE49-F238E27FC236}">
                  <a16:creationId xmlns:a16="http://schemas.microsoft.com/office/drawing/2014/main" id="{FDC5623D-6F47-410C-9903-B8BC02A316AD}"/>
                </a:ext>
              </a:extLst>
            </p:cNvPr>
            <p:cNvSpPr>
              <a:spLocks/>
            </p:cNvSpPr>
            <p:nvPr/>
          </p:nvSpPr>
          <p:spPr bwMode="auto">
            <a:xfrm>
              <a:off x="7713663" y="4854243"/>
              <a:ext cx="441325" cy="465138"/>
            </a:xfrm>
            <a:custGeom>
              <a:avLst/>
              <a:gdLst>
                <a:gd name="T0" fmla="*/ 156 w 278"/>
                <a:gd name="T1" fmla="*/ 27 h 293"/>
                <a:gd name="T2" fmla="*/ 180 w 278"/>
                <a:gd name="T3" fmla="*/ 18 h 293"/>
                <a:gd name="T4" fmla="*/ 202 w 278"/>
                <a:gd name="T5" fmla="*/ 24 h 293"/>
                <a:gd name="T6" fmla="*/ 232 w 278"/>
                <a:gd name="T7" fmla="*/ 24 h 293"/>
                <a:gd name="T8" fmla="*/ 254 w 278"/>
                <a:gd name="T9" fmla="*/ 9 h 293"/>
                <a:gd name="T10" fmla="*/ 278 w 278"/>
                <a:gd name="T11" fmla="*/ 9 h 293"/>
                <a:gd name="T12" fmla="*/ 269 w 278"/>
                <a:gd name="T13" fmla="*/ 30 h 293"/>
                <a:gd name="T14" fmla="*/ 257 w 278"/>
                <a:gd name="T15" fmla="*/ 58 h 293"/>
                <a:gd name="T16" fmla="*/ 211 w 278"/>
                <a:gd name="T17" fmla="*/ 48 h 293"/>
                <a:gd name="T18" fmla="*/ 193 w 278"/>
                <a:gd name="T19" fmla="*/ 55 h 293"/>
                <a:gd name="T20" fmla="*/ 177 w 278"/>
                <a:gd name="T21" fmla="*/ 64 h 293"/>
                <a:gd name="T22" fmla="*/ 165 w 278"/>
                <a:gd name="T23" fmla="*/ 79 h 293"/>
                <a:gd name="T24" fmla="*/ 177 w 278"/>
                <a:gd name="T25" fmla="*/ 97 h 293"/>
                <a:gd name="T26" fmla="*/ 162 w 278"/>
                <a:gd name="T27" fmla="*/ 94 h 293"/>
                <a:gd name="T28" fmla="*/ 153 w 278"/>
                <a:gd name="T29" fmla="*/ 97 h 293"/>
                <a:gd name="T30" fmla="*/ 147 w 278"/>
                <a:gd name="T31" fmla="*/ 103 h 293"/>
                <a:gd name="T32" fmla="*/ 132 w 278"/>
                <a:gd name="T33" fmla="*/ 94 h 293"/>
                <a:gd name="T34" fmla="*/ 107 w 278"/>
                <a:gd name="T35" fmla="*/ 73 h 293"/>
                <a:gd name="T36" fmla="*/ 107 w 278"/>
                <a:gd name="T37" fmla="*/ 103 h 293"/>
                <a:gd name="T38" fmla="*/ 147 w 278"/>
                <a:gd name="T39" fmla="*/ 137 h 293"/>
                <a:gd name="T40" fmla="*/ 132 w 278"/>
                <a:gd name="T41" fmla="*/ 134 h 293"/>
                <a:gd name="T42" fmla="*/ 122 w 278"/>
                <a:gd name="T43" fmla="*/ 149 h 293"/>
                <a:gd name="T44" fmla="*/ 125 w 278"/>
                <a:gd name="T45" fmla="*/ 168 h 293"/>
                <a:gd name="T46" fmla="*/ 165 w 278"/>
                <a:gd name="T47" fmla="*/ 192 h 293"/>
                <a:gd name="T48" fmla="*/ 171 w 278"/>
                <a:gd name="T49" fmla="*/ 223 h 293"/>
                <a:gd name="T50" fmla="*/ 138 w 278"/>
                <a:gd name="T51" fmla="*/ 223 h 293"/>
                <a:gd name="T52" fmla="*/ 156 w 278"/>
                <a:gd name="T53" fmla="*/ 238 h 293"/>
                <a:gd name="T54" fmla="*/ 125 w 278"/>
                <a:gd name="T55" fmla="*/ 238 h 293"/>
                <a:gd name="T56" fmla="*/ 125 w 278"/>
                <a:gd name="T57" fmla="*/ 259 h 293"/>
                <a:gd name="T58" fmla="*/ 147 w 278"/>
                <a:gd name="T59" fmla="*/ 284 h 293"/>
                <a:gd name="T60" fmla="*/ 116 w 278"/>
                <a:gd name="T61" fmla="*/ 278 h 293"/>
                <a:gd name="T62" fmla="*/ 110 w 278"/>
                <a:gd name="T63" fmla="*/ 293 h 293"/>
                <a:gd name="T64" fmla="*/ 92 w 278"/>
                <a:gd name="T65" fmla="*/ 275 h 293"/>
                <a:gd name="T66" fmla="*/ 83 w 278"/>
                <a:gd name="T67" fmla="*/ 269 h 293"/>
                <a:gd name="T68" fmla="*/ 67 w 278"/>
                <a:gd name="T69" fmla="*/ 269 h 293"/>
                <a:gd name="T70" fmla="*/ 67 w 278"/>
                <a:gd name="T71" fmla="*/ 238 h 293"/>
                <a:gd name="T72" fmla="*/ 46 w 278"/>
                <a:gd name="T73" fmla="*/ 214 h 293"/>
                <a:gd name="T74" fmla="*/ 67 w 278"/>
                <a:gd name="T75" fmla="*/ 204 h 293"/>
                <a:gd name="T76" fmla="*/ 92 w 278"/>
                <a:gd name="T77" fmla="*/ 198 h 293"/>
                <a:gd name="T78" fmla="*/ 110 w 278"/>
                <a:gd name="T79" fmla="*/ 207 h 293"/>
                <a:gd name="T80" fmla="*/ 122 w 278"/>
                <a:gd name="T81" fmla="*/ 198 h 293"/>
                <a:gd name="T82" fmla="*/ 95 w 278"/>
                <a:gd name="T83" fmla="*/ 189 h 293"/>
                <a:gd name="T84" fmla="*/ 61 w 278"/>
                <a:gd name="T85" fmla="*/ 189 h 293"/>
                <a:gd name="T86" fmla="*/ 37 w 278"/>
                <a:gd name="T87" fmla="*/ 183 h 293"/>
                <a:gd name="T88" fmla="*/ 31 w 278"/>
                <a:gd name="T89" fmla="*/ 162 h 293"/>
                <a:gd name="T90" fmla="*/ 40 w 278"/>
                <a:gd name="T91" fmla="*/ 152 h 293"/>
                <a:gd name="T92" fmla="*/ 22 w 278"/>
                <a:gd name="T93" fmla="*/ 143 h 293"/>
                <a:gd name="T94" fmla="*/ 6 w 278"/>
                <a:gd name="T95" fmla="*/ 122 h 293"/>
                <a:gd name="T96" fmla="*/ 28 w 278"/>
                <a:gd name="T97" fmla="*/ 103 h 293"/>
                <a:gd name="T98" fmla="*/ 40 w 278"/>
                <a:gd name="T99" fmla="*/ 79 h 293"/>
                <a:gd name="T100" fmla="*/ 37 w 278"/>
                <a:gd name="T101" fmla="*/ 55 h 293"/>
                <a:gd name="T102" fmla="*/ 61 w 278"/>
                <a:gd name="T103" fmla="*/ 55 h 293"/>
                <a:gd name="T104" fmla="*/ 95 w 278"/>
                <a:gd name="T105" fmla="*/ 42 h 293"/>
                <a:gd name="T106" fmla="*/ 125 w 278"/>
                <a:gd name="T107" fmla="*/ 2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8" h="293">
                  <a:moveTo>
                    <a:pt x="116" y="27"/>
                  </a:moveTo>
                  <a:lnTo>
                    <a:pt x="125" y="27"/>
                  </a:lnTo>
                  <a:lnTo>
                    <a:pt x="138" y="27"/>
                  </a:lnTo>
                  <a:lnTo>
                    <a:pt x="147" y="27"/>
                  </a:lnTo>
                  <a:lnTo>
                    <a:pt x="156" y="27"/>
                  </a:lnTo>
                  <a:lnTo>
                    <a:pt x="162" y="33"/>
                  </a:lnTo>
                  <a:lnTo>
                    <a:pt x="168" y="27"/>
                  </a:lnTo>
                  <a:lnTo>
                    <a:pt x="168" y="21"/>
                  </a:lnTo>
                  <a:lnTo>
                    <a:pt x="171" y="21"/>
                  </a:lnTo>
                  <a:lnTo>
                    <a:pt x="180" y="18"/>
                  </a:lnTo>
                  <a:lnTo>
                    <a:pt x="187" y="21"/>
                  </a:lnTo>
                  <a:lnTo>
                    <a:pt x="190" y="18"/>
                  </a:lnTo>
                  <a:lnTo>
                    <a:pt x="193" y="18"/>
                  </a:lnTo>
                  <a:lnTo>
                    <a:pt x="196" y="24"/>
                  </a:lnTo>
                  <a:lnTo>
                    <a:pt x="202" y="24"/>
                  </a:lnTo>
                  <a:lnTo>
                    <a:pt x="202" y="27"/>
                  </a:lnTo>
                  <a:lnTo>
                    <a:pt x="211" y="24"/>
                  </a:lnTo>
                  <a:lnTo>
                    <a:pt x="217" y="24"/>
                  </a:lnTo>
                  <a:lnTo>
                    <a:pt x="223" y="24"/>
                  </a:lnTo>
                  <a:lnTo>
                    <a:pt x="232" y="24"/>
                  </a:lnTo>
                  <a:lnTo>
                    <a:pt x="238" y="18"/>
                  </a:lnTo>
                  <a:lnTo>
                    <a:pt x="248" y="18"/>
                  </a:lnTo>
                  <a:lnTo>
                    <a:pt x="257" y="18"/>
                  </a:lnTo>
                  <a:lnTo>
                    <a:pt x="257" y="12"/>
                  </a:lnTo>
                  <a:lnTo>
                    <a:pt x="254" y="9"/>
                  </a:lnTo>
                  <a:lnTo>
                    <a:pt x="254" y="3"/>
                  </a:lnTo>
                  <a:lnTo>
                    <a:pt x="263" y="0"/>
                  </a:lnTo>
                  <a:lnTo>
                    <a:pt x="269" y="3"/>
                  </a:lnTo>
                  <a:lnTo>
                    <a:pt x="272" y="9"/>
                  </a:lnTo>
                  <a:lnTo>
                    <a:pt x="278" y="9"/>
                  </a:lnTo>
                  <a:lnTo>
                    <a:pt x="278" y="12"/>
                  </a:lnTo>
                  <a:lnTo>
                    <a:pt x="278" y="18"/>
                  </a:lnTo>
                  <a:lnTo>
                    <a:pt x="272" y="24"/>
                  </a:lnTo>
                  <a:lnTo>
                    <a:pt x="275" y="27"/>
                  </a:lnTo>
                  <a:lnTo>
                    <a:pt x="269" y="30"/>
                  </a:lnTo>
                  <a:lnTo>
                    <a:pt x="269" y="33"/>
                  </a:lnTo>
                  <a:lnTo>
                    <a:pt x="266" y="42"/>
                  </a:lnTo>
                  <a:lnTo>
                    <a:pt x="263" y="48"/>
                  </a:lnTo>
                  <a:lnTo>
                    <a:pt x="263" y="55"/>
                  </a:lnTo>
                  <a:lnTo>
                    <a:pt x="257" y="58"/>
                  </a:lnTo>
                  <a:lnTo>
                    <a:pt x="251" y="58"/>
                  </a:lnTo>
                  <a:lnTo>
                    <a:pt x="248" y="55"/>
                  </a:lnTo>
                  <a:lnTo>
                    <a:pt x="232" y="55"/>
                  </a:lnTo>
                  <a:lnTo>
                    <a:pt x="223" y="48"/>
                  </a:lnTo>
                  <a:lnTo>
                    <a:pt x="211" y="48"/>
                  </a:lnTo>
                  <a:lnTo>
                    <a:pt x="208" y="48"/>
                  </a:lnTo>
                  <a:lnTo>
                    <a:pt x="211" y="55"/>
                  </a:lnTo>
                  <a:lnTo>
                    <a:pt x="208" y="58"/>
                  </a:lnTo>
                  <a:lnTo>
                    <a:pt x="196" y="58"/>
                  </a:lnTo>
                  <a:lnTo>
                    <a:pt x="193" y="55"/>
                  </a:lnTo>
                  <a:lnTo>
                    <a:pt x="187" y="48"/>
                  </a:lnTo>
                  <a:lnTo>
                    <a:pt x="180" y="55"/>
                  </a:lnTo>
                  <a:lnTo>
                    <a:pt x="180" y="58"/>
                  </a:lnTo>
                  <a:lnTo>
                    <a:pt x="180" y="64"/>
                  </a:lnTo>
                  <a:lnTo>
                    <a:pt x="177" y="64"/>
                  </a:lnTo>
                  <a:lnTo>
                    <a:pt x="162" y="64"/>
                  </a:lnTo>
                  <a:lnTo>
                    <a:pt x="156" y="64"/>
                  </a:lnTo>
                  <a:lnTo>
                    <a:pt x="156" y="67"/>
                  </a:lnTo>
                  <a:lnTo>
                    <a:pt x="162" y="73"/>
                  </a:lnTo>
                  <a:lnTo>
                    <a:pt x="165" y="79"/>
                  </a:lnTo>
                  <a:lnTo>
                    <a:pt x="177" y="82"/>
                  </a:lnTo>
                  <a:lnTo>
                    <a:pt x="187" y="88"/>
                  </a:lnTo>
                  <a:lnTo>
                    <a:pt x="193" y="88"/>
                  </a:lnTo>
                  <a:lnTo>
                    <a:pt x="187" y="94"/>
                  </a:lnTo>
                  <a:lnTo>
                    <a:pt x="177" y="97"/>
                  </a:lnTo>
                  <a:lnTo>
                    <a:pt x="165" y="97"/>
                  </a:lnTo>
                  <a:lnTo>
                    <a:pt x="165" y="88"/>
                  </a:lnTo>
                  <a:lnTo>
                    <a:pt x="162" y="88"/>
                  </a:lnTo>
                  <a:lnTo>
                    <a:pt x="156" y="88"/>
                  </a:lnTo>
                  <a:lnTo>
                    <a:pt x="162" y="94"/>
                  </a:lnTo>
                  <a:lnTo>
                    <a:pt x="165" y="103"/>
                  </a:lnTo>
                  <a:lnTo>
                    <a:pt x="171" y="103"/>
                  </a:lnTo>
                  <a:lnTo>
                    <a:pt x="171" y="110"/>
                  </a:lnTo>
                  <a:lnTo>
                    <a:pt x="156" y="103"/>
                  </a:lnTo>
                  <a:lnTo>
                    <a:pt x="153" y="97"/>
                  </a:lnTo>
                  <a:lnTo>
                    <a:pt x="147" y="94"/>
                  </a:lnTo>
                  <a:lnTo>
                    <a:pt x="141" y="88"/>
                  </a:lnTo>
                  <a:lnTo>
                    <a:pt x="141" y="94"/>
                  </a:lnTo>
                  <a:lnTo>
                    <a:pt x="141" y="97"/>
                  </a:lnTo>
                  <a:lnTo>
                    <a:pt x="147" y="103"/>
                  </a:lnTo>
                  <a:lnTo>
                    <a:pt x="156" y="110"/>
                  </a:lnTo>
                  <a:lnTo>
                    <a:pt x="156" y="113"/>
                  </a:lnTo>
                  <a:lnTo>
                    <a:pt x="147" y="110"/>
                  </a:lnTo>
                  <a:lnTo>
                    <a:pt x="138" y="103"/>
                  </a:lnTo>
                  <a:lnTo>
                    <a:pt x="132" y="94"/>
                  </a:lnTo>
                  <a:lnTo>
                    <a:pt x="125" y="82"/>
                  </a:lnTo>
                  <a:lnTo>
                    <a:pt x="122" y="79"/>
                  </a:lnTo>
                  <a:lnTo>
                    <a:pt x="122" y="67"/>
                  </a:lnTo>
                  <a:lnTo>
                    <a:pt x="116" y="67"/>
                  </a:lnTo>
                  <a:lnTo>
                    <a:pt x="107" y="73"/>
                  </a:lnTo>
                  <a:lnTo>
                    <a:pt x="101" y="79"/>
                  </a:lnTo>
                  <a:lnTo>
                    <a:pt x="107" y="82"/>
                  </a:lnTo>
                  <a:lnTo>
                    <a:pt x="107" y="88"/>
                  </a:lnTo>
                  <a:lnTo>
                    <a:pt x="107" y="94"/>
                  </a:lnTo>
                  <a:lnTo>
                    <a:pt x="107" y="103"/>
                  </a:lnTo>
                  <a:lnTo>
                    <a:pt x="110" y="110"/>
                  </a:lnTo>
                  <a:lnTo>
                    <a:pt x="122" y="113"/>
                  </a:lnTo>
                  <a:lnTo>
                    <a:pt x="125" y="122"/>
                  </a:lnTo>
                  <a:lnTo>
                    <a:pt x="141" y="137"/>
                  </a:lnTo>
                  <a:lnTo>
                    <a:pt x="147" y="137"/>
                  </a:lnTo>
                  <a:lnTo>
                    <a:pt x="141" y="149"/>
                  </a:lnTo>
                  <a:lnTo>
                    <a:pt x="138" y="149"/>
                  </a:lnTo>
                  <a:lnTo>
                    <a:pt x="138" y="143"/>
                  </a:lnTo>
                  <a:lnTo>
                    <a:pt x="138" y="137"/>
                  </a:lnTo>
                  <a:lnTo>
                    <a:pt x="132" y="134"/>
                  </a:lnTo>
                  <a:lnTo>
                    <a:pt x="122" y="134"/>
                  </a:lnTo>
                  <a:lnTo>
                    <a:pt x="116" y="134"/>
                  </a:lnTo>
                  <a:lnTo>
                    <a:pt x="110" y="137"/>
                  </a:lnTo>
                  <a:lnTo>
                    <a:pt x="116" y="149"/>
                  </a:lnTo>
                  <a:lnTo>
                    <a:pt x="122" y="149"/>
                  </a:lnTo>
                  <a:lnTo>
                    <a:pt x="122" y="152"/>
                  </a:lnTo>
                  <a:lnTo>
                    <a:pt x="116" y="159"/>
                  </a:lnTo>
                  <a:lnTo>
                    <a:pt x="110" y="162"/>
                  </a:lnTo>
                  <a:lnTo>
                    <a:pt x="116" y="168"/>
                  </a:lnTo>
                  <a:lnTo>
                    <a:pt x="125" y="168"/>
                  </a:lnTo>
                  <a:lnTo>
                    <a:pt x="138" y="174"/>
                  </a:lnTo>
                  <a:lnTo>
                    <a:pt x="147" y="177"/>
                  </a:lnTo>
                  <a:lnTo>
                    <a:pt x="153" y="177"/>
                  </a:lnTo>
                  <a:lnTo>
                    <a:pt x="156" y="189"/>
                  </a:lnTo>
                  <a:lnTo>
                    <a:pt x="165" y="192"/>
                  </a:lnTo>
                  <a:lnTo>
                    <a:pt x="171" y="192"/>
                  </a:lnTo>
                  <a:lnTo>
                    <a:pt x="171" y="204"/>
                  </a:lnTo>
                  <a:lnTo>
                    <a:pt x="171" y="214"/>
                  </a:lnTo>
                  <a:lnTo>
                    <a:pt x="171" y="220"/>
                  </a:lnTo>
                  <a:lnTo>
                    <a:pt x="171" y="223"/>
                  </a:lnTo>
                  <a:lnTo>
                    <a:pt x="162" y="220"/>
                  </a:lnTo>
                  <a:lnTo>
                    <a:pt x="156" y="207"/>
                  </a:lnTo>
                  <a:lnTo>
                    <a:pt x="153" y="207"/>
                  </a:lnTo>
                  <a:lnTo>
                    <a:pt x="141" y="220"/>
                  </a:lnTo>
                  <a:lnTo>
                    <a:pt x="138" y="223"/>
                  </a:lnTo>
                  <a:lnTo>
                    <a:pt x="138" y="229"/>
                  </a:lnTo>
                  <a:lnTo>
                    <a:pt x="141" y="235"/>
                  </a:lnTo>
                  <a:lnTo>
                    <a:pt x="147" y="235"/>
                  </a:lnTo>
                  <a:lnTo>
                    <a:pt x="156" y="229"/>
                  </a:lnTo>
                  <a:lnTo>
                    <a:pt x="156" y="238"/>
                  </a:lnTo>
                  <a:lnTo>
                    <a:pt x="147" y="244"/>
                  </a:lnTo>
                  <a:lnTo>
                    <a:pt x="138" y="247"/>
                  </a:lnTo>
                  <a:lnTo>
                    <a:pt x="132" y="247"/>
                  </a:lnTo>
                  <a:lnTo>
                    <a:pt x="125" y="244"/>
                  </a:lnTo>
                  <a:lnTo>
                    <a:pt x="125" y="238"/>
                  </a:lnTo>
                  <a:lnTo>
                    <a:pt x="122" y="235"/>
                  </a:lnTo>
                  <a:lnTo>
                    <a:pt x="116" y="235"/>
                  </a:lnTo>
                  <a:lnTo>
                    <a:pt x="116" y="244"/>
                  </a:lnTo>
                  <a:lnTo>
                    <a:pt x="122" y="247"/>
                  </a:lnTo>
                  <a:lnTo>
                    <a:pt x="125" y="259"/>
                  </a:lnTo>
                  <a:lnTo>
                    <a:pt x="132" y="259"/>
                  </a:lnTo>
                  <a:lnTo>
                    <a:pt x="132" y="269"/>
                  </a:lnTo>
                  <a:lnTo>
                    <a:pt x="138" y="275"/>
                  </a:lnTo>
                  <a:lnTo>
                    <a:pt x="138" y="278"/>
                  </a:lnTo>
                  <a:lnTo>
                    <a:pt x="147" y="284"/>
                  </a:lnTo>
                  <a:lnTo>
                    <a:pt x="147" y="287"/>
                  </a:lnTo>
                  <a:lnTo>
                    <a:pt x="125" y="287"/>
                  </a:lnTo>
                  <a:lnTo>
                    <a:pt x="122" y="287"/>
                  </a:lnTo>
                  <a:lnTo>
                    <a:pt x="122" y="278"/>
                  </a:lnTo>
                  <a:lnTo>
                    <a:pt x="116" y="278"/>
                  </a:lnTo>
                  <a:lnTo>
                    <a:pt x="116" y="269"/>
                  </a:lnTo>
                  <a:lnTo>
                    <a:pt x="110" y="275"/>
                  </a:lnTo>
                  <a:lnTo>
                    <a:pt x="110" y="278"/>
                  </a:lnTo>
                  <a:lnTo>
                    <a:pt x="110" y="284"/>
                  </a:lnTo>
                  <a:lnTo>
                    <a:pt x="110" y="293"/>
                  </a:lnTo>
                  <a:lnTo>
                    <a:pt x="107" y="293"/>
                  </a:lnTo>
                  <a:lnTo>
                    <a:pt x="101" y="284"/>
                  </a:lnTo>
                  <a:lnTo>
                    <a:pt x="95" y="284"/>
                  </a:lnTo>
                  <a:lnTo>
                    <a:pt x="92" y="278"/>
                  </a:lnTo>
                  <a:lnTo>
                    <a:pt x="92" y="275"/>
                  </a:lnTo>
                  <a:lnTo>
                    <a:pt x="92" y="269"/>
                  </a:lnTo>
                  <a:lnTo>
                    <a:pt x="92" y="262"/>
                  </a:lnTo>
                  <a:lnTo>
                    <a:pt x="86" y="259"/>
                  </a:lnTo>
                  <a:lnTo>
                    <a:pt x="83" y="262"/>
                  </a:lnTo>
                  <a:lnTo>
                    <a:pt x="83" y="269"/>
                  </a:lnTo>
                  <a:lnTo>
                    <a:pt x="86" y="275"/>
                  </a:lnTo>
                  <a:lnTo>
                    <a:pt x="83" y="278"/>
                  </a:lnTo>
                  <a:lnTo>
                    <a:pt x="77" y="278"/>
                  </a:lnTo>
                  <a:lnTo>
                    <a:pt x="70" y="278"/>
                  </a:lnTo>
                  <a:lnTo>
                    <a:pt x="67" y="269"/>
                  </a:lnTo>
                  <a:lnTo>
                    <a:pt x="67" y="262"/>
                  </a:lnTo>
                  <a:lnTo>
                    <a:pt x="67" y="259"/>
                  </a:lnTo>
                  <a:lnTo>
                    <a:pt x="61" y="253"/>
                  </a:lnTo>
                  <a:lnTo>
                    <a:pt x="67" y="247"/>
                  </a:lnTo>
                  <a:lnTo>
                    <a:pt x="67" y="238"/>
                  </a:lnTo>
                  <a:lnTo>
                    <a:pt x="67" y="235"/>
                  </a:lnTo>
                  <a:lnTo>
                    <a:pt x="61" y="229"/>
                  </a:lnTo>
                  <a:lnTo>
                    <a:pt x="55" y="223"/>
                  </a:lnTo>
                  <a:lnTo>
                    <a:pt x="52" y="223"/>
                  </a:lnTo>
                  <a:lnTo>
                    <a:pt x="46" y="214"/>
                  </a:lnTo>
                  <a:lnTo>
                    <a:pt x="46" y="207"/>
                  </a:lnTo>
                  <a:lnTo>
                    <a:pt x="52" y="204"/>
                  </a:lnTo>
                  <a:lnTo>
                    <a:pt x="55" y="204"/>
                  </a:lnTo>
                  <a:lnTo>
                    <a:pt x="61" y="204"/>
                  </a:lnTo>
                  <a:lnTo>
                    <a:pt x="67" y="204"/>
                  </a:lnTo>
                  <a:lnTo>
                    <a:pt x="70" y="204"/>
                  </a:lnTo>
                  <a:lnTo>
                    <a:pt x="77" y="198"/>
                  </a:lnTo>
                  <a:lnTo>
                    <a:pt x="83" y="198"/>
                  </a:lnTo>
                  <a:lnTo>
                    <a:pt x="86" y="198"/>
                  </a:lnTo>
                  <a:lnTo>
                    <a:pt x="92" y="198"/>
                  </a:lnTo>
                  <a:lnTo>
                    <a:pt x="95" y="198"/>
                  </a:lnTo>
                  <a:lnTo>
                    <a:pt x="95" y="204"/>
                  </a:lnTo>
                  <a:lnTo>
                    <a:pt x="107" y="198"/>
                  </a:lnTo>
                  <a:lnTo>
                    <a:pt x="110" y="204"/>
                  </a:lnTo>
                  <a:lnTo>
                    <a:pt x="110" y="207"/>
                  </a:lnTo>
                  <a:lnTo>
                    <a:pt x="116" y="214"/>
                  </a:lnTo>
                  <a:lnTo>
                    <a:pt x="122" y="207"/>
                  </a:lnTo>
                  <a:lnTo>
                    <a:pt x="125" y="207"/>
                  </a:lnTo>
                  <a:lnTo>
                    <a:pt x="132" y="204"/>
                  </a:lnTo>
                  <a:lnTo>
                    <a:pt x="122" y="198"/>
                  </a:lnTo>
                  <a:lnTo>
                    <a:pt x="116" y="192"/>
                  </a:lnTo>
                  <a:lnTo>
                    <a:pt x="110" y="189"/>
                  </a:lnTo>
                  <a:lnTo>
                    <a:pt x="101" y="189"/>
                  </a:lnTo>
                  <a:lnTo>
                    <a:pt x="101" y="192"/>
                  </a:lnTo>
                  <a:lnTo>
                    <a:pt x="95" y="189"/>
                  </a:lnTo>
                  <a:lnTo>
                    <a:pt x="92" y="183"/>
                  </a:lnTo>
                  <a:lnTo>
                    <a:pt x="83" y="183"/>
                  </a:lnTo>
                  <a:lnTo>
                    <a:pt x="77" y="183"/>
                  </a:lnTo>
                  <a:lnTo>
                    <a:pt x="70" y="183"/>
                  </a:lnTo>
                  <a:lnTo>
                    <a:pt x="61" y="189"/>
                  </a:lnTo>
                  <a:lnTo>
                    <a:pt x="61" y="183"/>
                  </a:lnTo>
                  <a:lnTo>
                    <a:pt x="55" y="183"/>
                  </a:lnTo>
                  <a:lnTo>
                    <a:pt x="52" y="183"/>
                  </a:lnTo>
                  <a:lnTo>
                    <a:pt x="46" y="189"/>
                  </a:lnTo>
                  <a:lnTo>
                    <a:pt x="37" y="183"/>
                  </a:lnTo>
                  <a:lnTo>
                    <a:pt x="31" y="183"/>
                  </a:lnTo>
                  <a:lnTo>
                    <a:pt x="31" y="177"/>
                  </a:lnTo>
                  <a:lnTo>
                    <a:pt x="31" y="174"/>
                  </a:lnTo>
                  <a:lnTo>
                    <a:pt x="28" y="168"/>
                  </a:lnTo>
                  <a:lnTo>
                    <a:pt x="31" y="162"/>
                  </a:lnTo>
                  <a:lnTo>
                    <a:pt x="37" y="162"/>
                  </a:lnTo>
                  <a:lnTo>
                    <a:pt x="46" y="162"/>
                  </a:lnTo>
                  <a:lnTo>
                    <a:pt x="46" y="159"/>
                  </a:lnTo>
                  <a:lnTo>
                    <a:pt x="46" y="152"/>
                  </a:lnTo>
                  <a:lnTo>
                    <a:pt x="40" y="152"/>
                  </a:lnTo>
                  <a:lnTo>
                    <a:pt x="37" y="152"/>
                  </a:lnTo>
                  <a:lnTo>
                    <a:pt x="31" y="152"/>
                  </a:lnTo>
                  <a:lnTo>
                    <a:pt x="28" y="159"/>
                  </a:lnTo>
                  <a:lnTo>
                    <a:pt x="22" y="152"/>
                  </a:lnTo>
                  <a:lnTo>
                    <a:pt x="22" y="143"/>
                  </a:lnTo>
                  <a:lnTo>
                    <a:pt x="22" y="137"/>
                  </a:lnTo>
                  <a:lnTo>
                    <a:pt x="12" y="137"/>
                  </a:lnTo>
                  <a:lnTo>
                    <a:pt x="6" y="134"/>
                  </a:lnTo>
                  <a:lnTo>
                    <a:pt x="0" y="122"/>
                  </a:lnTo>
                  <a:lnTo>
                    <a:pt x="6" y="122"/>
                  </a:lnTo>
                  <a:lnTo>
                    <a:pt x="6" y="119"/>
                  </a:lnTo>
                  <a:lnTo>
                    <a:pt x="6" y="113"/>
                  </a:lnTo>
                  <a:lnTo>
                    <a:pt x="12" y="110"/>
                  </a:lnTo>
                  <a:lnTo>
                    <a:pt x="15" y="110"/>
                  </a:lnTo>
                  <a:lnTo>
                    <a:pt x="28" y="103"/>
                  </a:lnTo>
                  <a:lnTo>
                    <a:pt x="22" y="97"/>
                  </a:lnTo>
                  <a:lnTo>
                    <a:pt x="28" y="97"/>
                  </a:lnTo>
                  <a:lnTo>
                    <a:pt x="31" y="94"/>
                  </a:lnTo>
                  <a:lnTo>
                    <a:pt x="37" y="82"/>
                  </a:lnTo>
                  <a:lnTo>
                    <a:pt x="40" y="79"/>
                  </a:lnTo>
                  <a:lnTo>
                    <a:pt x="40" y="73"/>
                  </a:lnTo>
                  <a:lnTo>
                    <a:pt x="40" y="67"/>
                  </a:lnTo>
                  <a:lnTo>
                    <a:pt x="37" y="64"/>
                  </a:lnTo>
                  <a:lnTo>
                    <a:pt x="31" y="58"/>
                  </a:lnTo>
                  <a:lnTo>
                    <a:pt x="37" y="55"/>
                  </a:lnTo>
                  <a:lnTo>
                    <a:pt x="40" y="55"/>
                  </a:lnTo>
                  <a:lnTo>
                    <a:pt x="40" y="48"/>
                  </a:lnTo>
                  <a:lnTo>
                    <a:pt x="46" y="55"/>
                  </a:lnTo>
                  <a:lnTo>
                    <a:pt x="55" y="55"/>
                  </a:lnTo>
                  <a:lnTo>
                    <a:pt x="61" y="55"/>
                  </a:lnTo>
                  <a:lnTo>
                    <a:pt x="70" y="48"/>
                  </a:lnTo>
                  <a:lnTo>
                    <a:pt x="83" y="48"/>
                  </a:lnTo>
                  <a:lnTo>
                    <a:pt x="86" y="42"/>
                  </a:lnTo>
                  <a:lnTo>
                    <a:pt x="92" y="39"/>
                  </a:lnTo>
                  <a:lnTo>
                    <a:pt x="95" y="42"/>
                  </a:lnTo>
                  <a:lnTo>
                    <a:pt x="101" y="42"/>
                  </a:lnTo>
                  <a:lnTo>
                    <a:pt x="107" y="42"/>
                  </a:lnTo>
                  <a:lnTo>
                    <a:pt x="110" y="39"/>
                  </a:lnTo>
                  <a:lnTo>
                    <a:pt x="116" y="33"/>
                  </a:lnTo>
                  <a:lnTo>
                    <a:pt x="125" y="27"/>
                  </a:lnTo>
                  <a:lnTo>
                    <a:pt x="116" y="27"/>
                  </a:lnTo>
                  <a:close/>
                </a:path>
              </a:pathLst>
            </a:custGeom>
            <a:solidFill>
              <a:srgbClr val="FFC000"/>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33">
              <a:extLst>
                <a:ext uri="{FF2B5EF4-FFF2-40B4-BE49-F238E27FC236}">
                  <a16:creationId xmlns:a16="http://schemas.microsoft.com/office/drawing/2014/main" id="{8C18FAC5-B857-4750-9868-DB1AD2519E33}"/>
                </a:ext>
              </a:extLst>
            </p:cNvPr>
            <p:cNvSpPr>
              <a:spLocks/>
            </p:cNvSpPr>
            <p:nvPr/>
          </p:nvSpPr>
          <p:spPr bwMode="auto">
            <a:xfrm>
              <a:off x="7670800" y="4809793"/>
              <a:ext cx="111125" cy="238125"/>
            </a:xfrm>
            <a:custGeom>
              <a:avLst/>
              <a:gdLst>
                <a:gd name="T0" fmla="*/ 64 w 70"/>
                <a:gd name="T1" fmla="*/ 92 h 150"/>
                <a:gd name="T2" fmla="*/ 70 w 70"/>
                <a:gd name="T3" fmla="*/ 95 h 150"/>
                <a:gd name="T4" fmla="*/ 70 w 70"/>
                <a:gd name="T5" fmla="*/ 101 h 150"/>
                <a:gd name="T6" fmla="*/ 70 w 70"/>
                <a:gd name="T7" fmla="*/ 107 h 150"/>
                <a:gd name="T8" fmla="*/ 64 w 70"/>
                <a:gd name="T9" fmla="*/ 110 h 150"/>
                <a:gd name="T10" fmla="*/ 58 w 70"/>
                <a:gd name="T11" fmla="*/ 122 h 150"/>
                <a:gd name="T12" fmla="*/ 55 w 70"/>
                <a:gd name="T13" fmla="*/ 125 h 150"/>
                <a:gd name="T14" fmla="*/ 49 w 70"/>
                <a:gd name="T15" fmla="*/ 125 h 150"/>
                <a:gd name="T16" fmla="*/ 55 w 70"/>
                <a:gd name="T17" fmla="*/ 131 h 150"/>
                <a:gd name="T18" fmla="*/ 46 w 70"/>
                <a:gd name="T19" fmla="*/ 138 h 150"/>
                <a:gd name="T20" fmla="*/ 39 w 70"/>
                <a:gd name="T21" fmla="*/ 138 h 150"/>
                <a:gd name="T22" fmla="*/ 33 w 70"/>
                <a:gd name="T23" fmla="*/ 141 h 150"/>
                <a:gd name="T24" fmla="*/ 33 w 70"/>
                <a:gd name="T25" fmla="*/ 147 h 150"/>
                <a:gd name="T26" fmla="*/ 33 w 70"/>
                <a:gd name="T27" fmla="*/ 150 h 150"/>
                <a:gd name="T28" fmla="*/ 30 w 70"/>
                <a:gd name="T29" fmla="*/ 150 h 150"/>
                <a:gd name="T30" fmla="*/ 24 w 70"/>
                <a:gd name="T31" fmla="*/ 141 h 150"/>
                <a:gd name="T32" fmla="*/ 24 w 70"/>
                <a:gd name="T33" fmla="*/ 138 h 150"/>
                <a:gd name="T34" fmla="*/ 15 w 70"/>
                <a:gd name="T35" fmla="*/ 138 h 150"/>
                <a:gd name="T36" fmla="*/ 9 w 70"/>
                <a:gd name="T37" fmla="*/ 131 h 150"/>
                <a:gd name="T38" fmla="*/ 0 w 70"/>
                <a:gd name="T39" fmla="*/ 131 h 150"/>
                <a:gd name="T40" fmla="*/ 0 w 70"/>
                <a:gd name="T41" fmla="*/ 122 h 150"/>
                <a:gd name="T42" fmla="*/ 3 w 70"/>
                <a:gd name="T43" fmla="*/ 122 h 150"/>
                <a:gd name="T44" fmla="*/ 3 w 70"/>
                <a:gd name="T45" fmla="*/ 116 h 150"/>
                <a:gd name="T46" fmla="*/ 0 w 70"/>
                <a:gd name="T47" fmla="*/ 116 h 150"/>
                <a:gd name="T48" fmla="*/ 0 w 70"/>
                <a:gd name="T49" fmla="*/ 110 h 150"/>
                <a:gd name="T50" fmla="*/ 3 w 70"/>
                <a:gd name="T51" fmla="*/ 107 h 150"/>
                <a:gd name="T52" fmla="*/ 0 w 70"/>
                <a:gd name="T53" fmla="*/ 101 h 150"/>
                <a:gd name="T54" fmla="*/ 0 w 70"/>
                <a:gd name="T55" fmla="*/ 95 h 150"/>
                <a:gd name="T56" fmla="*/ 0 w 70"/>
                <a:gd name="T57" fmla="*/ 92 h 150"/>
                <a:gd name="T58" fmla="*/ 3 w 70"/>
                <a:gd name="T59" fmla="*/ 86 h 150"/>
                <a:gd name="T60" fmla="*/ 3 w 70"/>
                <a:gd name="T61" fmla="*/ 76 h 150"/>
                <a:gd name="T62" fmla="*/ 3 w 70"/>
                <a:gd name="T63" fmla="*/ 70 h 150"/>
                <a:gd name="T64" fmla="*/ 3 w 70"/>
                <a:gd name="T65" fmla="*/ 67 h 150"/>
                <a:gd name="T66" fmla="*/ 3 w 70"/>
                <a:gd name="T67" fmla="*/ 61 h 150"/>
                <a:gd name="T68" fmla="*/ 3 w 70"/>
                <a:gd name="T69" fmla="*/ 55 h 150"/>
                <a:gd name="T70" fmla="*/ 3 w 70"/>
                <a:gd name="T71" fmla="*/ 52 h 150"/>
                <a:gd name="T72" fmla="*/ 9 w 70"/>
                <a:gd name="T73" fmla="*/ 52 h 150"/>
                <a:gd name="T74" fmla="*/ 9 w 70"/>
                <a:gd name="T75" fmla="*/ 46 h 150"/>
                <a:gd name="T76" fmla="*/ 9 w 70"/>
                <a:gd name="T77" fmla="*/ 40 h 150"/>
                <a:gd name="T78" fmla="*/ 3 w 70"/>
                <a:gd name="T79" fmla="*/ 37 h 150"/>
                <a:gd name="T80" fmla="*/ 3 w 70"/>
                <a:gd name="T81" fmla="*/ 25 h 150"/>
                <a:gd name="T82" fmla="*/ 3 w 70"/>
                <a:gd name="T83" fmla="*/ 21 h 150"/>
                <a:gd name="T84" fmla="*/ 3 w 70"/>
                <a:gd name="T85" fmla="*/ 15 h 150"/>
                <a:gd name="T86" fmla="*/ 3 w 70"/>
                <a:gd name="T87" fmla="*/ 9 h 150"/>
                <a:gd name="T88" fmla="*/ 9 w 70"/>
                <a:gd name="T89" fmla="*/ 6 h 150"/>
                <a:gd name="T90" fmla="*/ 15 w 70"/>
                <a:gd name="T91" fmla="*/ 6 h 150"/>
                <a:gd name="T92" fmla="*/ 24 w 70"/>
                <a:gd name="T93" fmla="*/ 0 h 150"/>
                <a:gd name="T94" fmla="*/ 30 w 70"/>
                <a:gd name="T95" fmla="*/ 6 h 150"/>
                <a:gd name="T96" fmla="*/ 33 w 70"/>
                <a:gd name="T97" fmla="*/ 9 h 150"/>
                <a:gd name="T98" fmla="*/ 46 w 70"/>
                <a:gd name="T99" fmla="*/ 9 h 150"/>
                <a:gd name="T100" fmla="*/ 46 w 70"/>
                <a:gd name="T101" fmla="*/ 15 h 150"/>
                <a:gd name="T102" fmla="*/ 49 w 70"/>
                <a:gd name="T103" fmla="*/ 25 h 150"/>
                <a:gd name="T104" fmla="*/ 49 w 70"/>
                <a:gd name="T105" fmla="*/ 31 h 150"/>
                <a:gd name="T106" fmla="*/ 46 w 70"/>
                <a:gd name="T107" fmla="*/ 37 h 150"/>
                <a:gd name="T108" fmla="*/ 46 w 70"/>
                <a:gd name="T109" fmla="*/ 40 h 150"/>
                <a:gd name="T110" fmla="*/ 46 w 70"/>
                <a:gd name="T111" fmla="*/ 52 h 150"/>
                <a:gd name="T112" fmla="*/ 49 w 70"/>
                <a:gd name="T113" fmla="*/ 55 h 150"/>
                <a:gd name="T114" fmla="*/ 49 w 70"/>
                <a:gd name="T115" fmla="*/ 61 h 150"/>
                <a:gd name="T116" fmla="*/ 49 w 70"/>
                <a:gd name="T117" fmla="*/ 70 h 150"/>
                <a:gd name="T118" fmla="*/ 55 w 70"/>
                <a:gd name="T119" fmla="*/ 70 h 150"/>
                <a:gd name="T120" fmla="*/ 55 w 70"/>
                <a:gd name="T121" fmla="*/ 83 h 150"/>
                <a:gd name="T122" fmla="*/ 58 w 70"/>
                <a:gd name="T123" fmla="*/ 86 h 150"/>
                <a:gd name="T124" fmla="*/ 64 w 70"/>
                <a:gd name="T125" fmla="*/ 9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150">
                  <a:moveTo>
                    <a:pt x="64" y="92"/>
                  </a:moveTo>
                  <a:lnTo>
                    <a:pt x="70" y="95"/>
                  </a:lnTo>
                  <a:lnTo>
                    <a:pt x="70" y="101"/>
                  </a:lnTo>
                  <a:lnTo>
                    <a:pt x="70" y="107"/>
                  </a:lnTo>
                  <a:lnTo>
                    <a:pt x="64" y="110"/>
                  </a:lnTo>
                  <a:lnTo>
                    <a:pt x="58" y="122"/>
                  </a:lnTo>
                  <a:lnTo>
                    <a:pt x="55" y="125"/>
                  </a:lnTo>
                  <a:lnTo>
                    <a:pt x="49" y="125"/>
                  </a:lnTo>
                  <a:lnTo>
                    <a:pt x="55" y="131"/>
                  </a:lnTo>
                  <a:lnTo>
                    <a:pt x="46" y="138"/>
                  </a:lnTo>
                  <a:lnTo>
                    <a:pt x="39" y="138"/>
                  </a:lnTo>
                  <a:lnTo>
                    <a:pt x="33" y="141"/>
                  </a:lnTo>
                  <a:lnTo>
                    <a:pt x="33" y="147"/>
                  </a:lnTo>
                  <a:lnTo>
                    <a:pt x="33" y="150"/>
                  </a:lnTo>
                  <a:lnTo>
                    <a:pt x="30" y="150"/>
                  </a:lnTo>
                  <a:lnTo>
                    <a:pt x="24" y="141"/>
                  </a:lnTo>
                  <a:lnTo>
                    <a:pt x="24" y="138"/>
                  </a:lnTo>
                  <a:lnTo>
                    <a:pt x="15" y="138"/>
                  </a:lnTo>
                  <a:lnTo>
                    <a:pt x="9" y="131"/>
                  </a:lnTo>
                  <a:lnTo>
                    <a:pt x="0" y="131"/>
                  </a:lnTo>
                  <a:lnTo>
                    <a:pt x="0" y="122"/>
                  </a:lnTo>
                  <a:lnTo>
                    <a:pt x="3" y="122"/>
                  </a:lnTo>
                  <a:lnTo>
                    <a:pt x="3" y="116"/>
                  </a:lnTo>
                  <a:lnTo>
                    <a:pt x="0" y="116"/>
                  </a:lnTo>
                  <a:lnTo>
                    <a:pt x="0" y="110"/>
                  </a:lnTo>
                  <a:lnTo>
                    <a:pt x="3" y="107"/>
                  </a:lnTo>
                  <a:lnTo>
                    <a:pt x="0" y="101"/>
                  </a:lnTo>
                  <a:lnTo>
                    <a:pt x="0" y="95"/>
                  </a:lnTo>
                  <a:lnTo>
                    <a:pt x="0" y="92"/>
                  </a:lnTo>
                  <a:lnTo>
                    <a:pt x="3" y="86"/>
                  </a:lnTo>
                  <a:lnTo>
                    <a:pt x="3" y="76"/>
                  </a:lnTo>
                  <a:lnTo>
                    <a:pt x="3" y="70"/>
                  </a:lnTo>
                  <a:lnTo>
                    <a:pt x="3" y="67"/>
                  </a:lnTo>
                  <a:lnTo>
                    <a:pt x="3" y="61"/>
                  </a:lnTo>
                  <a:lnTo>
                    <a:pt x="3" y="55"/>
                  </a:lnTo>
                  <a:lnTo>
                    <a:pt x="3" y="52"/>
                  </a:lnTo>
                  <a:lnTo>
                    <a:pt x="9" y="52"/>
                  </a:lnTo>
                  <a:lnTo>
                    <a:pt x="9" y="46"/>
                  </a:lnTo>
                  <a:lnTo>
                    <a:pt x="9" y="40"/>
                  </a:lnTo>
                  <a:lnTo>
                    <a:pt x="3" y="37"/>
                  </a:lnTo>
                  <a:lnTo>
                    <a:pt x="3" y="25"/>
                  </a:lnTo>
                  <a:lnTo>
                    <a:pt x="3" y="21"/>
                  </a:lnTo>
                  <a:lnTo>
                    <a:pt x="3" y="15"/>
                  </a:lnTo>
                  <a:lnTo>
                    <a:pt x="3" y="9"/>
                  </a:lnTo>
                  <a:lnTo>
                    <a:pt x="9" y="6"/>
                  </a:lnTo>
                  <a:lnTo>
                    <a:pt x="15" y="6"/>
                  </a:lnTo>
                  <a:lnTo>
                    <a:pt x="24" y="0"/>
                  </a:lnTo>
                  <a:lnTo>
                    <a:pt x="30" y="6"/>
                  </a:lnTo>
                  <a:lnTo>
                    <a:pt x="33" y="9"/>
                  </a:lnTo>
                  <a:lnTo>
                    <a:pt x="46" y="9"/>
                  </a:lnTo>
                  <a:lnTo>
                    <a:pt x="46" y="15"/>
                  </a:lnTo>
                  <a:lnTo>
                    <a:pt x="49" y="25"/>
                  </a:lnTo>
                  <a:lnTo>
                    <a:pt x="49" y="31"/>
                  </a:lnTo>
                  <a:lnTo>
                    <a:pt x="46" y="37"/>
                  </a:lnTo>
                  <a:lnTo>
                    <a:pt x="46" y="40"/>
                  </a:lnTo>
                  <a:lnTo>
                    <a:pt x="46" y="52"/>
                  </a:lnTo>
                  <a:lnTo>
                    <a:pt x="49" y="55"/>
                  </a:lnTo>
                  <a:lnTo>
                    <a:pt x="49" y="61"/>
                  </a:lnTo>
                  <a:lnTo>
                    <a:pt x="49" y="70"/>
                  </a:lnTo>
                  <a:lnTo>
                    <a:pt x="55" y="70"/>
                  </a:lnTo>
                  <a:lnTo>
                    <a:pt x="55" y="83"/>
                  </a:lnTo>
                  <a:lnTo>
                    <a:pt x="58" y="86"/>
                  </a:lnTo>
                  <a:lnTo>
                    <a:pt x="64" y="9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34">
              <a:extLst>
                <a:ext uri="{FF2B5EF4-FFF2-40B4-BE49-F238E27FC236}">
                  <a16:creationId xmlns:a16="http://schemas.microsoft.com/office/drawing/2014/main" id="{60DA0F9D-02DF-4B34-8E77-C8FD46705DD9}"/>
                </a:ext>
              </a:extLst>
            </p:cNvPr>
            <p:cNvSpPr>
              <a:spLocks/>
            </p:cNvSpPr>
            <p:nvPr/>
          </p:nvSpPr>
          <p:spPr bwMode="auto">
            <a:xfrm>
              <a:off x="7670800" y="4809793"/>
              <a:ext cx="111125" cy="238125"/>
            </a:xfrm>
            <a:custGeom>
              <a:avLst/>
              <a:gdLst>
                <a:gd name="T0" fmla="*/ 64 w 70"/>
                <a:gd name="T1" fmla="*/ 92 h 150"/>
                <a:gd name="T2" fmla="*/ 70 w 70"/>
                <a:gd name="T3" fmla="*/ 95 h 150"/>
                <a:gd name="T4" fmla="*/ 70 w 70"/>
                <a:gd name="T5" fmla="*/ 101 h 150"/>
                <a:gd name="T6" fmla="*/ 70 w 70"/>
                <a:gd name="T7" fmla="*/ 107 h 150"/>
                <a:gd name="T8" fmla="*/ 64 w 70"/>
                <a:gd name="T9" fmla="*/ 110 h 150"/>
                <a:gd name="T10" fmla="*/ 58 w 70"/>
                <a:gd name="T11" fmla="*/ 122 h 150"/>
                <a:gd name="T12" fmla="*/ 55 w 70"/>
                <a:gd name="T13" fmla="*/ 125 h 150"/>
                <a:gd name="T14" fmla="*/ 49 w 70"/>
                <a:gd name="T15" fmla="*/ 125 h 150"/>
                <a:gd name="T16" fmla="*/ 55 w 70"/>
                <a:gd name="T17" fmla="*/ 131 h 150"/>
                <a:gd name="T18" fmla="*/ 46 w 70"/>
                <a:gd name="T19" fmla="*/ 138 h 150"/>
                <a:gd name="T20" fmla="*/ 39 w 70"/>
                <a:gd name="T21" fmla="*/ 138 h 150"/>
                <a:gd name="T22" fmla="*/ 33 w 70"/>
                <a:gd name="T23" fmla="*/ 141 h 150"/>
                <a:gd name="T24" fmla="*/ 33 w 70"/>
                <a:gd name="T25" fmla="*/ 147 h 150"/>
                <a:gd name="T26" fmla="*/ 33 w 70"/>
                <a:gd name="T27" fmla="*/ 150 h 150"/>
                <a:gd name="T28" fmla="*/ 30 w 70"/>
                <a:gd name="T29" fmla="*/ 150 h 150"/>
                <a:gd name="T30" fmla="*/ 24 w 70"/>
                <a:gd name="T31" fmla="*/ 141 h 150"/>
                <a:gd name="T32" fmla="*/ 24 w 70"/>
                <a:gd name="T33" fmla="*/ 138 h 150"/>
                <a:gd name="T34" fmla="*/ 15 w 70"/>
                <a:gd name="T35" fmla="*/ 138 h 150"/>
                <a:gd name="T36" fmla="*/ 9 w 70"/>
                <a:gd name="T37" fmla="*/ 131 h 150"/>
                <a:gd name="T38" fmla="*/ 0 w 70"/>
                <a:gd name="T39" fmla="*/ 131 h 150"/>
                <a:gd name="T40" fmla="*/ 0 w 70"/>
                <a:gd name="T41" fmla="*/ 122 h 150"/>
                <a:gd name="T42" fmla="*/ 3 w 70"/>
                <a:gd name="T43" fmla="*/ 122 h 150"/>
                <a:gd name="T44" fmla="*/ 3 w 70"/>
                <a:gd name="T45" fmla="*/ 116 h 150"/>
                <a:gd name="T46" fmla="*/ 0 w 70"/>
                <a:gd name="T47" fmla="*/ 116 h 150"/>
                <a:gd name="T48" fmla="*/ 0 w 70"/>
                <a:gd name="T49" fmla="*/ 110 h 150"/>
                <a:gd name="T50" fmla="*/ 3 w 70"/>
                <a:gd name="T51" fmla="*/ 107 h 150"/>
                <a:gd name="T52" fmla="*/ 0 w 70"/>
                <a:gd name="T53" fmla="*/ 101 h 150"/>
                <a:gd name="T54" fmla="*/ 0 w 70"/>
                <a:gd name="T55" fmla="*/ 95 h 150"/>
                <a:gd name="T56" fmla="*/ 0 w 70"/>
                <a:gd name="T57" fmla="*/ 92 h 150"/>
                <a:gd name="T58" fmla="*/ 3 w 70"/>
                <a:gd name="T59" fmla="*/ 86 h 150"/>
                <a:gd name="T60" fmla="*/ 3 w 70"/>
                <a:gd name="T61" fmla="*/ 76 h 150"/>
                <a:gd name="T62" fmla="*/ 3 w 70"/>
                <a:gd name="T63" fmla="*/ 70 h 150"/>
                <a:gd name="T64" fmla="*/ 3 w 70"/>
                <a:gd name="T65" fmla="*/ 67 h 150"/>
                <a:gd name="T66" fmla="*/ 3 w 70"/>
                <a:gd name="T67" fmla="*/ 61 h 150"/>
                <a:gd name="T68" fmla="*/ 3 w 70"/>
                <a:gd name="T69" fmla="*/ 55 h 150"/>
                <a:gd name="T70" fmla="*/ 3 w 70"/>
                <a:gd name="T71" fmla="*/ 52 h 150"/>
                <a:gd name="T72" fmla="*/ 9 w 70"/>
                <a:gd name="T73" fmla="*/ 52 h 150"/>
                <a:gd name="T74" fmla="*/ 9 w 70"/>
                <a:gd name="T75" fmla="*/ 46 h 150"/>
                <a:gd name="T76" fmla="*/ 9 w 70"/>
                <a:gd name="T77" fmla="*/ 40 h 150"/>
                <a:gd name="T78" fmla="*/ 3 w 70"/>
                <a:gd name="T79" fmla="*/ 37 h 150"/>
                <a:gd name="T80" fmla="*/ 3 w 70"/>
                <a:gd name="T81" fmla="*/ 25 h 150"/>
                <a:gd name="T82" fmla="*/ 3 w 70"/>
                <a:gd name="T83" fmla="*/ 21 h 150"/>
                <a:gd name="T84" fmla="*/ 3 w 70"/>
                <a:gd name="T85" fmla="*/ 15 h 150"/>
                <a:gd name="T86" fmla="*/ 3 w 70"/>
                <a:gd name="T87" fmla="*/ 9 h 150"/>
                <a:gd name="T88" fmla="*/ 9 w 70"/>
                <a:gd name="T89" fmla="*/ 6 h 150"/>
                <a:gd name="T90" fmla="*/ 15 w 70"/>
                <a:gd name="T91" fmla="*/ 6 h 150"/>
                <a:gd name="T92" fmla="*/ 24 w 70"/>
                <a:gd name="T93" fmla="*/ 0 h 150"/>
                <a:gd name="T94" fmla="*/ 30 w 70"/>
                <a:gd name="T95" fmla="*/ 6 h 150"/>
                <a:gd name="T96" fmla="*/ 33 w 70"/>
                <a:gd name="T97" fmla="*/ 9 h 150"/>
                <a:gd name="T98" fmla="*/ 46 w 70"/>
                <a:gd name="T99" fmla="*/ 9 h 150"/>
                <a:gd name="T100" fmla="*/ 46 w 70"/>
                <a:gd name="T101" fmla="*/ 15 h 150"/>
                <a:gd name="T102" fmla="*/ 49 w 70"/>
                <a:gd name="T103" fmla="*/ 25 h 150"/>
                <a:gd name="T104" fmla="*/ 49 w 70"/>
                <a:gd name="T105" fmla="*/ 31 h 150"/>
                <a:gd name="T106" fmla="*/ 46 w 70"/>
                <a:gd name="T107" fmla="*/ 37 h 150"/>
                <a:gd name="T108" fmla="*/ 46 w 70"/>
                <a:gd name="T109" fmla="*/ 40 h 150"/>
                <a:gd name="T110" fmla="*/ 46 w 70"/>
                <a:gd name="T111" fmla="*/ 52 h 150"/>
                <a:gd name="T112" fmla="*/ 49 w 70"/>
                <a:gd name="T113" fmla="*/ 55 h 150"/>
                <a:gd name="T114" fmla="*/ 49 w 70"/>
                <a:gd name="T115" fmla="*/ 61 h 150"/>
                <a:gd name="T116" fmla="*/ 49 w 70"/>
                <a:gd name="T117" fmla="*/ 70 h 150"/>
                <a:gd name="T118" fmla="*/ 55 w 70"/>
                <a:gd name="T119" fmla="*/ 70 h 150"/>
                <a:gd name="T120" fmla="*/ 55 w 70"/>
                <a:gd name="T121" fmla="*/ 83 h 150"/>
                <a:gd name="T122" fmla="*/ 58 w 70"/>
                <a:gd name="T123" fmla="*/ 86 h 150"/>
                <a:gd name="T124" fmla="*/ 64 w 70"/>
                <a:gd name="T125" fmla="*/ 9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150">
                  <a:moveTo>
                    <a:pt x="64" y="92"/>
                  </a:moveTo>
                  <a:lnTo>
                    <a:pt x="70" y="95"/>
                  </a:lnTo>
                  <a:lnTo>
                    <a:pt x="70" y="101"/>
                  </a:lnTo>
                  <a:lnTo>
                    <a:pt x="70" y="107"/>
                  </a:lnTo>
                  <a:lnTo>
                    <a:pt x="64" y="110"/>
                  </a:lnTo>
                  <a:lnTo>
                    <a:pt x="58" y="122"/>
                  </a:lnTo>
                  <a:lnTo>
                    <a:pt x="55" y="125"/>
                  </a:lnTo>
                  <a:lnTo>
                    <a:pt x="49" y="125"/>
                  </a:lnTo>
                  <a:lnTo>
                    <a:pt x="55" y="131"/>
                  </a:lnTo>
                  <a:lnTo>
                    <a:pt x="46" y="138"/>
                  </a:lnTo>
                  <a:lnTo>
                    <a:pt x="39" y="138"/>
                  </a:lnTo>
                  <a:lnTo>
                    <a:pt x="33" y="141"/>
                  </a:lnTo>
                  <a:lnTo>
                    <a:pt x="33" y="147"/>
                  </a:lnTo>
                  <a:lnTo>
                    <a:pt x="33" y="150"/>
                  </a:lnTo>
                  <a:lnTo>
                    <a:pt x="30" y="150"/>
                  </a:lnTo>
                  <a:lnTo>
                    <a:pt x="24" y="141"/>
                  </a:lnTo>
                  <a:lnTo>
                    <a:pt x="24" y="138"/>
                  </a:lnTo>
                  <a:lnTo>
                    <a:pt x="15" y="138"/>
                  </a:lnTo>
                  <a:lnTo>
                    <a:pt x="9" y="131"/>
                  </a:lnTo>
                  <a:lnTo>
                    <a:pt x="0" y="131"/>
                  </a:lnTo>
                  <a:lnTo>
                    <a:pt x="0" y="122"/>
                  </a:lnTo>
                  <a:lnTo>
                    <a:pt x="3" y="122"/>
                  </a:lnTo>
                  <a:lnTo>
                    <a:pt x="3" y="116"/>
                  </a:lnTo>
                  <a:lnTo>
                    <a:pt x="0" y="116"/>
                  </a:lnTo>
                  <a:lnTo>
                    <a:pt x="0" y="110"/>
                  </a:lnTo>
                  <a:lnTo>
                    <a:pt x="3" y="107"/>
                  </a:lnTo>
                  <a:lnTo>
                    <a:pt x="0" y="101"/>
                  </a:lnTo>
                  <a:lnTo>
                    <a:pt x="0" y="95"/>
                  </a:lnTo>
                  <a:lnTo>
                    <a:pt x="0" y="92"/>
                  </a:lnTo>
                  <a:lnTo>
                    <a:pt x="3" y="86"/>
                  </a:lnTo>
                  <a:lnTo>
                    <a:pt x="3" y="76"/>
                  </a:lnTo>
                  <a:lnTo>
                    <a:pt x="3" y="70"/>
                  </a:lnTo>
                  <a:lnTo>
                    <a:pt x="3" y="67"/>
                  </a:lnTo>
                  <a:lnTo>
                    <a:pt x="3" y="61"/>
                  </a:lnTo>
                  <a:lnTo>
                    <a:pt x="3" y="55"/>
                  </a:lnTo>
                  <a:lnTo>
                    <a:pt x="3" y="52"/>
                  </a:lnTo>
                  <a:lnTo>
                    <a:pt x="9" y="52"/>
                  </a:lnTo>
                  <a:lnTo>
                    <a:pt x="9" y="46"/>
                  </a:lnTo>
                  <a:lnTo>
                    <a:pt x="9" y="40"/>
                  </a:lnTo>
                  <a:lnTo>
                    <a:pt x="3" y="37"/>
                  </a:lnTo>
                  <a:lnTo>
                    <a:pt x="3" y="25"/>
                  </a:lnTo>
                  <a:lnTo>
                    <a:pt x="3" y="21"/>
                  </a:lnTo>
                  <a:lnTo>
                    <a:pt x="3" y="15"/>
                  </a:lnTo>
                  <a:lnTo>
                    <a:pt x="3" y="9"/>
                  </a:lnTo>
                  <a:lnTo>
                    <a:pt x="9" y="6"/>
                  </a:lnTo>
                  <a:lnTo>
                    <a:pt x="15" y="6"/>
                  </a:lnTo>
                  <a:lnTo>
                    <a:pt x="24" y="0"/>
                  </a:lnTo>
                  <a:lnTo>
                    <a:pt x="30" y="6"/>
                  </a:lnTo>
                  <a:lnTo>
                    <a:pt x="33" y="9"/>
                  </a:lnTo>
                  <a:lnTo>
                    <a:pt x="46" y="9"/>
                  </a:lnTo>
                  <a:lnTo>
                    <a:pt x="46" y="15"/>
                  </a:lnTo>
                  <a:lnTo>
                    <a:pt x="49" y="25"/>
                  </a:lnTo>
                  <a:lnTo>
                    <a:pt x="49" y="31"/>
                  </a:lnTo>
                  <a:lnTo>
                    <a:pt x="46" y="37"/>
                  </a:lnTo>
                  <a:lnTo>
                    <a:pt x="46" y="40"/>
                  </a:lnTo>
                  <a:lnTo>
                    <a:pt x="46" y="52"/>
                  </a:lnTo>
                  <a:lnTo>
                    <a:pt x="49" y="55"/>
                  </a:lnTo>
                  <a:lnTo>
                    <a:pt x="49" y="61"/>
                  </a:lnTo>
                  <a:lnTo>
                    <a:pt x="49" y="70"/>
                  </a:lnTo>
                  <a:lnTo>
                    <a:pt x="55" y="70"/>
                  </a:lnTo>
                  <a:lnTo>
                    <a:pt x="55" y="83"/>
                  </a:lnTo>
                  <a:lnTo>
                    <a:pt x="58" y="86"/>
                  </a:lnTo>
                  <a:lnTo>
                    <a:pt x="64" y="92"/>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35">
              <a:extLst>
                <a:ext uri="{FF2B5EF4-FFF2-40B4-BE49-F238E27FC236}">
                  <a16:creationId xmlns:a16="http://schemas.microsoft.com/office/drawing/2014/main" id="{85C17198-D4A0-4E7A-AD79-F026A740D8BA}"/>
                </a:ext>
              </a:extLst>
            </p:cNvPr>
            <p:cNvSpPr>
              <a:spLocks/>
            </p:cNvSpPr>
            <p:nvPr/>
          </p:nvSpPr>
          <p:spPr bwMode="auto">
            <a:xfrm>
              <a:off x="7297738" y="4441493"/>
              <a:ext cx="620713" cy="504825"/>
            </a:xfrm>
            <a:custGeom>
              <a:avLst/>
              <a:gdLst>
                <a:gd name="T0" fmla="*/ 384 w 391"/>
                <a:gd name="T1" fmla="*/ 269 h 318"/>
                <a:gd name="T2" fmla="*/ 363 w 391"/>
                <a:gd name="T3" fmla="*/ 247 h 318"/>
                <a:gd name="T4" fmla="*/ 354 w 391"/>
                <a:gd name="T5" fmla="*/ 217 h 318"/>
                <a:gd name="T6" fmla="*/ 369 w 391"/>
                <a:gd name="T7" fmla="*/ 198 h 318"/>
                <a:gd name="T8" fmla="*/ 363 w 391"/>
                <a:gd name="T9" fmla="*/ 183 h 318"/>
                <a:gd name="T10" fmla="*/ 354 w 391"/>
                <a:gd name="T11" fmla="*/ 165 h 318"/>
                <a:gd name="T12" fmla="*/ 369 w 391"/>
                <a:gd name="T13" fmla="*/ 137 h 318"/>
                <a:gd name="T14" fmla="*/ 363 w 391"/>
                <a:gd name="T15" fmla="*/ 119 h 318"/>
                <a:gd name="T16" fmla="*/ 332 w 391"/>
                <a:gd name="T17" fmla="*/ 119 h 318"/>
                <a:gd name="T18" fmla="*/ 308 w 391"/>
                <a:gd name="T19" fmla="*/ 113 h 318"/>
                <a:gd name="T20" fmla="*/ 314 w 391"/>
                <a:gd name="T21" fmla="*/ 94 h 318"/>
                <a:gd name="T22" fmla="*/ 293 w 391"/>
                <a:gd name="T23" fmla="*/ 82 h 318"/>
                <a:gd name="T24" fmla="*/ 290 w 391"/>
                <a:gd name="T25" fmla="*/ 52 h 318"/>
                <a:gd name="T26" fmla="*/ 284 w 391"/>
                <a:gd name="T27" fmla="*/ 39 h 318"/>
                <a:gd name="T28" fmla="*/ 259 w 391"/>
                <a:gd name="T29" fmla="*/ 39 h 318"/>
                <a:gd name="T30" fmla="*/ 232 w 391"/>
                <a:gd name="T31" fmla="*/ 39 h 318"/>
                <a:gd name="T32" fmla="*/ 207 w 391"/>
                <a:gd name="T33" fmla="*/ 49 h 318"/>
                <a:gd name="T34" fmla="*/ 183 w 391"/>
                <a:gd name="T35" fmla="*/ 58 h 318"/>
                <a:gd name="T36" fmla="*/ 164 w 391"/>
                <a:gd name="T37" fmla="*/ 52 h 318"/>
                <a:gd name="T38" fmla="*/ 149 w 391"/>
                <a:gd name="T39" fmla="*/ 43 h 318"/>
                <a:gd name="T40" fmla="*/ 134 w 391"/>
                <a:gd name="T41" fmla="*/ 24 h 318"/>
                <a:gd name="T42" fmla="*/ 122 w 391"/>
                <a:gd name="T43" fmla="*/ 3 h 318"/>
                <a:gd name="T44" fmla="*/ 91 w 391"/>
                <a:gd name="T45" fmla="*/ 6 h 318"/>
                <a:gd name="T46" fmla="*/ 58 w 391"/>
                <a:gd name="T47" fmla="*/ 15 h 318"/>
                <a:gd name="T48" fmla="*/ 42 w 391"/>
                <a:gd name="T49" fmla="*/ 21 h 318"/>
                <a:gd name="T50" fmla="*/ 21 w 391"/>
                <a:gd name="T51" fmla="*/ 12 h 318"/>
                <a:gd name="T52" fmla="*/ 9 w 391"/>
                <a:gd name="T53" fmla="*/ 24 h 318"/>
                <a:gd name="T54" fmla="*/ 0 w 391"/>
                <a:gd name="T55" fmla="*/ 39 h 318"/>
                <a:gd name="T56" fmla="*/ 18 w 391"/>
                <a:gd name="T57" fmla="*/ 49 h 318"/>
                <a:gd name="T58" fmla="*/ 12 w 391"/>
                <a:gd name="T59" fmla="*/ 67 h 318"/>
                <a:gd name="T60" fmla="*/ 9 w 391"/>
                <a:gd name="T61" fmla="*/ 82 h 318"/>
                <a:gd name="T62" fmla="*/ 18 w 391"/>
                <a:gd name="T63" fmla="*/ 110 h 318"/>
                <a:gd name="T64" fmla="*/ 33 w 391"/>
                <a:gd name="T65" fmla="*/ 79 h 318"/>
                <a:gd name="T66" fmla="*/ 51 w 391"/>
                <a:gd name="T67" fmla="*/ 94 h 318"/>
                <a:gd name="T68" fmla="*/ 51 w 391"/>
                <a:gd name="T69" fmla="*/ 128 h 318"/>
                <a:gd name="T70" fmla="*/ 73 w 391"/>
                <a:gd name="T71" fmla="*/ 137 h 318"/>
                <a:gd name="T72" fmla="*/ 73 w 391"/>
                <a:gd name="T73" fmla="*/ 153 h 318"/>
                <a:gd name="T74" fmla="*/ 94 w 391"/>
                <a:gd name="T75" fmla="*/ 177 h 318"/>
                <a:gd name="T76" fmla="*/ 128 w 391"/>
                <a:gd name="T77" fmla="*/ 189 h 318"/>
                <a:gd name="T78" fmla="*/ 158 w 391"/>
                <a:gd name="T79" fmla="*/ 217 h 318"/>
                <a:gd name="T80" fmla="*/ 183 w 391"/>
                <a:gd name="T81" fmla="*/ 232 h 318"/>
                <a:gd name="T82" fmla="*/ 210 w 391"/>
                <a:gd name="T83" fmla="*/ 244 h 318"/>
                <a:gd name="T84" fmla="*/ 219 w 391"/>
                <a:gd name="T85" fmla="*/ 263 h 318"/>
                <a:gd name="T86" fmla="*/ 238 w 391"/>
                <a:gd name="T87" fmla="*/ 269 h 318"/>
                <a:gd name="T88" fmla="*/ 238 w 391"/>
                <a:gd name="T89" fmla="*/ 244 h 318"/>
                <a:gd name="T90" fmla="*/ 265 w 391"/>
                <a:gd name="T91" fmla="*/ 238 h 318"/>
                <a:gd name="T92" fmla="*/ 284 w 391"/>
                <a:gd name="T93" fmla="*/ 260 h 318"/>
                <a:gd name="T94" fmla="*/ 277 w 391"/>
                <a:gd name="T95" fmla="*/ 284 h 318"/>
                <a:gd name="T96" fmla="*/ 290 w 391"/>
                <a:gd name="T97" fmla="*/ 302 h 318"/>
                <a:gd name="T98" fmla="*/ 305 w 391"/>
                <a:gd name="T99" fmla="*/ 315 h 318"/>
                <a:gd name="T100" fmla="*/ 323 w 391"/>
                <a:gd name="T101" fmla="*/ 315 h 318"/>
                <a:gd name="T102" fmla="*/ 354 w 391"/>
                <a:gd name="T103" fmla="*/ 299 h 318"/>
                <a:gd name="T104" fmla="*/ 375 w 391"/>
                <a:gd name="T105" fmla="*/ 29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1" h="318">
                  <a:moveTo>
                    <a:pt x="378" y="284"/>
                  </a:moveTo>
                  <a:lnTo>
                    <a:pt x="384" y="278"/>
                  </a:lnTo>
                  <a:lnTo>
                    <a:pt x="384" y="275"/>
                  </a:lnTo>
                  <a:lnTo>
                    <a:pt x="384" y="269"/>
                  </a:lnTo>
                  <a:lnTo>
                    <a:pt x="378" y="263"/>
                  </a:lnTo>
                  <a:lnTo>
                    <a:pt x="375" y="260"/>
                  </a:lnTo>
                  <a:lnTo>
                    <a:pt x="369" y="253"/>
                  </a:lnTo>
                  <a:lnTo>
                    <a:pt x="363" y="247"/>
                  </a:lnTo>
                  <a:lnTo>
                    <a:pt x="354" y="244"/>
                  </a:lnTo>
                  <a:lnTo>
                    <a:pt x="354" y="232"/>
                  </a:lnTo>
                  <a:lnTo>
                    <a:pt x="354" y="229"/>
                  </a:lnTo>
                  <a:lnTo>
                    <a:pt x="354" y="217"/>
                  </a:lnTo>
                  <a:lnTo>
                    <a:pt x="360" y="217"/>
                  </a:lnTo>
                  <a:lnTo>
                    <a:pt x="360" y="208"/>
                  </a:lnTo>
                  <a:lnTo>
                    <a:pt x="360" y="205"/>
                  </a:lnTo>
                  <a:lnTo>
                    <a:pt x="369" y="198"/>
                  </a:lnTo>
                  <a:lnTo>
                    <a:pt x="369" y="192"/>
                  </a:lnTo>
                  <a:lnTo>
                    <a:pt x="375" y="189"/>
                  </a:lnTo>
                  <a:lnTo>
                    <a:pt x="369" y="183"/>
                  </a:lnTo>
                  <a:lnTo>
                    <a:pt x="363" y="183"/>
                  </a:lnTo>
                  <a:lnTo>
                    <a:pt x="360" y="183"/>
                  </a:lnTo>
                  <a:lnTo>
                    <a:pt x="360" y="177"/>
                  </a:lnTo>
                  <a:lnTo>
                    <a:pt x="354" y="174"/>
                  </a:lnTo>
                  <a:lnTo>
                    <a:pt x="354" y="165"/>
                  </a:lnTo>
                  <a:lnTo>
                    <a:pt x="348" y="153"/>
                  </a:lnTo>
                  <a:lnTo>
                    <a:pt x="354" y="153"/>
                  </a:lnTo>
                  <a:lnTo>
                    <a:pt x="360" y="150"/>
                  </a:lnTo>
                  <a:lnTo>
                    <a:pt x="369" y="137"/>
                  </a:lnTo>
                  <a:lnTo>
                    <a:pt x="363" y="128"/>
                  </a:lnTo>
                  <a:lnTo>
                    <a:pt x="360" y="128"/>
                  </a:lnTo>
                  <a:lnTo>
                    <a:pt x="360" y="122"/>
                  </a:lnTo>
                  <a:lnTo>
                    <a:pt x="363" y="119"/>
                  </a:lnTo>
                  <a:lnTo>
                    <a:pt x="360" y="113"/>
                  </a:lnTo>
                  <a:lnTo>
                    <a:pt x="348" y="119"/>
                  </a:lnTo>
                  <a:lnTo>
                    <a:pt x="345" y="122"/>
                  </a:lnTo>
                  <a:lnTo>
                    <a:pt x="332" y="119"/>
                  </a:lnTo>
                  <a:lnTo>
                    <a:pt x="329" y="113"/>
                  </a:lnTo>
                  <a:lnTo>
                    <a:pt x="323" y="113"/>
                  </a:lnTo>
                  <a:lnTo>
                    <a:pt x="314" y="113"/>
                  </a:lnTo>
                  <a:lnTo>
                    <a:pt x="308" y="113"/>
                  </a:lnTo>
                  <a:lnTo>
                    <a:pt x="308" y="110"/>
                  </a:lnTo>
                  <a:lnTo>
                    <a:pt x="308" y="104"/>
                  </a:lnTo>
                  <a:lnTo>
                    <a:pt x="314" y="98"/>
                  </a:lnTo>
                  <a:lnTo>
                    <a:pt x="314" y="94"/>
                  </a:lnTo>
                  <a:lnTo>
                    <a:pt x="308" y="88"/>
                  </a:lnTo>
                  <a:lnTo>
                    <a:pt x="305" y="82"/>
                  </a:lnTo>
                  <a:lnTo>
                    <a:pt x="299" y="82"/>
                  </a:lnTo>
                  <a:lnTo>
                    <a:pt x="293" y="82"/>
                  </a:lnTo>
                  <a:lnTo>
                    <a:pt x="293" y="73"/>
                  </a:lnTo>
                  <a:lnTo>
                    <a:pt x="290" y="67"/>
                  </a:lnTo>
                  <a:lnTo>
                    <a:pt x="290" y="64"/>
                  </a:lnTo>
                  <a:lnTo>
                    <a:pt x="290" y="52"/>
                  </a:lnTo>
                  <a:lnTo>
                    <a:pt x="290" y="49"/>
                  </a:lnTo>
                  <a:lnTo>
                    <a:pt x="284" y="49"/>
                  </a:lnTo>
                  <a:lnTo>
                    <a:pt x="277" y="49"/>
                  </a:lnTo>
                  <a:lnTo>
                    <a:pt x="284" y="39"/>
                  </a:lnTo>
                  <a:lnTo>
                    <a:pt x="277" y="36"/>
                  </a:lnTo>
                  <a:lnTo>
                    <a:pt x="268" y="33"/>
                  </a:lnTo>
                  <a:lnTo>
                    <a:pt x="259" y="33"/>
                  </a:lnTo>
                  <a:lnTo>
                    <a:pt x="259" y="39"/>
                  </a:lnTo>
                  <a:lnTo>
                    <a:pt x="250" y="39"/>
                  </a:lnTo>
                  <a:lnTo>
                    <a:pt x="250" y="39"/>
                  </a:lnTo>
                  <a:lnTo>
                    <a:pt x="244" y="36"/>
                  </a:lnTo>
                  <a:lnTo>
                    <a:pt x="232" y="39"/>
                  </a:lnTo>
                  <a:lnTo>
                    <a:pt x="226" y="43"/>
                  </a:lnTo>
                  <a:lnTo>
                    <a:pt x="219" y="46"/>
                  </a:lnTo>
                  <a:lnTo>
                    <a:pt x="213" y="46"/>
                  </a:lnTo>
                  <a:lnTo>
                    <a:pt x="207" y="49"/>
                  </a:lnTo>
                  <a:lnTo>
                    <a:pt x="201" y="55"/>
                  </a:lnTo>
                  <a:lnTo>
                    <a:pt x="195" y="61"/>
                  </a:lnTo>
                  <a:lnTo>
                    <a:pt x="192" y="61"/>
                  </a:lnTo>
                  <a:lnTo>
                    <a:pt x="183" y="58"/>
                  </a:lnTo>
                  <a:lnTo>
                    <a:pt x="180" y="58"/>
                  </a:lnTo>
                  <a:lnTo>
                    <a:pt x="174" y="58"/>
                  </a:lnTo>
                  <a:lnTo>
                    <a:pt x="168" y="58"/>
                  </a:lnTo>
                  <a:lnTo>
                    <a:pt x="164" y="52"/>
                  </a:lnTo>
                  <a:lnTo>
                    <a:pt x="158" y="52"/>
                  </a:lnTo>
                  <a:lnTo>
                    <a:pt x="158" y="49"/>
                  </a:lnTo>
                  <a:lnTo>
                    <a:pt x="152" y="49"/>
                  </a:lnTo>
                  <a:lnTo>
                    <a:pt x="149" y="43"/>
                  </a:lnTo>
                  <a:lnTo>
                    <a:pt x="143" y="39"/>
                  </a:lnTo>
                  <a:lnTo>
                    <a:pt x="137" y="33"/>
                  </a:lnTo>
                  <a:lnTo>
                    <a:pt x="134" y="27"/>
                  </a:lnTo>
                  <a:lnTo>
                    <a:pt x="134" y="24"/>
                  </a:lnTo>
                  <a:lnTo>
                    <a:pt x="134" y="18"/>
                  </a:lnTo>
                  <a:lnTo>
                    <a:pt x="128" y="12"/>
                  </a:lnTo>
                  <a:lnTo>
                    <a:pt x="122" y="9"/>
                  </a:lnTo>
                  <a:lnTo>
                    <a:pt x="122" y="3"/>
                  </a:lnTo>
                  <a:lnTo>
                    <a:pt x="109" y="0"/>
                  </a:lnTo>
                  <a:lnTo>
                    <a:pt x="103" y="6"/>
                  </a:lnTo>
                  <a:lnTo>
                    <a:pt x="97" y="6"/>
                  </a:lnTo>
                  <a:lnTo>
                    <a:pt x="91" y="6"/>
                  </a:lnTo>
                  <a:lnTo>
                    <a:pt x="88" y="9"/>
                  </a:lnTo>
                  <a:lnTo>
                    <a:pt x="82" y="9"/>
                  </a:lnTo>
                  <a:lnTo>
                    <a:pt x="61" y="9"/>
                  </a:lnTo>
                  <a:lnTo>
                    <a:pt x="58" y="15"/>
                  </a:lnTo>
                  <a:lnTo>
                    <a:pt x="58" y="15"/>
                  </a:lnTo>
                  <a:lnTo>
                    <a:pt x="51" y="15"/>
                  </a:lnTo>
                  <a:lnTo>
                    <a:pt x="45" y="18"/>
                  </a:lnTo>
                  <a:lnTo>
                    <a:pt x="42" y="21"/>
                  </a:lnTo>
                  <a:lnTo>
                    <a:pt x="36" y="18"/>
                  </a:lnTo>
                  <a:lnTo>
                    <a:pt x="33" y="18"/>
                  </a:lnTo>
                  <a:lnTo>
                    <a:pt x="27" y="18"/>
                  </a:lnTo>
                  <a:lnTo>
                    <a:pt x="21" y="12"/>
                  </a:lnTo>
                  <a:lnTo>
                    <a:pt x="18" y="12"/>
                  </a:lnTo>
                  <a:lnTo>
                    <a:pt x="9" y="15"/>
                  </a:lnTo>
                  <a:lnTo>
                    <a:pt x="6" y="18"/>
                  </a:lnTo>
                  <a:lnTo>
                    <a:pt x="9" y="24"/>
                  </a:lnTo>
                  <a:lnTo>
                    <a:pt x="9" y="27"/>
                  </a:lnTo>
                  <a:lnTo>
                    <a:pt x="9" y="33"/>
                  </a:lnTo>
                  <a:lnTo>
                    <a:pt x="9" y="33"/>
                  </a:lnTo>
                  <a:lnTo>
                    <a:pt x="0" y="39"/>
                  </a:lnTo>
                  <a:lnTo>
                    <a:pt x="9" y="43"/>
                  </a:lnTo>
                  <a:lnTo>
                    <a:pt x="9" y="52"/>
                  </a:lnTo>
                  <a:lnTo>
                    <a:pt x="12" y="52"/>
                  </a:lnTo>
                  <a:lnTo>
                    <a:pt x="18" y="49"/>
                  </a:lnTo>
                  <a:lnTo>
                    <a:pt x="18" y="52"/>
                  </a:lnTo>
                  <a:lnTo>
                    <a:pt x="18" y="58"/>
                  </a:lnTo>
                  <a:lnTo>
                    <a:pt x="18" y="64"/>
                  </a:lnTo>
                  <a:lnTo>
                    <a:pt x="12" y="67"/>
                  </a:lnTo>
                  <a:lnTo>
                    <a:pt x="9" y="67"/>
                  </a:lnTo>
                  <a:lnTo>
                    <a:pt x="3" y="73"/>
                  </a:lnTo>
                  <a:lnTo>
                    <a:pt x="9" y="79"/>
                  </a:lnTo>
                  <a:lnTo>
                    <a:pt x="9" y="82"/>
                  </a:lnTo>
                  <a:lnTo>
                    <a:pt x="9" y="94"/>
                  </a:lnTo>
                  <a:lnTo>
                    <a:pt x="12" y="98"/>
                  </a:lnTo>
                  <a:lnTo>
                    <a:pt x="12" y="104"/>
                  </a:lnTo>
                  <a:lnTo>
                    <a:pt x="18" y="110"/>
                  </a:lnTo>
                  <a:lnTo>
                    <a:pt x="21" y="98"/>
                  </a:lnTo>
                  <a:lnTo>
                    <a:pt x="27" y="94"/>
                  </a:lnTo>
                  <a:lnTo>
                    <a:pt x="33" y="82"/>
                  </a:lnTo>
                  <a:lnTo>
                    <a:pt x="33" y="79"/>
                  </a:lnTo>
                  <a:lnTo>
                    <a:pt x="36" y="79"/>
                  </a:lnTo>
                  <a:lnTo>
                    <a:pt x="42" y="82"/>
                  </a:lnTo>
                  <a:lnTo>
                    <a:pt x="48" y="88"/>
                  </a:lnTo>
                  <a:lnTo>
                    <a:pt x="51" y="94"/>
                  </a:lnTo>
                  <a:lnTo>
                    <a:pt x="58" y="104"/>
                  </a:lnTo>
                  <a:lnTo>
                    <a:pt x="51" y="113"/>
                  </a:lnTo>
                  <a:lnTo>
                    <a:pt x="51" y="119"/>
                  </a:lnTo>
                  <a:lnTo>
                    <a:pt x="51" y="128"/>
                  </a:lnTo>
                  <a:lnTo>
                    <a:pt x="64" y="128"/>
                  </a:lnTo>
                  <a:lnTo>
                    <a:pt x="64" y="134"/>
                  </a:lnTo>
                  <a:lnTo>
                    <a:pt x="67" y="134"/>
                  </a:lnTo>
                  <a:lnTo>
                    <a:pt x="73" y="137"/>
                  </a:lnTo>
                  <a:lnTo>
                    <a:pt x="79" y="143"/>
                  </a:lnTo>
                  <a:lnTo>
                    <a:pt x="64" y="143"/>
                  </a:lnTo>
                  <a:lnTo>
                    <a:pt x="67" y="150"/>
                  </a:lnTo>
                  <a:lnTo>
                    <a:pt x="73" y="153"/>
                  </a:lnTo>
                  <a:lnTo>
                    <a:pt x="79" y="165"/>
                  </a:lnTo>
                  <a:lnTo>
                    <a:pt x="82" y="165"/>
                  </a:lnTo>
                  <a:lnTo>
                    <a:pt x="94" y="174"/>
                  </a:lnTo>
                  <a:lnTo>
                    <a:pt x="94" y="177"/>
                  </a:lnTo>
                  <a:lnTo>
                    <a:pt x="103" y="183"/>
                  </a:lnTo>
                  <a:lnTo>
                    <a:pt x="113" y="177"/>
                  </a:lnTo>
                  <a:lnTo>
                    <a:pt x="119" y="177"/>
                  </a:lnTo>
                  <a:lnTo>
                    <a:pt x="128" y="189"/>
                  </a:lnTo>
                  <a:lnTo>
                    <a:pt x="137" y="198"/>
                  </a:lnTo>
                  <a:lnTo>
                    <a:pt x="143" y="208"/>
                  </a:lnTo>
                  <a:lnTo>
                    <a:pt x="152" y="208"/>
                  </a:lnTo>
                  <a:lnTo>
                    <a:pt x="158" y="217"/>
                  </a:lnTo>
                  <a:lnTo>
                    <a:pt x="168" y="223"/>
                  </a:lnTo>
                  <a:lnTo>
                    <a:pt x="174" y="223"/>
                  </a:lnTo>
                  <a:lnTo>
                    <a:pt x="180" y="232"/>
                  </a:lnTo>
                  <a:lnTo>
                    <a:pt x="183" y="232"/>
                  </a:lnTo>
                  <a:lnTo>
                    <a:pt x="189" y="238"/>
                  </a:lnTo>
                  <a:lnTo>
                    <a:pt x="198" y="238"/>
                  </a:lnTo>
                  <a:lnTo>
                    <a:pt x="204" y="238"/>
                  </a:lnTo>
                  <a:lnTo>
                    <a:pt x="210" y="244"/>
                  </a:lnTo>
                  <a:lnTo>
                    <a:pt x="210" y="247"/>
                  </a:lnTo>
                  <a:lnTo>
                    <a:pt x="213" y="253"/>
                  </a:lnTo>
                  <a:lnTo>
                    <a:pt x="219" y="253"/>
                  </a:lnTo>
                  <a:lnTo>
                    <a:pt x="219" y="263"/>
                  </a:lnTo>
                  <a:lnTo>
                    <a:pt x="229" y="263"/>
                  </a:lnTo>
                  <a:lnTo>
                    <a:pt x="229" y="269"/>
                  </a:lnTo>
                  <a:lnTo>
                    <a:pt x="235" y="269"/>
                  </a:lnTo>
                  <a:lnTo>
                    <a:pt x="238" y="269"/>
                  </a:lnTo>
                  <a:lnTo>
                    <a:pt x="238" y="260"/>
                  </a:lnTo>
                  <a:lnTo>
                    <a:pt x="238" y="253"/>
                  </a:lnTo>
                  <a:lnTo>
                    <a:pt x="238" y="247"/>
                  </a:lnTo>
                  <a:lnTo>
                    <a:pt x="238" y="244"/>
                  </a:lnTo>
                  <a:lnTo>
                    <a:pt x="244" y="238"/>
                  </a:lnTo>
                  <a:lnTo>
                    <a:pt x="247" y="238"/>
                  </a:lnTo>
                  <a:lnTo>
                    <a:pt x="259" y="232"/>
                  </a:lnTo>
                  <a:lnTo>
                    <a:pt x="265" y="238"/>
                  </a:lnTo>
                  <a:lnTo>
                    <a:pt x="268" y="244"/>
                  </a:lnTo>
                  <a:lnTo>
                    <a:pt x="277" y="244"/>
                  </a:lnTo>
                  <a:lnTo>
                    <a:pt x="277" y="247"/>
                  </a:lnTo>
                  <a:lnTo>
                    <a:pt x="284" y="260"/>
                  </a:lnTo>
                  <a:lnTo>
                    <a:pt x="284" y="263"/>
                  </a:lnTo>
                  <a:lnTo>
                    <a:pt x="277" y="269"/>
                  </a:lnTo>
                  <a:lnTo>
                    <a:pt x="277" y="275"/>
                  </a:lnTo>
                  <a:lnTo>
                    <a:pt x="277" y="284"/>
                  </a:lnTo>
                  <a:lnTo>
                    <a:pt x="284" y="290"/>
                  </a:lnTo>
                  <a:lnTo>
                    <a:pt x="284" y="293"/>
                  </a:lnTo>
                  <a:lnTo>
                    <a:pt x="284" y="302"/>
                  </a:lnTo>
                  <a:lnTo>
                    <a:pt x="290" y="302"/>
                  </a:lnTo>
                  <a:lnTo>
                    <a:pt x="290" y="315"/>
                  </a:lnTo>
                  <a:lnTo>
                    <a:pt x="293" y="318"/>
                  </a:lnTo>
                  <a:lnTo>
                    <a:pt x="299" y="315"/>
                  </a:lnTo>
                  <a:lnTo>
                    <a:pt x="305" y="315"/>
                  </a:lnTo>
                  <a:lnTo>
                    <a:pt x="305" y="308"/>
                  </a:lnTo>
                  <a:lnTo>
                    <a:pt x="308" y="315"/>
                  </a:lnTo>
                  <a:lnTo>
                    <a:pt x="320" y="315"/>
                  </a:lnTo>
                  <a:lnTo>
                    <a:pt x="323" y="315"/>
                  </a:lnTo>
                  <a:lnTo>
                    <a:pt x="332" y="308"/>
                  </a:lnTo>
                  <a:lnTo>
                    <a:pt x="345" y="308"/>
                  </a:lnTo>
                  <a:lnTo>
                    <a:pt x="348" y="302"/>
                  </a:lnTo>
                  <a:lnTo>
                    <a:pt x="354" y="299"/>
                  </a:lnTo>
                  <a:lnTo>
                    <a:pt x="360" y="302"/>
                  </a:lnTo>
                  <a:lnTo>
                    <a:pt x="363" y="302"/>
                  </a:lnTo>
                  <a:lnTo>
                    <a:pt x="369" y="302"/>
                  </a:lnTo>
                  <a:lnTo>
                    <a:pt x="375" y="299"/>
                  </a:lnTo>
                  <a:lnTo>
                    <a:pt x="378" y="293"/>
                  </a:lnTo>
                  <a:lnTo>
                    <a:pt x="391" y="290"/>
                  </a:lnTo>
                  <a:lnTo>
                    <a:pt x="378" y="28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36">
              <a:extLst>
                <a:ext uri="{FF2B5EF4-FFF2-40B4-BE49-F238E27FC236}">
                  <a16:creationId xmlns:a16="http://schemas.microsoft.com/office/drawing/2014/main" id="{E7D7E54C-165F-43F3-B402-D21F449F9255}"/>
                </a:ext>
              </a:extLst>
            </p:cNvPr>
            <p:cNvSpPr>
              <a:spLocks/>
            </p:cNvSpPr>
            <p:nvPr/>
          </p:nvSpPr>
          <p:spPr bwMode="auto">
            <a:xfrm>
              <a:off x="7297738" y="4441493"/>
              <a:ext cx="620713" cy="504825"/>
            </a:xfrm>
            <a:custGeom>
              <a:avLst/>
              <a:gdLst>
                <a:gd name="T0" fmla="*/ 384 w 391"/>
                <a:gd name="T1" fmla="*/ 269 h 318"/>
                <a:gd name="T2" fmla="*/ 363 w 391"/>
                <a:gd name="T3" fmla="*/ 247 h 318"/>
                <a:gd name="T4" fmla="*/ 354 w 391"/>
                <a:gd name="T5" fmla="*/ 217 h 318"/>
                <a:gd name="T6" fmla="*/ 369 w 391"/>
                <a:gd name="T7" fmla="*/ 198 h 318"/>
                <a:gd name="T8" fmla="*/ 363 w 391"/>
                <a:gd name="T9" fmla="*/ 183 h 318"/>
                <a:gd name="T10" fmla="*/ 354 w 391"/>
                <a:gd name="T11" fmla="*/ 165 h 318"/>
                <a:gd name="T12" fmla="*/ 369 w 391"/>
                <a:gd name="T13" fmla="*/ 137 h 318"/>
                <a:gd name="T14" fmla="*/ 363 w 391"/>
                <a:gd name="T15" fmla="*/ 119 h 318"/>
                <a:gd name="T16" fmla="*/ 332 w 391"/>
                <a:gd name="T17" fmla="*/ 119 h 318"/>
                <a:gd name="T18" fmla="*/ 308 w 391"/>
                <a:gd name="T19" fmla="*/ 113 h 318"/>
                <a:gd name="T20" fmla="*/ 314 w 391"/>
                <a:gd name="T21" fmla="*/ 94 h 318"/>
                <a:gd name="T22" fmla="*/ 293 w 391"/>
                <a:gd name="T23" fmla="*/ 82 h 318"/>
                <a:gd name="T24" fmla="*/ 290 w 391"/>
                <a:gd name="T25" fmla="*/ 52 h 318"/>
                <a:gd name="T26" fmla="*/ 284 w 391"/>
                <a:gd name="T27" fmla="*/ 39 h 318"/>
                <a:gd name="T28" fmla="*/ 259 w 391"/>
                <a:gd name="T29" fmla="*/ 39 h 318"/>
                <a:gd name="T30" fmla="*/ 232 w 391"/>
                <a:gd name="T31" fmla="*/ 39 h 318"/>
                <a:gd name="T32" fmla="*/ 207 w 391"/>
                <a:gd name="T33" fmla="*/ 49 h 318"/>
                <a:gd name="T34" fmla="*/ 183 w 391"/>
                <a:gd name="T35" fmla="*/ 58 h 318"/>
                <a:gd name="T36" fmla="*/ 164 w 391"/>
                <a:gd name="T37" fmla="*/ 52 h 318"/>
                <a:gd name="T38" fmla="*/ 149 w 391"/>
                <a:gd name="T39" fmla="*/ 43 h 318"/>
                <a:gd name="T40" fmla="*/ 134 w 391"/>
                <a:gd name="T41" fmla="*/ 24 h 318"/>
                <a:gd name="T42" fmla="*/ 122 w 391"/>
                <a:gd name="T43" fmla="*/ 3 h 318"/>
                <a:gd name="T44" fmla="*/ 91 w 391"/>
                <a:gd name="T45" fmla="*/ 6 h 318"/>
                <a:gd name="T46" fmla="*/ 58 w 391"/>
                <a:gd name="T47" fmla="*/ 15 h 318"/>
                <a:gd name="T48" fmla="*/ 42 w 391"/>
                <a:gd name="T49" fmla="*/ 21 h 318"/>
                <a:gd name="T50" fmla="*/ 21 w 391"/>
                <a:gd name="T51" fmla="*/ 12 h 318"/>
                <a:gd name="T52" fmla="*/ 9 w 391"/>
                <a:gd name="T53" fmla="*/ 24 h 318"/>
                <a:gd name="T54" fmla="*/ 0 w 391"/>
                <a:gd name="T55" fmla="*/ 39 h 318"/>
                <a:gd name="T56" fmla="*/ 18 w 391"/>
                <a:gd name="T57" fmla="*/ 49 h 318"/>
                <a:gd name="T58" fmla="*/ 12 w 391"/>
                <a:gd name="T59" fmla="*/ 67 h 318"/>
                <a:gd name="T60" fmla="*/ 9 w 391"/>
                <a:gd name="T61" fmla="*/ 82 h 318"/>
                <a:gd name="T62" fmla="*/ 18 w 391"/>
                <a:gd name="T63" fmla="*/ 110 h 318"/>
                <a:gd name="T64" fmla="*/ 33 w 391"/>
                <a:gd name="T65" fmla="*/ 79 h 318"/>
                <a:gd name="T66" fmla="*/ 51 w 391"/>
                <a:gd name="T67" fmla="*/ 94 h 318"/>
                <a:gd name="T68" fmla="*/ 51 w 391"/>
                <a:gd name="T69" fmla="*/ 128 h 318"/>
                <a:gd name="T70" fmla="*/ 73 w 391"/>
                <a:gd name="T71" fmla="*/ 137 h 318"/>
                <a:gd name="T72" fmla="*/ 73 w 391"/>
                <a:gd name="T73" fmla="*/ 153 h 318"/>
                <a:gd name="T74" fmla="*/ 94 w 391"/>
                <a:gd name="T75" fmla="*/ 177 h 318"/>
                <a:gd name="T76" fmla="*/ 128 w 391"/>
                <a:gd name="T77" fmla="*/ 189 h 318"/>
                <a:gd name="T78" fmla="*/ 158 w 391"/>
                <a:gd name="T79" fmla="*/ 217 h 318"/>
                <a:gd name="T80" fmla="*/ 183 w 391"/>
                <a:gd name="T81" fmla="*/ 232 h 318"/>
                <a:gd name="T82" fmla="*/ 210 w 391"/>
                <a:gd name="T83" fmla="*/ 244 h 318"/>
                <a:gd name="T84" fmla="*/ 219 w 391"/>
                <a:gd name="T85" fmla="*/ 263 h 318"/>
                <a:gd name="T86" fmla="*/ 238 w 391"/>
                <a:gd name="T87" fmla="*/ 269 h 318"/>
                <a:gd name="T88" fmla="*/ 238 w 391"/>
                <a:gd name="T89" fmla="*/ 244 h 318"/>
                <a:gd name="T90" fmla="*/ 265 w 391"/>
                <a:gd name="T91" fmla="*/ 238 h 318"/>
                <a:gd name="T92" fmla="*/ 284 w 391"/>
                <a:gd name="T93" fmla="*/ 260 h 318"/>
                <a:gd name="T94" fmla="*/ 277 w 391"/>
                <a:gd name="T95" fmla="*/ 284 h 318"/>
                <a:gd name="T96" fmla="*/ 290 w 391"/>
                <a:gd name="T97" fmla="*/ 302 h 318"/>
                <a:gd name="T98" fmla="*/ 305 w 391"/>
                <a:gd name="T99" fmla="*/ 315 h 318"/>
                <a:gd name="T100" fmla="*/ 323 w 391"/>
                <a:gd name="T101" fmla="*/ 315 h 318"/>
                <a:gd name="T102" fmla="*/ 354 w 391"/>
                <a:gd name="T103" fmla="*/ 299 h 318"/>
                <a:gd name="T104" fmla="*/ 375 w 391"/>
                <a:gd name="T105" fmla="*/ 29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1" h="318">
                  <a:moveTo>
                    <a:pt x="378" y="284"/>
                  </a:moveTo>
                  <a:lnTo>
                    <a:pt x="384" y="278"/>
                  </a:lnTo>
                  <a:lnTo>
                    <a:pt x="384" y="275"/>
                  </a:lnTo>
                  <a:lnTo>
                    <a:pt x="384" y="269"/>
                  </a:lnTo>
                  <a:lnTo>
                    <a:pt x="378" y="263"/>
                  </a:lnTo>
                  <a:lnTo>
                    <a:pt x="375" y="260"/>
                  </a:lnTo>
                  <a:lnTo>
                    <a:pt x="369" y="253"/>
                  </a:lnTo>
                  <a:lnTo>
                    <a:pt x="363" y="247"/>
                  </a:lnTo>
                  <a:lnTo>
                    <a:pt x="354" y="244"/>
                  </a:lnTo>
                  <a:lnTo>
                    <a:pt x="354" y="232"/>
                  </a:lnTo>
                  <a:lnTo>
                    <a:pt x="354" y="229"/>
                  </a:lnTo>
                  <a:lnTo>
                    <a:pt x="354" y="217"/>
                  </a:lnTo>
                  <a:lnTo>
                    <a:pt x="360" y="217"/>
                  </a:lnTo>
                  <a:lnTo>
                    <a:pt x="360" y="208"/>
                  </a:lnTo>
                  <a:lnTo>
                    <a:pt x="360" y="205"/>
                  </a:lnTo>
                  <a:lnTo>
                    <a:pt x="369" y="198"/>
                  </a:lnTo>
                  <a:lnTo>
                    <a:pt x="369" y="192"/>
                  </a:lnTo>
                  <a:lnTo>
                    <a:pt x="375" y="189"/>
                  </a:lnTo>
                  <a:lnTo>
                    <a:pt x="369" y="183"/>
                  </a:lnTo>
                  <a:lnTo>
                    <a:pt x="363" y="183"/>
                  </a:lnTo>
                  <a:lnTo>
                    <a:pt x="360" y="183"/>
                  </a:lnTo>
                  <a:lnTo>
                    <a:pt x="360" y="177"/>
                  </a:lnTo>
                  <a:lnTo>
                    <a:pt x="354" y="174"/>
                  </a:lnTo>
                  <a:lnTo>
                    <a:pt x="354" y="165"/>
                  </a:lnTo>
                  <a:lnTo>
                    <a:pt x="348" y="153"/>
                  </a:lnTo>
                  <a:lnTo>
                    <a:pt x="354" y="153"/>
                  </a:lnTo>
                  <a:lnTo>
                    <a:pt x="360" y="150"/>
                  </a:lnTo>
                  <a:lnTo>
                    <a:pt x="369" y="137"/>
                  </a:lnTo>
                  <a:lnTo>
                    <a:pt x="363" y="128"/>
                  </a:lnTo>
                  <a:lnTo>
                    <a:pt x="360" y="128"/>
                  </a:lnTo>
                  <a:lnTo>
                    <a:pt x="360" y="122"/>
                  </a:lnTo>
                  <a:lnTo>
                    <a:pt x="363" y="119"/>
                  </a:lnTo>
                  <a:lnTo>
                    <a:pt x="360" y="113"/>
                  </a:lnTo>
                  <a:lnTo>
                    <a:pt x="348" y="119"/>
                  </a:lnTo>
                  <a:lnTo>
                    <a:pt x="345" y="122"/>
                  </a:lnTo>
                  <a:lnTo>
                    <a:pt x="332" y="119"/>
                  </a:lnTo>
                  <a:lnTo>
                    <a:pt x="329" y="113"/>
                  </a:lnTo>
                  <a:lnTo>
                    <a:pt x="323" y="113"/>
                  </a:lnTo>
                  <a:lnTo>
                    <a:pt x="314" y="113"/>
                  </a:lnTo>
                  <a:lnTo>
                    <a:pt x="308" y="113"/>
                  </a:lnTo>
                  <a:lnTo>
                    <a:pt x="308" y="110"/>
                  </a:lnTo>
                  <a:lnTo>
                    <a:pt x="308" y="104"/>
                  </a:lnTo>
                  <a:lnTo>
                    <a:pt x="314" y="98"/>
                  </a:lnTo>
                  <a:lnTo>
                    <a:pt x="314" y="94"/>
                  </a:lnTo>
                  <a:lnTo>
                    <a:pt x="308" y="88"/>
                  </a:lnTo>
                  <a:lnTo>
                    <a:pt x="305" y="82"/>
                  </a:lnTo>
                  <a:lnTo>
                    <a:pt x="299" y="82"/>
                  </a:lnTo>
                  <a:lnTo>
                    <a:pt x="293" y="82"/>
                  </a:lnTo>
                  <a:lnTo>
                    <a:pt x="293" y="73"/>
                  </a:lnTo>
                  <a:lnTo>
                    <a:pt x="290" y="67"/>
                  </a:lnTo>
                  <a:lnTo>
                    <a:pt x="290" y="64"/>
                  </a:lnTo>
                  <a:lnTo>
                    <a:pt x="290" y="52"/>
                  </a:lnTo>
                  <a:lnTo>
                    <a:pt x="290" y="49"/>
                  </a:lnTo>
                  <a:lnTo>
                    <a:pt x="284" y="49"/>
                  </a:lnTo>
                  <a:lnTo>
                    <a:pt x="277" y="49"/>
                  </a:lnTo>
                  <a:lnTo>
                    <a:pt x="284" y="39"/>
                  </a:lnTo>
                  <a:lnTo>
                    <a:pt x="277" y="36"/>
                  </a:lnTo>
                  <a:lnTo>
                    <a:pt x="268" y="33"/>
                  </a:lnTo>
                  <a:lnTo>
                    <a:pt x="259" y="33"/>
                  </a:lnTo>
                  <a:lnTo>
                    <a:pt x="259" y="39"/>
                  </a:lnTo>
                  <a:lnTo>
                    <a:pt x="250" y="39"/>
                  </a:lnTo>
                  <a:lnTo>
                    <a:pt x="250" y="39"/>
                  </a:lnTo>
                  <a:lnTo>
                    <a:pt x="244" y="36"/>
                  </a:lnTo>
                  <a:lnTo>
                    <a:pt x="232" y="39"/>
                  </a:lnTo>
                  <a:lnTo>
                    <a:pt x="226" y="43"/>
                  </a:lnTo>
                  <a:lnTo>
                    <a:pt x="219" y="46"/>
                  </a:lnTo>
                  <a:lnTo>
                    <a:pt x="213" y="46"/>
                  </a:lnTo>
                  <a:lnTo>
                    <a:pt x="207" y="49"/>
                  </a:lnTo>
                  <a:lnTo>
                    <a:pt x="201" y="55"/>
                  </a:lnTo>
                  <a:lnTo>
                    <a:pt x="195" y="61"/>
                  </a:lnTo>
                  <a:lnTo>
                    <a:pt x="192" y="61"/>
                  </a:lnTo>
                  <a:lnTo>
                    <a:pt x="183" y="58"/>
                  </a:lnTo>
                  <a:lnTo>
                    <a:pt x="180" y="58"/>
                  </a:lnTo>
                  <a:lnTo>
                    <a:pt x="174" y="58"/>
                  </a:lnTo>
                  <a:lnTo>
                    <a:pt x="168" y="58"/>
                  </a:lnTo>
                  <a:lnTo>
                    <a:pt x="164" y="52"/>
                  </a:lnTo>
                  <a:lnTo>
                    <a:pt x="158" y="52"/>
                  </a:lnTo>
                  <a:lnTo>
                    <a:pt x="158" y="49"/>
                  </a:lnTo>
                  <a:lnTo>
                    <a:pt x="152" y="49"/>
                  </a:lnTo>
                  <a:lnTo>
                    <a:pt x="149" y="43"/>
                  </a:lnTo>
                  <a:lnTo>
                    <a:pt x="143" y="39"/>
                  </a:lnTo>
                  <a:lnTo>
                    <a:pt x="137" y="33"/>
                  </a:lnTo>
                  <a:lnTo>
                    <a:pt x="134" y="27"/>
                  </a:lnTo>
                  <a:lnTo>
                    <a:pt x="134" y="24"/>
                  </a:lnTo>
                  <a:lnTo>
                    <a:pt x="134" y="18"/>
                  </a:lnTo>
                  <a:lnTo>
                    <a:pt x="128" y="12"/>
                  </a:lnTo>
                  <a:lnTo>
                    <a:pt x="122" y="9"/>
                  </a:lnTo>
                  <a:lnTo>
                    <a:pt x="122" y="3"/>
                  </a:lnTo>
                  <a:lnTo>
                    <a:pt x="109" y="0"/>
                  </a:lnTo>
                  <a:lnTo>
                    <a:pt x="103" y="6"/>
                  </a:lnTo>
                  <a:lnTo>
                    <a:pt x="97" y="6"/>
                  </a:lnTo>
                  <a:lnTo>
                    <a:pt x="91" y="6"/>
                  </a:lnTo>
                  <a:lnTo>
                    <a:pt x="88" y="9"/>
                  </a:lnTo>
                  <a:lnTo>
                    <a:pt x="82" y="9"/>
                  </a:lnTo>
                  <a:lnTo>
                    <a:pt x="61" y="9"/>
                  </a:lnTo>
                  <a:lnTo>
                    <a:pt x="58" y="15"/>
                  </a:lnTo>
                  <a:lnTo>
                    <a:pt x="58" y="15"/>
                  </a:lnTo>
                  <a:lnTo>
                    <a:pt x="51" y="15"/>
                  </a:lnTo>
                  <a:lnTo>
                    <a:pt x="45" y="18"/>
                  </a:lnTo>
                  <a:lnTo>
                    <a:pt x="42" y="21"/>
                  </a:lnTo>
                  <a:lnTo>
                    <a:pt x="36" y="18"/>
                  </a:lnTo>
                  <a:lnTo>
                    <a:pt x="33" y="18"/>
                  </a:lnTo>
                  <a:lnTo>
                    <a:pt x="27" y="18"/>
                  </a:lnTo>
                  <a:lnTo>
                    <a:pt x="21" y="12"/>
                  </a:lnTo>
                  <a:lnTo>
                    <a:pt x="18" y="12"/>
                  </a:lnTo>
                  <a:lnTo>
                    <a:pt x="9" y="15"/>
                  </a:lnTo>
                  <a:lnTo>
                    <a:pt x="6" y="18"/>
                  </a:lnTo>
                  <a:lnTo>
                    <a:pt x="9" y="24"/>
                  </a:lnTo>
                  <a:lnTo>
                    <a:pt x="9" y="27"/>
                  </a:lnTo>
                  <a:lnTo>
                    <a:pt x="9" y="33"/>
                  </a:lnTo>
                  <a:lnTo>
                    <a:pt x="9" y="33"/>
                  </a:lnTo>
                  <a:lnTo>
                    <a:pt x="0" y="39"/>
                  </a:lnTo>
                  <a:lnTo>
                    <a:pt x="9" y="43"/>
                  </a:lnTo>
                  <a:lnTo>
                    <a:pt x="9" y="52"/>
                  </a:lnTo>
                  <a:lnTo>
                    <a:pt x="12" y="52"/>
                  </a:lnTo>
                  <a:lnTo>
                    <a:pt x="18" y="49"/>
                  </a:lnTo>
                  <a:lnTo>
                    <a:pt x="18" y="52"/>
                  </a:lnTo>
                  <a:lnTo>
                    <a:pt x="18" y="58"/>
                  </a:lnTo>
                  <a:lnTo>
                    <a:pt x="18" y="64"/>
                  </a:lnTo>
                  <a:lnTo>
                    <a:pt x="12" y="67"/>
                  </a:lnTo>
                  <a:lnTo>
                    <a:pt x="9" y="67"/>
                  </a:lnTo>
                  <a:lnTo>
                    <a:pt x="3" y="73"/>
                  </a:lnTo>
                  <a:lnTo>
                    <a:pt x="9" y="79"/>
                  </a:lnTo>
                  <a:lnTo>
                    <a:pt x="9" y="82"/>
                  </a:lnTo>
                  <a:lnTo>
                    <a:pt x="9" y="94"/>
                  </a:lnTo>
                  <a:lnTo>
                    <a:pt x="12" y="98"/>
                  </a:lnTo>
                  <a:lnTo>
                    <a:pt x="12" y="104"/>
                  </a:lnTo>
                  <a:lnTo>
                    <a:pt x="18" y="110"/>
                  </a:lnTo>
                  <a:lnTo>
                    <a:pt x="21" y="98"/>
                  </a:lnTo>
                  <a:lnTo>
                    <a:pt x="27" y="94"/>
                  </a:lnTo>
                  <a:lnTo>
                    <a:pt x="33" y="82"/>
                  </a:lnTo>
                  <a:lnTo>
                    <a:pt x="33" y="79"/>
                  </a:lnTo>
                  <a:lnTo>
                    <a:pt x="36" y="79"/>
                  </a:lnTo>
                  <a:lnTo>
                    <a:pt x="42" y="82"/>
                  </a:lnTo>
                  <a:lnTo>
                    <a:pt x="48" y="88"/>
                  </a:lnTo>
                  <a:lnTo>
                    <a:pt x="51" y="94"/>
                  </a:lnTo>
                  <a:lnTo>
                    <a:pt x="58" y="104"/>
                  </a:lnTo>
                  <a:lnTo>
                    <a:pt x="51" y="113"/>
                  </a:lnTo>
                  <a:lnTo>
                    <a:pt x="51" y="119"/>
                  </a:lnTo>
                  <a:lnTo>
                    <a:pt x="51" y="128"/>
                  </a:lnTo>
                  <a:lnTo>
                    <a:pt x="64" y="128"/>
                  </a:lnTo>
                  <a:lnTo>
                    <a:pt x="64" y="134"/>
                  </a:lnTo>
                  <a:lnTo>
                    <a:pt x="67" y="134"/>
                  </a:lnTo>
                  <a:lnTo>
                    <a:pt x="73" y="137"/>
                  </a:lnTo>
                  <a:lnTo>
                    <a:pt x="79" y="143"/>
                  </a:lnTo>
                  <a:lnTo>
                    <a:pt x="64" y="143"/>
                  </a:lnTo>
                  <a:lnTo>
                    <a:pt x="67" y="150"/>
                  </a:lnTo>
                  <a:lnTo>
                    <a:pt x="73" y="153"/>
                  </a:lnTo>
                  <a:lnTo>
                    <a:pt x="79" y="165"/>
                  </a:lnTo>
                  <a:lnTo>
                    <a:pt x="82" y="165"/>
                  </a:lnTo>
                  <a:lnTo>
                    <a:pt x="94" y="174"/>
                  </a:lnTo>
                  <a:lnTo>
                    <a:pt x="94" y="177"/>
                  </a:lnTo>
                  <a:lnTo>
                    <a:pt x="103" y="183"/>
                  </a:lnTo>
                  <a:lnTo>
                    <a:pt x="113" y="177"/>
                  </a:lnTo>
                  <a:lnTo>
                    <a:pt x="119" y="177"/>
                  </a:lnTo>
                  <a:lnTo>
                    <a:pt x="128" y="189"/>
                  </a:lnTo>
                  <a:lnTo>
                    <a:pt x="137" y="198"/>
                  </a:lnTo>
                  <a:lnTo>
                    <a:pt x="143" y="208"/>
                  </a:lnTo>
                  <a:lnTo>
                    <a:pt x="152" y="208"/>
                  </a:lnTo>
                  <a:lnTo>
                    <a:pt x="158" y="217"/>
                  </a:lnTo>
                  <a:lnTo>
                    <a:pt x="168" y="223"/>
                  </a:lnTo>
                  <a:lnTo>
                    <a:pt x="174" y="223"/>
                  </a:lnTo>
                  <a:lnTo>
                    <a:pt x="180" y="232"/>
                  </a:lnTo>
                  <a:lnTo>
                    <a:pt x="183" y="232"/>
                  </a:lnTo>
                  <a:lnTo>
                    <a:pt x="189" y="238"/>
                  </a:lnTo>
                  <a:lnTo>
                    <a:pt x="198" y="238"/>
                  </a:lnTo>
                  <a:lnTo>
                    <a:pt x="204" y="238"/>
                  </a:lnTo>
                  <a:lnTo>
                    <a:pt x="210" y="244"/>
                  </a:lnTo>
                  <a:lnTo>
                    <a:pt x="210" y="247"/>
                  </a:lnTo>
                  <a:lnTo>
                    <a:pt x="213" y="253"/>
                  </a:lnTo>
                  <a:lnTo>
                    <a:pt x="219" y="253"/>
                  </a:lnTo>
                  <a:lnTo>
                    <a:pt x="219" y="263"/>
                  </a:lnTo>
                  <a:lnTo>
                    <a:pt x="229" y="263"/>
                  </a:lnTo>
                  <a:lnTo>
                    <a:pt x="229" y="269"/>
                  </a:lnTo>
                  <a:lnTo>
                    <a:pt x="235" y="269"/>
                  </a:lnTo>
                  <a:lnTo>
                    <a:pt x="238" y="269"/>
                  </a:lnTo>
                  <a:lnTo>
                    <a:pt x="238" y="260"/>
                  </a:lnTo>
                  <a:lnTo>
                    <a:pt x="238" y="253"/>
                  </a:lnTo>
                  <a:lnTo>
                    <a:pt x="238" y="247"/>
                  </a:lnTo>
                  <a:lnTo>
                    <a:pt x="238" y="244"/>
                  </a:lnTo>
                  <a:lnTo>
                    <a:pt x="244" y="238"/>
                  </a:lnTo>
                  <a:lnTo>
                    <a:pt x="247" y="238"/>
                  </a:lnTo>
                  <a:lnTo>
                    <a:pt x="259" y="232"/>
                  </a:lnTo>
                  <a:lnTo>
                    <a:pt x="265" y="238"/>
                  </a:lnTo>
                  <a:lnTo>
                    <a:pt x="268" y="244"/>
                  </a:lnTo>
                  <a:lnTo>
                    <a:pt x="277" y="244"/>
                  </a:lnTo>
                  <a:lnTo>
                    <a:pt x="277" y="247"/>
                  </a:lnTo>
                  <a:lnTo>
                    <a:pt x="284" y="260"/>
                  </a:lnTo>
                  <a:lnTo>
                    <a:pt x="284" y="263"/>
                  </a:lnTo>
                  <a:lnTo>
                    <a:pt x="277" y="269"/>
                  </a:lnTo>
                  <a:lnTo>
                    <a:pt x="277" y="275"/>
                  </a:lnTo>
                  <a:lnTo>
                    <a:pt x="277" y="284"/>
                  </a:lnTo>
                  <a:lnTo>
                    <a:pt x="284" y="290"/>
                  </a:lnTo>
                  <a:lnTo>
                    <a:pt x="284" y="293"/>
                  </a:lnTo>
                  <a:lnTo>
                    <a:pt x="284" y="302"/>
                  </a:lnTo>
                  <a:lnTo>
                    <a:pt x="290" y="302"/>
                  </a:lnTo>
                  <a:lnTo>
                    <a:pt x="290" y="315"/>
                  </a:lnTo>
                  <a:lnTo>
                    <a:pt x="293" y="318"/>
                  </a:lnTo>
                  <a:lnTo>
                    <a:pt x="299" y="315"/>
                  </a:lnTo>
                  <a:lnTo>
                    <a:pt x="305" y="315"/>
                  </a:lnTo>
                  <a:lnTo>
                    <a:pt x="305" y="308"/>
                  </a:lnTo>
                  <a:lnTo>
                    <a:pt x="308" y="315"/>
                  </a:lnTo>
                  <a:lnTo>
                    <a:pt x="320" y="315"/>
                  </a:lnTo>
                  <a:lnTo>
                    <a:pt x="323" y="315"/>
                  </a:lnTo>
                  <a:lnTo>
                    <a:pt x="332" y="308"/>
                  </a:lnTo>
                  <a:lnTo>
                    <a:pt x="345" y="308"/>
                  </a:lnTo>
                  <a:lnTo>
                    <a:pt x="348" y="302"/>
                  </a:lnTo>
                  <a:lnTo>
                    <a:pt x="354" y="299"/>
                  </a:lnTo>
                  <a:lnTo>
                    <a:pt x="360" y="302"/>
                  </a:lnTo>
                  <a:lnTo>
                    <a:pt x="363" y="302"/>
                  </a:lnTo>
                  <a:lnTo>
                    <a:pt x="369" y="302"/>
                  </a:lnTo>
                  <a:lnTo>
                    <a:pt x="375" y="299"/>
                  </a:lnTo>
                  <a:lnTo>
                    <a:pt x="378" y="293"/>
                  </a:lnTo>
                  <a:lnTo>
                    <a:pt x="391" y="290"/>
                  </a:lnTo>
                  <a:lnTo>
                    <a:pt x="378" y="284"/>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37">
              <a:extLst>
                <a:ext uri="{FF2B5EF4-FFF2-40B4-BE49-F238E27FC236}">
                  <a16:creationId xmlns:a16="http://schemas.microsoft.com/office/drawing/2014/main" id="{4ACFE9F9-4C0E-420F-A77A-4D6536A55AC9}"/>
                </a:ext>
              </a:extLst>
            </p:cNvPr>
            <p:cNvSpPr>
              <a:spLocks/>
            </p:cNvSpPr>
            <p:nvPr/>
          </p:nvSpPr>
          <p:spPr bwMode="auto">
            <a:xfrm>
              <a:off x="6496050" y="4673268"/>
              <a:ext cx="30163" cy="30163"/>
            </a:xfrm>
            <a:custGeom>
              <a:avLst/>
              <a:gdLst>
                <a:gd name="T0" fmla="*/ 0 w 19"/>
                <a:gd name="T1" fmla="*/ 10 h 19"/>
                <a:gd name="T2" fmla="*/ 4 w 19"/>
                <a:gd name="T3" fmla="*/ 4 h 19"/>
                <a:gd name="T4" fmla="*/ 7 w 19"/>
                <a:gd name="T5" fmla="*/ 4 h 19"/>
                <a:gd name="T6" fmla="*/ 13 w 19"/>
                <a:gd name="T7" fmla="*/ 0 h 19"/>
                <a:gd name="T8" fmla="*/ 16 w 19"/>
                <a:gd name="T9" fmla="*/ 0 h 19"/>
                <a:gd name="T10" fmla="*/ 19 w 19"/>
                <a:gd name="T11" fmla="*/ 7 h 19"/>
                <a:gd name="T12" fmla="*/ 19 w 19"/>
                <a:gd name="T13" fmla="*/ 16 h 19"/>
                <a:gd name="T14" fmla="*/ 16 w 19"/>
                <a:gd name="T15" fmla="*/ 19 h 19"/>
                <a:gd name="T16" fmla="*/ 13 w 19"/>
                <a:gd name="T17" fmla="*/ 19 h 19"/>
                <a:gd name="T18" fmla="*/ 7 w 19"/>
                <a:gd name="T19" fmla="*/ 19 h 19"/>
                <a:gd name="T20" fmla="*/ 0 w 19"/>
                <a:gd name="T21" fmla="*/ 16 h 19"/>
                <a:gd name="T22" fmla="*/ 0 w 19"/>
                <a:gd name="T23"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0"/>
                  </a:moveTo>
                  <a:lnTo>
                    <a:pt x="4" y="4"/>
                  </a:lnTo>
                  <a:lnTo>
                    <a:pt x="7" y="4"/>
                  </a:lnTo>
                  <a:lnTo>
                    <a:pt x="13" y="0"/>
                  </a:lnTo>
                  <a:lnTo>
                    <a:pt x="16" y="0"/>
                  </a:lnTo>
                  <a:lnTo>
                    <a:pt x="19" y="7"/>
                  </a:lnTo>
                  <a:lnTo>
                    <a:pt x="19" y="16"/>
                  </a:lnTo>
                  <a:lnTo>
                    <a:pt x="16" y="19"/>
                  </a:lnTo>
                  <a:lnTo>
                    <a:pt x="13" y="19"/>
                  </a:lnTo>
                  <a:lnTo>
                    <a:pt x="7" y="19"/>
                  </a:lnTo>
                  <a:lnTo>
                    <a:pt x="0" y="16"/>
                  </a:lnTo>
                  <a:lnTo>
                    <a:pt x="0" y="1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38">
              <a:extLst>
                <a:ext uri="{FF2B5EF4-FFF2-40B4-BE49-F238E27FC236}">
                  <a16:creationId xmlns:a16="http://schemas.microsoft.com/office/drawing/2014/main" id="{D3EB5D14-7270-48FB-9F19-0D68644BE88B}"/>
                </a:ext>
              </a:extLst>
            </p:cNvPr>
            <p:cNvSpPr>
              <a:spLocks/>
            </p:cNvSpPr>
            <p:nvPr/>
          </p:nvSpPr>
          <p:spPr bwMode="auto">
            <a:xfrm>
              <a:off x="6496050" y="4673268"/>
              <a:ext cx="30163" cy="30163"/>
            </a:xfrm>
            <a:custGeom>
              <a:avLst/>
              <a:gdLst>
                <a:gd name="T0" fmla="*/ 0 w 19"/>
                <a:gd name="T1" fmla="*/ 10 h 19"/>
                <a:gd name="T2" fmla="*/ 4 w 19"/>
                <a:gd name="T3" fmla="*/ 4 h 19"/>
                <a:gd name="T4" fmla="*/ 7 w 19"/>
                <a:gd name="T5" fmla="*/ 4 h 19"/>
                <a:gd name="T6" fmla="*/ 13 w 19"/>
                <a:gd name="T7" fmla="*/ 0 h 19"/>
                <a:gd name="T8" fmla="*/ 16 w 19"/>
                <a:gd name="T9" fmla="*/ 0 h 19"/>
                <a:gd name="T10" fmla="*/ 19 w 19"/>
                <a:gd name="T11" fmla="*/ 7 h 19"/>
                <a:gd name="T12" fmla="*/ 19 w 19"/>
                <a:gd name="T13" fmla="*/ 16 h 19"/>
                <a:gd name="T14" fmla="*/ 16 w 19"/>
                <a:gd name="T15" fmla="*/ 19 h 19"/>
                <a:gd name="T16" fmla="*/ 13 w 19"/>
                <a:gd name="T17" fmla="*/ 19 h 19"/>
                <a:gd name="T18" fmla="*/ 7 w 19"/>
                <a:gd name="T19" fmla="*/ 19 h 19"/>
                <a:gd name="T20" fmla="*/ 0 w 19"/>
                <a:gd name="T21" fmla="*/ 16 h 19"/>
                <a:gd name="T22" fmla="*/ 0 w 19"/>
                <a:gd name="T23"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0"/>
                  </a:moveTo>
                  <a:lnTo>
                    <a:pt x="4" y="4"/>
                  </a:lnTo>
                  <a:lnTo>
                    <a:pt x="7" y="4"/>
                  </a:lnTo>
                  <a:lnTo>
                    <a:pt x="13" y="0"/>
                  </a:lnTo>
                  <a:lnTo>
                    <a:pt x="16" y="0"/>
                  </a:lnTo>
                  <a:lnTo>
                    <a:pt x="19" y="7"/>
                  </a:lnTo>
                  <a:lnTo>
                    <a:pt x="19" y="16"/>
                  </a:lnTo>
                  <a:lnTo>
                    <a:pt x="16" y="19"/>
                  </a:lnTo>
                  <a:lnTo>
                    <a:pt x="13" y="19"/>
                  </a:lnTo>
                  <a:lnTo>
                    <a:pt x="7" y="19"/>
                  </a:lnTo>
                  <a:lnTo>
                    <a:pt x="0" y="16"/>
                  </a:lnTo>
                  <a:lnTo>
                    <a:pt x="0" y="1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9">
              <a:extLst>
                <a:ext uri="{FF2B5EF4-FFF2-40B4-BE49-F238E27FC236}">
                  <a16:creationId xmlns:a16="http://schemas.microsoft.com/office/drawing/2014/main" id="{8BE3D8F9-5C61-4103-8ACB-41C785F09429}"/>
                </a:ext>
              </a:extLst>
            </p:cNvPr>
            <p:cNvSpPr>
              <a:spLocks/>
            </p:cNvSpPr>
            <p:nvPr/>
          </p:nvSpPr>
          <p:spPr bwMode="auto">
            <a:xfrm>
              <a:off x="7064375" y="4368468"/>
              <a:ext cx="19050" cy="28575"/>
            </a:xfrm>
            <a:custGeom>
              <a:avLst/>
              <a:gdLst>
                <a:gd name="T0" fmla="*/ 6 w 12"/>
                <a:gd name="T1" fmla="*/ 0 h 18"/>
                <a:gd name="T2" fmla="*/ 12 w 12"/>
                <a:gd name="T3" fmla="*/ 6 h 18"/>
                <a:gd name="T4" fmla="*/ 12 w 12"/>
                <a:gd name="T5" fmla="*/ 12 h 18"/>
                <a:gd name="T6" fmla="*/ 12 w 12"/>
                <a:gd name="T7" fmla="*/ 15 h 18"/>
                <a:gd name="T8" fmla="*/ 6 w 12"/>
                <a:gd name="T9" fmla="*/ 18 h 18"/>
                <a:gd name="T10" fmla="*/ 3 w 12"/>
                <a:gd name="T11" fmla="*/ 18 h 18"/>
                <a:gd name="T12" fmla="*/ 0 w 12"/>
                <a:gd name="T13" fmla="*/ 12 h 18"/>
                <a:gd name="T14" fmla="*/ 0 w 12"/>
                <a:gd name="T15" fmla="*/ 3 h 18"/>
                <a:gd name="T16" fmla="*/ 3 w 12"/>
                <a:gd name="T17" fmla="*/ 0 h 18"/>
                <a:gd name="T18" fmla="*/ 6 w 1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0"/>
                  </a:moveTo>
                  <a:lnTo>
                    <a:pt x="12" y="6"/>
                  </a:lnTo>
                  <a:lnTo>
                    <a:pt x="12" y="12"/>
                  </a:lnTo>
                  <a:lnTo>
                    <a:pt x="12" y="15"/>
                  </a:lnTo>
                  <a:lnTo>
                    <a:pt x="6" y="18"/>
                  </a:lnTo>
                  <a:lnTo>
                    <a:pt x="3" y="18"/>
                  </a:lnTo>
                  <a:lnTo>
                    <a:pt x="0" y="12"/>
                  </a:lnTo>
                  <a:lnTo>
                    <a:pt x="0" y="3"/>
                  </a:lnTo>
                  <a:lnTo>
                    <a:pt x="3" y="0"/>
                  </a:lnTo>
                  <a:lnTo>
                    <a:pt x="6" y="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40">
              <a:extLst>
                <a:ext uri="{FF2B5EF4-FFF2-40B4-BE49-F238E27FC236}">
                  <a16:creationId xmlns:a16="http://schemas.microsoft.com/office/drawing/2014/main" id="{B523487A-6EC7-4A69-81F2-CCD5AD0D0A5B}"/>
                </a:ext>
              </a:extLst>
            </p:cNvPr>
            <p:cNvSpPr>
              <a:spLocks/>
            </p:cNvSpPr>
            <p:nvPr/>
          </p:nvSpPr>
          <p:spPr bwMode="auto">
            <a:xfrm>
              <a:off x="7064375" y="4368468"/>
              <a:ext cx="19050" cy="28575"/>
            </a:xfrm>
            <a:custGeom>
              <a:avLst/>
              <a:gdLst>
                <a:gd name="T0" fmla="*/ 6 w 12"/>
                <a:gd name="T1" fmla="*/ 0 h 18"/>
                <a:gd name="T2" fmla="*/ 12 w 12"/>
                <a:gd name="T3" fmla="*/ 6 h 18"/>
                <a:gd name="T4" fmla="*/ 12 w 12"/>
                <a:gd name="T5" fmla="*/ 12 h 18"/>
                <a:gd name="T6" fmla="*/ 12 w 12"/>
                <a:gd name="T7" fmla="*/ 15 h 18"/>
                <a:gd name="T8" fmla="*/ 6 w 12"/>
                <a:gd name="T9" fmla="*/ 18 h 18"/>
                <a:gd name="T10" fmla="*/ 3 w 12"/>
                <a:gd name="T11" fmla="*/ 18 h 18"/>
                <a:gd name="T12" fmla="*/ 0 w 12"/>
                <a:gd name="T13" fmla="*/ 12 h 18"/>
                <a:gd name="T14" fmla="*/ 0 w 12"/>
                <a:gd name="T15" fmla="*/ 3 h 18"/>
                <a:gd name="T16" fmla="*/ 3 w 12"/>
                <a:gd name="T17" fmla="*/ 0 h 18"/>
                <a:gd name="T18" fmla="*/ 6 w 1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0"/>
                  </a:moveTo>
                  <a:lnTo>
                    <a:pt x="12" y="6"/>
                  </a:lnTo>
                  <a:lnTo>
                    <a:pt x="12" y="12"/>
                  </a:lnTo>
                  <a:lnTo>
                    <a:pt x="12" y="15"/>
                  </a:lnTo>
                  <a:lnTo>
                    <a:pt x="6" y="18"/>
                  </a:lnTo>
                  <a:lnTo>
                    <a:pt x="3" y="18"/>
                  </a:lnTo>
                  <a:lnTo>
                    <a:pt x="0" y="12"/>
                  </a:lnTo>
                  <a:lnTo>
                    <a:pt x="0" y="3"/>
                  </a:lnTo>
                  <a:lnTo>
                    <a:pt x="3" y="0"/>
                  </a:lnTo>
                  <a:lnTo>
                    <a:pt x="6" y="0"/>
                  </a:lnTo>
                  <a:close/>
                </a:path>
              </a:pathLst>
            </a:custGeom>
            <a:grp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D3514AAA-8475-463E-8B7E-AFE0D6BBAD47}"/>
              </a:ext>
            </a:extLst>
          </p:cNvPr>
          <p:cNvGrpSpPr/>
          <p:nvPr/>
        </p:nvGrpSpPr>
        <p:grpSpPr>
          <a:xfrm>
            <a:off x="3803801" y="4479736"/>
            <a:ext cx="222250" cy="222250"/>
            <a:chOff x="7219950" y="2486025"/>
            <a:chExt cx="419100" cy="419100"/>
          </a:xfrm>
        </p:grpSpPr>
        <p:sp>
          <p:nvSpPr>
            <p:cNvPr id="140" name="Oval 139">
              <a:extLst>
                <a:ext uri="{FF2B5EF4-FFF2-40B4-BE49-F238E27FC236}">
                  <a16:creationId xmlns:a16="http://schemas.microsoft.com/office/drawing/2014/main" id="{B09303FA-6D8C-47F5-AE45-40FB2AF09F8F}"/>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Oval 140">
              <a:extLst>
                <a:ext uri="{FF2B5EF4-FFF2-40B4-BE49-F238E27FC236}">
                  <a16:creationId xmlns:a16="http://schemas.microsoft.com/office/drawing/2014/main" id="{EFBA9CD7-4366-48F9-8BD7-ED0BC4D27408}"/>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47" name="Group 146">
            <a:extLst>
              <a:ext uri="{FF2B5EF4-FFF2-40B4-BE49-F238E27FC236}">
                <a16:creationId xmlns:a16="http://schemas.microsoft.com/office/drawing/2014/main" id="{F8FE6E96-C88F-4B5D-AE23-635B325B3F1D}"/>
              </a:ext>
            </a:extLst>
          </p:cNvPr>
          <p:cNvGrpSpPr/>
          <p:nvPr/>
        </p:nvGrpSpPr>
        <p:grpSpPr>
          <a:xfrm>
            <a:off x="1947793" y="5290908"/>
            <a:ext cx="222250" cy="222250"/>
            <a:chOff x="7219950" y="2486025"/>
            <a:chExt cx="419100" cy="419100"/>
          </a:xfrm>
        </p:grpSpPr>
        <p:sp>
          <p:nvSpPr>
            <p:cNvPr id="148" name="Oval 147">
              <a:extLst>
                <a:ext uri="{FF2B5EF4-FFF2-40B4-BE49-F238E27FC236}">
                  <a16:creationId xmlns:a16="http://schemas.microsoft.com/office/drawing/2014/main" id="{D4B7C00E-D1A5-4A65-B755-FD74E290160C}"/>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BC960BE9-881B-4FE4-9BF7-DAA4F2E4D51F}"/>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55" name="Oval 154">
            <a:extLst>
              <a:ext uri="{FF2B5EF4-FFF2-40B4-BE49-F238E27FC236}">
                <a16:creationId xmlns:a16="http://schemas.microsoft.com/office/drawing/2014/main" id="{50EBDEB1-270C-404F-BC7E-77DCE4209F44}"/>
              </a:ext>
            </a:extLst>
          </p:cNvPr>
          <p:cNvSpPr/>
          <p:nvPr/>
        </p:nvSpPr>
        <p:spPr>
          <a:xfrm flipH="1">
            <a:off x="7849911" y="2258423"/>
            <a:ext cx="3934530" cy="3915377"/>
          </a:xfrm>
          <a:prstGeom prst="ellipse">
            <a:avLst/>
          </a:prstGeom>
          <a:solidFill>
            <a:srgbClr val="26888A"/>
          </a:solidFill>
          <a:ln w="200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6" name="Group 155">
            <a:extLst>
              <a:ext uri="{FF2B5EF4-FFF2-40B4-BE49-F238E27FC236}">
                <a16:creationId xmlns:a16="http://schemas.microsoft.com/office/drawing/2014/main" id="{B9765FED-A1CD-4918-9341-3443296CC661}"/>
              </a:ext>
            </a:extLst>
          </p:cNvPr>
          <p:cNvGrpSpPr/>
          <p:nvPr/>
        </p:nvGrpSpPr>
        <p:grpSpPr>
          <a:xfrm>
            <a:off x="9429564" y="322202"/>
            <a:ext cx="2528256" cy="2391182"/>
            <a:chOff x="-1305890" y="965501"/>
            <a:chExt cx="3971925" cy="3971925"/>
          </a:xfrm>
          <a:solidFill>
            <a:srgbClr val="FFC000"/>
          </a:solidFill>
        </p:grpSpPr>
        <p:sp>
          <p:nvSpPr>
            <p:cNvPr id="157" name="Oval 156">
              <a:extLst>
                <a:ext uri="{FF2B5EF4-FFF2-40B4-BE49-F238E27FC236}">
                  <a16:creationId xmlns:a16="http://schemas.microsoft.com/office/drawing/2014/main" id="{30472B4B-675E-40F9-9B36-DA04E3F86EA1}"/>
                </a:ext>
              </a:extLst>
            </p:cNvPr>
            <p:cNvSpPr/>
            <p:nvPr/>
          </p:nvSpPr>
          <p:spPr>
            <a:xfrm>
              <a:off x="-1305890" y="965501"/>
              <a:ext cx="3971925" cy="3971925"/>
            </a:xfrm>
            <a:prstGeom prst="ellipse">
              <a:avLst/>
            </a:prstGeom>
            <a:grpFill/>
            <a:ln w="200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Oval 157">
              <a:extLst>
                <a:ext uri="{FF2B5EF4-FFF2-40B4-BE49-F238E27FC236}">
                  <a16:creationId xmlns:a16="http://schemas.microsoft.com/office/drawing/2014/main" id="{EAF142B4-C264-499A-8829-52D21FE5F730}"/>
                </a:ext>
              </a:extLst>
            </p:cNvPr>
            <p:cNvSpPr/>
            <p:nvPr/>
          </p:nvSpPr>
          <p:spPr>
            <a:xfrm>
              <a:off x="-1147886" y="1122017"/>
              <a:ext cx="3658893" cy="3658893"/>
            </a:xfrm>
            <a:prstGeom prst="ellipse">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9" name="TextBox 158">
            <a:extLst>
              <a:ext uri="{FF2B5EF4-FFF2-40B4-BE49-F238E27FC236}">
                <a16:creationId xmlns:a16="http://schemas.microsoft.com/office/drawing/2014/main" id="{FB04D369-7F87-4A09-841A-36FA64689023}"/>
              </a:ext>
            </a:extLst>
          </p:cNvPr>
          <p:cNvSpPr txBox="1"/>
          <p:nvPr/>
        </p:nvSpPr>
        <p:spPr>
          <a:xfrm>
            <a:off x="9382182" y="1079939"/>
            <a:ext cx="2737389" cy="646331"/>
          </a:xfrm>
          <a:prstGeom prst="rect">
            <a:avLst/>
          </a:prstGeom>
          <a:noFill/>
        </p:spPr>
        <p:txBody>
          <a:bodyPr wrap="square" rtlCol="0">
            <a:spAutoFit/>
          </a:bodyPr>
          <a:lstStyle/>
          <a:p>
            <a:pPr algn="ctr"/>
            <a:r>
              <a:rPr lang="en-IN" b="1" spc="1000" dirty="0">
                <a:latin typeface="Montserrat" panose="00000500000000000000" pitchFamily="2" charset="0"/>
              </a:rPr>
              <a:t>Städte Überblick</a:t>
            </a:r>
          </a:p>
        </p:txBody>
      </p:sp>
      <p:sp>
        <p:nvSpPr>
          <p:cNvPr id="160" name="TextBox 159">
            <a:extLst>
              <a:ext uri="{FF2B5EF4-FFF2-40B4-BE49-F238E27FC236}">
                <a16:creationId xmlns:a16="http://schemas.microsoft.com/office/drawing/2014/main" id="{A22972C6-E0CE-4E35-86D8-2B249EEAF93D}"/>
              </a:ext>
            </a:extLst>
          </p:cNvPr>
          <p:cNvSpPr txBox="1"/>
          <p:nvPr/>
        </p:nvSpPr>
        <p:spPr>
          <a:xfrm>
            <a:off x="8207357" y="2791648"/>
            <a:ext cx="3424335" cy="747705"/>
          </a:xfrm>
          <a:prstGeom prst="rect">
            <a:avLst/>
          </a:prstGeom>
          <a:noFill/>
        </p:spPr>
        <p:txBody>
          <a:bodyPr wrap="none" rtlCol="0">
            <a:spAutoFit/>
          </a:bodyPr>
          <a:lstStyle/>
          <a:p>
            <a:pPr algn="ctr">
              <a:lnSpc>
                <a:spcPct val="150000"/>
              </a:lnSpc>
            </a:pPr>
            <a:r>
              <a:rPr lang="en-IN" sz="3200" spc="1000" dirty="0">
                <a:solidFill>
                  <a:srgbClr val="FFC000"/>
                </a:solidFill>
                <a:latin typeface="Montserrat" panose="00000500000000000000" pitchFamily="2" charset="0"/>
              </a:rPr>
              <a:t>LOCATION</a:t>
            </a:r>
          </a:p>
        </p:txBody>
      </p:sp>
      <p:sp>
        <p:nvSpPr>
          <p:cNvPr id="161" name="Rectangle 160">
            <a:extLst>
              <a:ext uri="{FF2B5EF4-FFF2-40B4-BE49-F238E27FC236}">
                <a16:creationId xmlns:a16="http://schemas.microsoft.com/office/drawing/2014/main" id="{B257A190-4A07-469A-8302-5055BFBE8180}"/>
              </a:ext>
            </a:extLst>
          </p:cNvPr>
          <p:cNvSpPr/>
          <p:nvPr/>
        </p:nvSpPr>
        <p:spPr>
          <a:xfrm>
            <a:off x="8594961" y="3524891"/>
            <a:ext cx="2812036" cy="293863"/>
          </a:xfrm>
          <a:prstGeom prst="rect">
            <a:avLst/>
          </a:prstGeom>
        </p:spPr>
        <p:txBody>
          <a:bodyPr wrap="square">
            <a:spAutoFit/>
          </a:bodyPr>
          <a:lstStyle/>
          <a:p>
            <a:pPr algn="just">
              <a:lnSpc>
                <a:spcPct val="150000"/>
              </a:lnSpc>
            </a:pPr>
            <a:endParaRPr lang="en-IN" sz="1000" dirty="0">
              <a:solidFill>
                <a:schemeClr val="bg1"/>
              </a:solidFill>
              <a:latin typeface="Century Gothic" panose="020B0502020202020204" pitchFamily="34" charset="0"/>
            </a:endParaRPr>
          </a:p>
        </p:txBody>
      </p:sp>
      <p:grpSp>
        <p:nvGrpSpPr>
          <p:cNvPr id="167" name="Group 146">
            <a:extLst>
              <a:ext uri="{FF2B5EF4-FFF2-40B4-BE49-F238E27FC236}">
                <a16:creationId xmlns:a16="http://schemas.microsoft.com/office/drawing/2014/main" id="{BED231D8-E13F-1162-443F-166A8A8E85E5}"/>
              </a:ext>
            </a:extLst>
          </p:cNvPr>
          <p:cNvGrpSpPr/>
          <p:nvPr/>
        </p:nvGrpSpPr>
        <p:grpSpPr>
          <a:xfrm>
            <a:off x="706166" y="5110585"/>
            <a:ext cx="222250" cy="222250"/>
            <a:chOff x="7219950" y="2486025"/>
            <a:chExt cx="419100" cy="419100"/>
          </a:xfrm>
        </p:grpSpPr>
        <p:sp>
          <p:nvSpPr>
            <p:cNvPr id="168" name="Oval 147">
              <a:extLst>
                <a:ext uri="{FF2B5EF4-FFF2-40B4-BE49-F238E27FC236}">
                  <a16:creationId xmlns:a16="http://schemas.microsoft.com/office/drawing/2014/main" id="{B21E66C5-1191-9E01-985B-21AB0D47B2F1}"/>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48">
              <a:extLst>
                <a:ext uri="{FF2B5EF4-FFF2-40B4-BE49-F238E27FC236}">
                  <a16:creationId xmlns:a16="http://schemas.microsoft.com/office/drawing/2014/main" id="{741E04DD-D8EC-A9D0-0AF3-A98C265D4976}"/>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0" name="Group 146">
            <a:extLst>
              <a:ext uri="{FF2B5EF4-FFF2-40B4-BE49-F238E27FC236}">
                <a16:creationId xmlns:a16="http://schemas.microsoft.com/office/drawing/2014/main" id="{606DA7AF-AFF3-C1A9-A7EE-EEBC4120ECA5}"/>
              </a:ext>
            </a:extLst>
          </p:cNvPr>
          <p:cNvGrpSpPr/>
          <p:nvPr/>
        </p:nvGrpSpPr>
        <p:grpSpPr>
          <a:xfrm>
            <a:off x="3611756" y="5323456"/>
            <a:ext cx="222250" cy="222250"/>
            <a:chOff x="7219950" y="2486025"/>
            <a:chExt cx="419100" cy="419100"/>
          </a:xfrm>
        </p:grpSpPr>
        <p:sp>
          <p:nvSpPr>
            <p:cNvPr id="171" name="Oval 147">
              <a:extLst>
                <a:ext uri="{FF2B5EF4-FFF2-40B4-BE49-F238E27FC236}">
                  <a16:creationId xmlns:a16="http://schemas.microsoft.com/office/drawing/2014/main" id="{ACCEA95F-DB7C-7761-6B7A-883EE84C9794}"/>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48">
              <a:extLst>
                <a:ext uri="{FF2B5EF4-FFF2-40B4-BE49-F238E27FC236}">
                  <a16:creationId xmlns:a16="http://schemas.microsoft.com/office/drawing/2014/main" id="{3CFBB825-B521-E0E7-875C-257635060FF2}"/>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3" name="Group 146">
            <a:extLst>
              <a:ext uri="{FF2B5EF4-FFF2-40B4-BE49-F238E27FC236}">
                <a16:creationId xmlns:a16="http://schemas.microsoft.com/office/drawing/2014/main" id="{E099D335-AF77-4D90-C39B-60BF8C07CACC}"/>
              </a:ext>
            </a:extLst>
          </p:cNvPr>
          <p:cNvGrpSpPr/>
          <p:nvPr/>
        </p:nvGrpSpPr>
        <p:grpSpPr>
          <a:xfrm>
            <a:off x="4815667" y="5798988"/>
            <a:ext cx="222250" cy="222250"/>
            <a:chOff x="7219950" y="2486025"/>
            <a:chExt cx="419100" cy="419100"/>
          </a:xfrm>
        </p:grpSpPr>
        <p:sp>
          <p:nvSpPr>
            <p:cNvPr id="174" name="Oval 147">
              <a:extLst>
                <a:ext uri="{FF2B5EF4-FFF2-40B4-BE49-F238E27FC236}">
                  <a16:creationId xmlns:a16="http://schemas.microsoft.com/office/drawing/2014/main" id="{E01DA011-956D-3B6D-7538-74D2594435CA}"/>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48">
              <a:extLst>
                <a:ext uri="{FF2B5EF4-FFF2-40B4-BE49-F238E27FC236}">
                  <a16:creationId xmlns:a16="http://schemas.microsoft.com/office/drawing/2014/main" id="{CAA199EA-87DE-29D5-04FA-C66765B8C768}"/>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6" name="Group 146">
            <a:extLst>
              <a:ext uri="{FF2B5EF4-FFF2-40B4-BE49-F238E27FC236}">
                <a16:creationId xmlns:a16="http://schemas.microsoft.com/office/drawing/2014/main" id="{411FD465-8D82-7EB7-30A8-768896B4A15F}"/>
              </a:ext>
            </a:extLst>
          </p:cNvPr>
          <p:cNvGrpSpPr/>
          <p:nvPr/>
        </p:nvGrpSpPr>
        <p:grpSpPr>
          <a:xfrm>
            <a:off x="3629345" y="3695077"/>
            <a:ext cx="222250" cy="222250"/>
            <a:chOff x="7219950" y="2486025"/>
            <a:chExt cx="419100" cy="419100"/>
          </a:xfrm>
        </p:grpSpPr>
        <p:sp>
          <p:nvSpPr>
            <p:cNvPr id="177" name="Oval 147">
              <a:extLst>
                <a:ext uri="{FF2B5EF4-FFF2-40B4-BE49-F238E27FC236}">
                  <a16:creationId xmlns:a16="http://schemas.microsoft.com/office/drawing/2014/main" id="{89D417A1-5EDB-E73D-EB7C-F8D02FC96822}"/>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Oval 148">
              <a:extLst>
                <a:ext uri="{FF2B5EF4-FFF2-40B4-BE49-F238E27FC236}">
                  <a16:creationId xmlns:a16="http://schemas.microsoft.com/office/drawing/2014/main" id="{2A69DE06-8940-8119-CFBB-BADA3F7580F9}"/>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9" name="Group 146">
            <a:extLst>
              <a:ext uri="{FF2B5EF4-FFF2-40B4-BE49-F238E27FC236}">
                <a16:creationId xmlns:a16="http://schemas.microsoft.com/office/drawing/2014/main" id="{616572B3-88FB-1A14-1BF1-88E77EE713FC}"/>
              </a:ext>
            </a:extLst>
          </p:cNvPr>
          <p:cNvGrpSpPr/>
          <p:nvPr/>
        </p:nvGrpSpPr>
        <p:grpSpPr>
          <a:xfrm>
            <a:off x="2476907" y="4300751"/>
            <a:ext cx="222250" cy="222250"/>
            <a:chOff x="7219950" y="2486025"/>
            <a:chExt cx="419100" cy="419100"/>
          </a:xfrm>
        </p:grpSpPr>
        <p:sp>
          <p:nvSpPr>
            <p:cNvPr id="180" name="Oval 147">
              <a:extLst>
                <a:ext uri="{FF2B5EF4-FFF2-40B4-BE49-F238E27FC236}">
                  <a16:creationId xmlns:a16="http://schemas.microsoft.com/office/drawing/2014/main" id="{00F8AABD-7521-46A6-A5B5-F1A1089B27A3}"/>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Oval 148">
              <a:extLst>
                <a:ext uri="{FF2B5EF4-FFF2-40B4-BE49-F238E27FC236}">
                  <a16:creationId xmlns:a16="http://schemas.microsoft.com/office/drawing/2014/main" id="{5A8145F8-5615-84E1-E08D-9DDBE46EDC33}"/>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82" name="Group 146">
            <a:extLst>
              <a:ext uri="{FF2B5EF4-FFF2-40B4-BE49-F238E27FC236}">
                <a16:creationId xmlns:a16="http://schemas.microsoft.com/office/drawing/2014/main" id="{7BA0015D-61E1-9710-8FCE-DD2DCD890355}"/>
              </a:ext>
            </a:extLst>
          </p:cNvPr>
          <p:cNvGrpSpPr/>
          <p:nvPr/>
        </p:nvGrpSpPr>
        <p:grpSpPr>
          <a:xfrm>
            <a:off x="2330756" y="3610229"/>
            <a:ext cx="222250" cy="222250"/>
            <a:chOff x="7219950" y="2486025"/>
            <a:chExt cx="419100" cy="419100"/>
          </a:xfrm>
        </p:grpSpPr>
        <p:sp>
          <p:nvSpPr>
            <p:cNvPr id="183" name="Oval 147">
              <a:extLst>
                <a:ext uri="{FF2B5EF4-FFF2-40B4-BE49-F238E27FC236}">
                  <a16:creationId xmlns:a16="http://schemas.microsoft.com/office/drawing/2014/main" id="{91A85EB0-0AEF-218B-B36E-678A384C9579}"/>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Oval 148">
              <a:extLst>
                <a:ext uri="{FF2B5EF4-FFF2-40B4-BE49-F238E27FC236}">
                  <a16:creationId xmlns:a16="http://schemas.microsoft.com/office/drawing/2014/main" id="{90BE093C-A03C-F2A6-A6E5-3C5375D04778}"/>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85" name="Group 146">
            <a:extLst>
              <a:ext uri="{FF2B5EF4-FFF2-40B4-BE49-F238E27FC236}">
                <a16:creationId xmlns:a16="http://schemas.microsoft.com/office/drawing/2014/main" id="{037E1F34-4195-7CB0-D224-80DECE1102D5}"/>
              </a:ext>
            </a:extLst>
          </p:cNvPr>
          <p:cNvGrpSpPr/>
          <p:nvPr/>
        </p:nvGrpSpPr>
        <p:grpSpPr>
          <a:xfrm>
            <a:off x="2841082" y="3633991"/>
            <a:ext cx="222250" cy="222250"/>
            <a:chOff x="7219950" y="2486025"/>
            <a:chExt cx="419100" cy="419100"/>
          </a:xfrm>
        </p:grpSpPr>
        <p:sp>
          <p:nvSpPr>
            <p:cNvPr id="186" name="Oval 147">
              <a:extLst>
                <a:ext uri="{FF2B5EF4-FFF2-40B4-BE49-F238E27FC236}">
                  <a16:creationId xmlns:a16="http://schemas.microsoft.com/office/drawing/2014/main" id="{22029C0B-0631-82FD-4628-8350C034E234}"/>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Oval 148">
              <a:extLst>
                <a:ext uri="{FF2B5EF4-FFF2-40B4-BE49-F238E27FC236}">
                  <a16:creationId xmlns:a16="http://schemas.microsoft.com/office/drawing/2014/main" id="{0B60FE94-C8BA-933D-8311-94C5BE6CDA0C}"/>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88" name="Group 146">
            <a:extLst>
              <a:ext uri="{FF2B5EF4-FFF2-40B4-BE49-F238E27FC236}">
                <a16:creationId xmlns:a16="http://schemas.microsoft.com/office/drawing/2014/main" id="{20CE764F-1105-70AE-E123-50C42DDA5A38}"/>
              </a:ext>
            </a:extLst>
          </p:cNvPr>
          <p:cNvGrpSpPr/>
          <p:nvPr/>
        </p:nvGrpSpPr>
        <p:grpSpPr>
          <a:xfrm>
            <a:off x="4450745" y="4516999"/>
            <a:ext cx="222250" cy="222250"/>
            <a:chOff x="7219950" y="2486025"/>
            <a:chExt cx="419100" cy="419100"/>
          </a:xfrm>
        </p:grpSpPr>
        <p:sp>
          <p:nvSpPr>
            <p:cNvPr id="189" name="Oval 147">
              <a:extLst>
                <a:ext uri="{FF2B5EF4-FFF2-40B4-BE49-F238E27FC236}">
                  <a16:creationId xmlns:a16="http://schemas.microsoft.com/office/drawing/2014/main" id="{AFA8194A-7064-0DD5-566C-BEA36792C0D4}"/>
                </a:ext>
              </a:extLst>
            </p:cNvPr>
            <p:cNvSpPr/>
            <p:nvPr/>
          </p:nvSpPr>
          <p:spPr>
            <a:xfrm>
              <a:off x="7219950" y="2486025"/>
              <a:ext cx="419100" cy="419100"/>
            </a:xfrm>
            <a:prstGeom prst="ellipse">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Oval 148">
              <a:extLst>
                <a:ext uri="{FF2B5EF4-FFF2-40B4-BE49-F238E27FC236}">
                  <a16:creationId xmlns:a16="http://schemas.microsoft.com/office/drawing/2014/main" id="{7767CCB7-1667-18F3-4FBF-11E4A4324B2E}"/>
                </a:ext>
              </a:extLst>
            </p:cNvPr>
            <p:cNvSpPr/>
            <p:nvPr/>
          </p:nvSpPr>
          <p:spPr>
            <a:xfrm>
              <a:off x="7324280" y="2590355"/>
              <a:ext cx="210441" cy="210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143" name="Gerader Verbinder 142">
            <a:extLst>
              <a:ext uri="{FF2B5EF4-FFF2-40B4-BE49-F238E27FC236}">
                <a16:creationId xmlns:a16="http://schemas.microsoft.com/office/drawing/2014/main" id="{A8CADCA7-C49C-730F-7728-99A2F6B0B329}"/>
              </a:ext>
            </a:extLst>
          </p:cNvPr>
          <p:cNvCxnSpPr/>
          <p:nvPr/>
        </p:nvCxnSpPr>
        <p:spPr>
          <a:xfrm>
            <a:off x="12930809" y="3524891"/>
            <a:ext cx="0"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45" name="Gerader Verbinder 144">
            <a:extLst>
              <a:ext uri="{FF2B5EF4-FFF2-40B4-BE49-F238E27FC236}">
                <a16:creationId xmlns:a16="http://schemas.microsoft.com/office/drawing/2014/main" id="{0B06E8AF-1947-D420-025B-98CB8E8CAA10}"/>
              </a:ext>
            </a:extLst>
          </p:cNvPr>
          <p:cNvCxnSpPr>
            <a:cxnSpLocks/>
          </p:cNvCxnSpPr>
          <p:nvPr/>
        </p:nvCxnSpPr>
        <p:spPr>
          <a:xfrm>
            <a:off x="5009121" y="5977490"/>
            <a:ext cx="803575" cy="429353"/>
          </a:xfrm>
          <a:prstGeom prst="line">
            <a:avLst/>
          </a:prstGeom>
          <a:ln>
            <a:solidFill>
              <a:srgbClr val="FFC000"/>
            </a:solidFill>
            <a:tailEnd type="oval"/>
          </a:ln>
        </p:spPr>
        <p:style>
          <a:lnRef idx="2">
            <a:schemeClr val="accent1"/>
          </a:lnRef>
          <a:fillRef idx="0">
            <a:schemeClr val="accent1"/>
          </a:fillRef>
          <a:effectRef idx="1">
            <a:schemeClr val="accent1"/>
          </a:effectRef>
          <a:fontRef idx="minor">
            <a:schemeClr val="tx1"/>
          </a:fontRef>
        </p:style>
      </p:cxnSp>
      <p:sp>
        <p:nvSpPr>
          <p:cNvPr id="146" name="Textfeld 145">
            <a:extLst>
              <a:ext uri="{FF2B5EF4-FFF2-40B4-BE49-F238E27FC236}">
                <a16:creationId xmlns:a16="http://schemas.microsoft.com/office/drawing/2014/main" id="{8EDA7756-7CCE-6740-069D-A5A0D5C42DE6}"/>
              </a:ext>
            </a:extLst>
          </p:cNvPr>
          <p:cNvSpPr txBox="1"/>
          <p:nvPr/>
        </p:nvSpPr>
        <p:spPr>
          <a:xfrm>
            <a:off x="5802487" y="6241599"/>
            <a:ext cx="1058083" cy="369332"/>
          </a:xfrm>
          <a:prstGeom prst="rect">
            <a:avLst/>
          </a:prstGeom>
          <a:noFill/>
        </p:spPr>
        <p:txBody>
          <a:bodyPr wrap="square" rtlCol="0">
            <a:spAutoFit/>
          </a:bodyPr>
          <a:lstStyle/>
          <a:p>
            <a:r>
              <a:rPr lang="de-DE" dirty="0">
                <a:solidFill>
                  <a:schemeClr val="bg1"/>
                </a:solidFill>
                <a:latin typeface="Montserrat" panose="00000500000000000000" pitchFamily="2" charset="0"/>
              </a:rPr>
              <a:t>Athen</a:t>
            </a:r>
          </a:p>
        </p:txBody>
      </p:sp>
      <p:cxnSp>
        <p:nvCxnSpPr>
          <p:cNvPr id="151" name="Gerader Verbinder 150">
            <a:extLst>
              <a:ext uri="{FF2B5EF4-FFF2-40B4-BE49-F238E27FC236}">
                <a16:creationId xmlns:a16="http://schemas.microsoft.com/office/drawing/2014/main" id="{7581B960-831E-CA41-BC20-C408F0BCE986}"/>
              </a:ext>
            </a:extLst>
          </p:cNvPr>
          <p:cNvCxnSpPr>
            <a:cxnSpLocks/>
            <a:stCxn id="171" idx="3"/>
          </p:cNvCxnSpPr>
          <p:nvPr/>
        </p:nvCxnSpPr>
        <p:spPr>
          <a:xfrm flipH="1">
            <a:off x="3341406" y="5513158"/>
            <a:ext cx="302898" cy="505566"/>
          </a:xfrm>
          <a:prstGeom prst="line">
            <a:avLst/>
          </a:prstGeom>
          <a:ln>
            <a:solidFill>
              <a:srgbClr val="FFC000"/>
            </a:solidFill>
            <a:tailEnd type="oval"/>
          </a:ln>
        </p:spPr>
        <p:style>
          <a:lnRef idx="2">
            <a:schemeClr val="accent1"/>
          </a:lnRef>
          <a:fillRef idx="0">
            <a:schemeClr val="accent1"/>
          </a:fillRef>
          <a:effectRef idx="1">
            <a:schemeClr val="accent1"/>
          </a:effectRef>
          <a:fontRef idx="minor">
            <a:schemeClr val="tx1"/>
          </a:fontRef>
        </p:style>
      </p:cxnSp>
      <p:sp>
        <p:nvSpPr>
          <p:cNvPr id="164" name="Textfeld 163">
            <a:extLst>
              <a:ext uri="{FF2B5EF4-FFF2-40B4-BE49-F238E27FC236}">
                <a16:creationId xmlns:a16="http://schemas.microsoft.com/office/drawing/2014/main" id="{4EFDD18C-2BC1-AE34-6088-6BD7713E67DE}"/>
              </a:ext>
            </a:extLst>
          </p:cNvPr>
          <p:cNvSpPr txBox="1"/>
          <p:nvPr/>
        </p:nvSpPr>
        <p:spPr>
          <a:xfrm>
            <a:off x="2741929" y="6018724"/>
            <a:ext cx="982955" cy="369332"/>
          </a:xfrm>
          <a:prstGeom prst="rect">
            <a:avLst/>
          </a:prstGeom>
          <a:noFill/>
        </p:spPr>
        <p:txBody>
          <a:bodyPr wrap="square" rtlCol="0">
            <a:spAutoFit/>
          </a:bodyPr>
          <a:lstStyle/>
          <a:p>
            <a:r>
              <a:rPr lang="de-DE" dirty="0">
                <a:solidFill>
                  <a:schemeClr val="bg1"/>
                </a:solidFill>
                <a:latin typeface="Montserrat" panose="00000500000000000000" pitchFamily="2" charset="0"/>
              </a:rPr>
              <a:t>Rom</a:t>
            </a:r>
          </a:p>
        </p:txBody>
      </p:sp>
      <p:cxnSp>
        <p:nvCxnSpPr>
          <p:cNvPr id="166" name="Gerader Verbinder 165">
            <a:extLst>
              <a:ext uri="{FF2B5EF4-FFF2-40B4-BE49-F238E27FC236}">
                <a16:creationId xmlns:a16="http://schemas.microsoft.com/office/drawing/2014/main" id="{F201DDBB-DC6D-7A49-B92E-57CBEF457CB4}"/>
              </a:ext>
            </a:extLst>
          </p:cNvPr>
          <p:cNvCxnSpPr>
            <a:stCxn id="168" idx="1"/>
          </p:cNvCxnSpPr>
          <p:nvPr/>
        </p:nvCxnSpPr>
        <p:spPr>
          <a:xfrm flipH="1" flipV="1">
            <a:off x="478971" y="4754880"/>
            <a:ext cx="259743" cy="388253"/>
          </a:xfrm>
          <a:prstGeom prst="line">
            <a:avLst/>
          </a:prstGeom>
          <a:ln>
            <a:solidFill>
              <a:srgbClr val="FFC000"/>
            </a:solidFill>
            <a:tailEnd type="oval"/>
          </a:ln>
        </p:spPr>
        <p:style>
          <a:lnRef idx="2">
            <a:schemeClr val="accent1"/>
          </a:lnRef>
          <a:fillRef idx="0">
            <a:schemeClr val="accent1"/>
          </a:fillRef>
          <a:effectRef idx="1">
            <a:schemeClr val="accent1"/>
          </a:effectRef>
          <a:fontRef idx="minor">
            <a:schemeClr val="tx1"/>
          </a:fontRef>
        </p:style>
      </p:cxnSp>
      <p:sp>
        <p:nvSpPr>
          <p:cNvPr id="193" name="Textfeld 192">
            <a:extLst>
              <a:ext uri="{FF2B5EF4-FFF2-40B4-BE49-F238E27FC236}">
                <a16:creationId xmlns:a16="http://schemas.microsoft.com/office/drawing/2014/main" id="{7800773A-7B90-DB25-BFB2-E897AC5FF70C}"/>
              </a:ext>
            </a:extLst>
          </p:cNvPr>
          <p:cNvSpPr txBox="1"/>
          <p:nvPr/>
        </p:nvSpPr>
        <p:spPr>
          <a:xfrm>
            <a:off x="134225" y="4369917"/>
            <a:ext cx="949234" cy="369332"/>
          </a:xfrm>
          <a:prstGeom prst="rect">
            <a:avLst/>
          </a:prstGeom>
          <a:noFill/>
        </p:spPr>
        <p:txBody>
          <a:bodyPr wrap="square" rtlCol="0">
            <a:spAutoFit/>
          </a:bodyPr>
          <a:lstStyle/>
          <a:p>
            <a:r>
              <a:rPr lang="de-DE" dirty="0">
                <a:solidFill>
                  <a:schemeClr val="bg1"/>
                </a:solidFill>
                <a:latin typeface="Montserrat" panose="00000500000000000000" pitchFamily="2" charset="0"/>
              </a:rPr>
              <a:t>Lisboa</a:t>
            </a:r>
          </a:p>
        </p:txBody>
      </p:sp>
      <p:cxnSp>
        <p:nvCxnSpPr>
          <p:cNvPr id="195" name="Gerader Verbinder 194">
            <a:extLst>
              <a:ext uri="{FF2B5EF4-FFF2-40B4-BE49-F238E27FC236}">
                <a16:creationId xmlns:a16="http://schemas.microsoft.com/office/drawing/2014/main" id="{0D0D3C99-426B-9098-7640-AC482FB93270}"/>
              </a:ext>
            </a:extLst>
          </p:cNvPr>
          <p:cNvCxnSpPr>
            <a:cxnSpLocks/>
            <a:endCxn id="198" idx="0"/>
          </p:cNvCxnSpPr>
          <p:nvPr/>
        </p:nvCxnSpPr>
        <p:spPr>
          <a:xfrm flipH="1">
            <a:off x="1801928" y="5523003"/>
            <a:ext cx="212299" cy="582807"/>
          </a:xfrm>
          <a:prstGeom prst="line">
            <a:avLst/>
          </a:prstGeom>
          <a:ln>
            <a:solidFill>
              <a:srgbClr val="FFC000"/>
            </a:solidFill>
            <a:tailEnd type="oval"/>
          </a:ln>
        </p:spPr>
        <p:style>
          <a:lnRef idx="2">
            <a:schemeClr val="accent1"/>
          </a:lnRef>
          <a:fillRef idx="0">
            <a:schemeClr val="accent1"/>
          </a:fillRef>
          <a:effectRef idx="1">
            <a:schemeClr val="accent1"/>
          </a:effectRef>
          <a:fontRef idx="minor">
            <a:schemeClr val="tx1"/>
          </a:fontRef>
        </p:style>
      </p:cxnSp>
      <p:sp>
        <p:nvSpPr>
          <p:cNvPr id="198" name="Textfeld 197">
            <a:extLst>
              <a:ext uri="{FF2B5EF4-FFF2-40B4-BE49-F238E27FC236}">
                <a16:creationId xmlns:a16="http://schemas.microsoft.com/office/drawing/2014/main" id="{B80CC3EE-EC28-3627-5A9B-4F471BCA435A}"/>
              </a:ext>
            </a:extLst>
          </p:cNvPr>
          <p:cNvSpPr txBox="1"/>
          <p:nvPr/>
        </p:nvSpPr>
        <p:spPr>
          <a:xfrm>
            <a:off x="1072206" y="6105810"/>
            <a:ext cx="1459444" cy="369332"/>
          </a:xfrm>
          <a:prstGeom prst="rect">
            <a:avLst/>
          </a:prstGeom>
          <a:noFill/>
        </p:spPr>
        <p:txBody>
          <a:bodyPr wrap="square" rtlCol="0">
            <a:spAutoFit/>
          </a:bodyPr>
          <a:lstStyle/>
          <a:p>
            <a:r>
              <a:rPr lang="de-DE" dirty="0">
                <a:solidFill>
                  <a:schemeClr val="bg1"/>
                </a:solidFill>
                <a:latin typeface="Montserrat" panose="00000500000000000000" pitchFamily="2" charset="0"/>
              </a:rPr>
              <a:t>Barcelona</a:t>
            </a:r>
          </a:p>
        </p:txBody>
      </p:sp>
      <p:cxnSp>
        <p:nvCxnSpPr>
          <p:cNvPr id="210" name="Gerader Verbinder 209">
            <a:extLst>
              <a:ext uri="{FF2B5EF4-FFF2-40B4-BE49-F238E27FC236}">
                <a16:creationId xmlns:a16="http://schemas.microsoft.com/office/drawing/2014/main" id="{A27D1548-8699-C5EC-20C1-44463A4B2D79}"/>
              </a:ext>
            </a:extLst>
          </p:cNvPr>
          <p:cNvCxnSpPr>
            <a:cxnSpLocks/>
          </p:cNvCxnSpPr>
          <p:nvPr/>
        </p:nvCxnSpPr>
        <p:spPr>
          <a:xfrm>
            <a:off x="4659549" y="4669277"/>
            <a:ext cx="1665192" cy="1061144"/>
          </a:xfrm>
          <a:prstGeom prst="line">
            <a:avLst/>
          </a:prstGeom>
          <a:ln>
            <a:solidFill>
              <a:srgbClr val="FFC000"/>
            </a:solidFill>
            <a:tailEnd type="oval"/>
          </a:ln>
        </p:spPr>
        <p:style>
          <a:lnRef idx="2">
            <a:schemeClr val="accent1"/>
          </a:lnRef>
          <a:fillRef idx="0">
            <a:schemeClr val="accent1"/>
          </a:fillRef>
          <a:effectRef idx="1">
            <a:schemeClr val="accent1"/>
          </a:effectRef>
          <a:fontRef idx="minor">
            <a:schemeClr val="tx1"/>
          </a:fontRef>
        </p:style>
      </p:cxnSp>
      <p:sp>
        <p:nvSpPr>
          <p:cNvPr id="214" name="Textfeld 213">
            <a:extLst>
              <a:ext uri="{FF2B5EF4-FFF2-40B4-BE49-F238E27FC236}">
                <a16:creationId xmlns:a16="http://schemas.microsoft.com/office/drawing/2014/main" id="{483E2209-9BE0-3EAE-44C8-818BE5AA1F9D}"/>
              </a:ext>
            </a:extLst>
          </p:cNvPr>
          <p:cNvSpPr txBox="1"/>
          <p:nvPr/>
        </p:nvSpPr>
        <p:spPr>
          <a:xfrm>
            <a:off x="6430486" y="5631802"/>
            <a:ext cx="1550579" cy="369332"/>
          </a:xfrm>
          <a:prstGeom prst="rect">
            <a:avLst/>
          </a:prstGeom>
          <a:noFill/>
        </p:spPr>
        <p:txBody>
          <a:bodyPr wrap="square" rtlCol="0">
            <a:spAutoFit/>
          </a:bodyPr>
          <a:lstStyle/>
          <a:p>
            <a:r>
              <a:rPr lang="de-DE" dirty="0">
                <a:solidFill>
                  <a:schemeClr val="bg1"/>
                </a:solidFill>
                <a:latin typeface="Montserrat" panose="00000500000000000000" pitchFamily="2" charset="0"/>
              </a:rPr>
              <a:t>Budapest</a:t>
            </a:r>
          </a:p>
        </p:txBody>
      </p:sp>
      <p:cxnSp>
        <p:nvCxnSpPr>
          <p:cNvPr id="216" name="Gerader Verbinder 215">
            <a:extLst>
              <a:ext uri="{FF2B5EF4-FFF2-40B4-BE49-F238E27FC236}">
                <a16:creationId xmlns:a16="http://schemas.microsoft.com/office/drawing/2014/main" id="{79745986-2EB1-BA04-AC5E-8838284EEBC4}"/>
              </a:ext>
            </a:extLst>
          </p:cNvPr>
          <p:cNvCxnSpPr>
            <a:cxnSpLocks/>
            <a:stCxn id="183" idx="2"/>
          </p:cNvCxnSpPr>
          <p:nvPr/>
        </p:nvCxnSpPr>
        <p:spPr>
          <a:xfrm flipH="1" flipV="1">
            <a:off x="1338221" y="3620432"/>
            <a:ext cx="992535" cy="100922"/>
          </a:xfrm>
          <a:prstGeom prst="line">
            <a:avLst/>
          </a:prstGeom>
          <a:ln>
            <a:solidFill>
              <a:srgbClr val="FFC000"/>
            </a:solidFill>
            <a:tailEnd type="oval"/>
          </a:ln>
        </p:spPr>
        <p:style>
          <a:lnRef idx="2">
            <a:schemeClr val="accent1"/>
          </a:lnRef>
          <a:fillRef idx="0">
            <a:schemeClr val="accent1"/>
          </a:fillRef>
          <a:effectRef idx="1">
            <a:schemeClr val="accent1"/>
          </a:effectRef>
          <a:fontRef idx="minor">
            <a:schemeClr val="tx1"/>
          </a:fontRef>
        </p:style>
      </p:cxnSp>
      <p:sp>
        <p:nvSpPr>
          <p:cNvPr id="217" name="Textfeld 216">
            <a:extLst>
              <a:ext uri="{FF2B5EF4-FFF2-40B4-BE49-F238E27FC236}">
                <a16:creationId xmlns:a16="http://schemas.microsoft.com/office/drawing/2014/main" id="{632CBE4A-BCB6-C83F-CC6A-C1D9B6325C83}"/>
              </a:ext>
            </a:extLst>
          </p:cNvPr>
          <p:cNvSpPr txBox="1"/>
          <p:nvPr/>
        </p:nvSpPr>
        <p:spPr>
          <a:xfrm>
            <a:off x="323190" y="3346018"/>
            <a:ext cx="1160585" cy="369332"/>
          </a:xfrm>
          <a:prstGeom prst="rect">
            <a:avLst/>
          </a:prstGeom>
          <a:noFill/>
        </p:spPr>
        <p:txBody>
          <a:bodyPr wrap="square" rtlCol="0">
            <a:spAutoFit/>
          </a:bodyPr>
          <a:lstStyle/>
          <a:p>
            <a:r>
              <a:rPr lang="de-DE" dirty="0">
                <a:solidFill>
                  <a:schemeClr val="bg1"/>
                </a:solidFill>
                <a:latin typeface="Montserrat" panose="00000500000000000000" pitchFamily="2" charset="0"/>
              </a:rPr>
              <a:t>London</a:t>
            </a:r>
          </a:p>
        </p:txBody>
      </p:sp>
      <p:cxnSp>
        <p:nvCxnSpPr>
          <p:cNvPr id="219" name="Gerader Verbinder 218">
            <a:extLst>
              <a:ext uri="{FF2B5EF4-FFF2-40B4-BE49-F238E27FC236}">
                <a16:creationId xmlns:a16="http://schemas.microsoft.com/office/drawing/2014/main" id="{7DE594F1-EB77-95CE-9765-7E5BBCB6C92A}"/>
              </a:ext>
            </a:extLst>
          </p:cNvPr>
          <p:cNvCxnSpPr>
            <a:cxnSpLocks/>
            <a:stCxn id="180" idx="2"/>
          </p:cNvCxnSpPr>
          <p:nvPr/>
        </p:nvCxnSpPr>
        <p:spPr>
          <a:xfrm flipH="1" flipV="1">
            <a:off x="1413321" y="4294558"/>
            <a:ext cx="1063586" cy="117318"/>
          </a:xfrm>
          <a:prstGeom prst="line">
            <a:avLst/>
          </a:prstGeom>
          <a:ln>
            <a:solidFill>
              <a:srgbClr val="FFC000"/>
            </a:solidFill>
            <a:tailEnd type="oval"/>
          </a:ln>
        </p:spPr>
        <p:style>
          <a:lnRef idx="2">
            <a:schemeClr val="accent1"/>
          </a:lnRef>
          <a:fillRef idx="0">
            <a:schemeClr val="accent1"/>
          </a:fillRef>
          <a:effectRef idx="1">
            <a:schemeClr val="accent1"/>
          </a:effectRef>
          <a:fontRef idx="minor">
            <a:schemeClr val="tx1"/>
          </a:fontRef>
        </p:style>
      </p:cxnSp>
      <p:sp>
        <p:nvSpPr>
          <p:cNvPr id="223" name="Textfeld 222">
            <a:extLst>
              <a:ext uri="{FF2B5EF4-FFF2-40B4-BE49-F238E27FC236}">
                <a16:creationId xmlns:a16="http://schemas.microsoft.com/office/drawing/2014/main" id="{25273CC2-3032-A535-909B-C1235435E880}"/>
              </a:ext>
            </a:extLst>
          </p:cNvPr>
          <p:cNvSpPr txBox="1"/>
          <p:nvPr/>
        </p:nvSpPr>
        <p:spPr>
          <a:xfrm>
            <a:off x="687507" y="4058012"/>
            <a:ext cx="1063586" cy="369332"/>
          </a:xfrm>
          <a:prstGeom prst="rect">
            <a:avLst/>
          </a:prstGeom>
          <a:noFill/>
        </p:spPr>
        <p:txBody>
          <a:bodyPr wrap="square" rtlCol="0">
            <a:spAutoFit/>
          </a:bodyPr>
          <a:lstStyle/>
          <a:p>
            <a:r>
              <a:rPr lang="de-DE" dirty="0">
                <a:solidFill>
                  <a:schemeClr val="bg1"/>
                </a:solidFill>
                <a:latin typeface="Montserrat" panose="00000500000000000000" pitchFamily="2" charset="0"/>
              </a:rPr>
              <a:t>Paris</a:t>
            </a:r>
          </a:p>
        </p:txBody>
      </p:sp>
      <p:cxnSp>
        <p:nvCxnSpPr>
          <p:cNvPr id="242" name="Gerader Verbinder 241">
            <a:extLst>
              <a:ext uri="{FF2B5EF4-FFF2-40B4-BE49-F238E27FC236}">
                <a16:creationId xmlns:a16="http://schemas.microsoft.com/office/drawing/2014/main" id="{4944CEF0-389E-1029-BF31-FDFE0AF8B49A}"/>
              </a:ext>
            </a:extLst>
          </p:cNvPr>
          <p:cNvCxnSpPr>
            <a:stCxn id="140" idx="7"/>
          </p:cNvCxnSpPr>
          <p:nvPr/>
        </p:nvCxnSpPr>
        <p:spPr>
          <a:xfrm flipV="1">
            <a:off x="3993503" y="3955165"/>
            <a:ext cx="461765" cy="557119"/>
          </a:xfrm>
          <a:prstGeom prst="line">
            <a:avLst/>
          </a:prstGeom>
          <a:ln>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245" name="Textfeld 244">
            <a:extLst>
              <a:ext uri="{FF2B5EF4-FFF2-40B4-BE49-F238E27FC236}">
                <a16:creationId xmlns:a16="http://schemas.microsoft.com/office/drawing/2014/main" id="{4C1DACD1-79AB-72C7-1D24-130E77EDE441}"/>
              </a:ext>
            </a:extLst>
          </p:cNvPr>
          <p:cNvSpPr txBox="1"/>
          <p:nvPr/>
        </p:nvSpPr>
        <p:spPr>
          <a:xfrm>
            <a:off x="4455268" y="3715350"/>
            <a:ext cx="1770434" cy="369332"/>
          </a:xfrm>
          <a:prstGeom prst="rect">
            <a:avLst/>
          </a:prstGeom>
          <a:noFill/>
        </p:spPr>
        <p:txBody>
          <a:bodyPr wrap="square" rtlCol="0">
            <a:spAutoFit/>
          </a:bodyPr>
          <a:lstStyle/>
          <a:p>
            <a:r>
              <a:rPr lang="de-DE" dirty="0">
                <a:latin typeface="Montserrat" panose="00000500000000000000" pitchFamily="2" charset="0"/>
              </a:rPr>
              <a:t>Vienna</a:t>
            </a:r>
          </a:p>
        </p:txBody>
      </p:sp>
      <p:cxnSp>
        <p:nvCxnSpPr>
          <p:cNvPr id="250" name="Gerader Verbinder 249">
            <a:extLst>
              <a:ext uri="{FF2B5EF4-FFF2-40B4-BE49-F238E27FC236}">
                <a16:creationId xmlns:a16="http://schemas.microsoft.com/office/drawing/2014/main" id="{16FB2B84-2741-79D4-8B67-DD523B8FE265}"/>
              </a:ext>
            </a:extLst>
          </p:cNvPr>
          <p:cNvCxnSpPr>
            <a:cxnSpLocks/>
            <a:stCxn id="186" idx="0"/>
          </p:cNvCxnSpPr>
          <p:nvPr/>
        </p:nvCxnSpPr>
        <p:spPr>
          <a:xfrm flipH="1" flipV="1">
            <a:off x="2531650" y="2363821"/>
            <a:ext cx="420557" cy="1270170"/>
          </a:xfrm>
          <a:prstGeom prst="line">
            <a:avLst/>
          </a:prstGeom>
          <a:ln>
            <a:solidFill>
              <a:srgbClr val="FFC000"/>
            </a:solidFill>
            <a:tailEnd type="oval"/>
          </a:ln>
        </p:spPr>
        <p:style>
          <a:lnRef idx="2">
            <a:schemeClr val="accent1"/>
          </a:lnRef>
          <a:fillRef idx="0">
            <a:schemeClr val="accent1"/>
          </a:fillRef>
          <a:effectRef idx="1">
            <a:schemeClr val="accent1"/>
          </a:effectRef>
          <a:fontRef idx="minor">
            <a:schemeClr val="tx1"/>
          </a:fontRef>
        </p:style>
      </p:cxnSp>
      <p:sp>
        <p:nvSpPr>
          <p:cNvPr id="253" name="Textfeld 252">
            <a:extLst>
              <a:ext uri="{FF2B5EF4-FFF2-40B4-BE49-F238E27FC236}">
                <a16:creationId xmlns:a16="http://schemas.microsoft.com/office/drawing/2014/main" id="{10404958-894E-33CD-1D98-60615CF7FE8C}"/>
              </a:ext>
            </a:extLst>
          </p:cNvPr>
          <p:cNvSpPr txBox="1"/>
          <p:nvPr/>
        </p:nvSpPr>
        <p:spPr>
          <a:xfrm>
            <a:off x="1801928" y="1967573"/>
            <a:ext cx="1626978" cy="369332"/>
          </a:xfrm>
          <a:prstGeom prst="rect">
            <a:avLst/>
          </a:prstGeom>
          <a:noFill/>
        </p:spPr>
        <p:txBody>
          <a:bodyPr wrap="square" rtlCol="0">
            <a:spAutoFit/>
          </a:bodyPr>
          <a:lstStyle/>
          <a:p>
            <a:r>
              <a:rPr lang="de-DE" dirty="0">
                <a:solidFill>
                  <a:schemeClr val="bg1"/>
                </a:solidFill>
                <a:latin typeface="Montserrat" panose="00000500000000000000" pitchFamily="2" charset="0"/>
              </a:rPr>
              <a:t>Amsterdam</a:t>
            </a:r>
          </a:p>
        </p:txBody>
      </p:sp>
      <p:sp>
        <p:nvSpPr>
          <p:cNvPr id="254" name="Textfeld 253">
            <a:extLst>
              <a:ext uri="{FF2B5EF4-FFF2-40B4-BE49-F238E27FC236}">
                <a16:creationId xmlns:a16="http://schemas.microsoft.com/office/drawing/2014/main" id="{32CD13EC-7D41-E6AE-B495-4652FA25A5B5}"/>
              </a:ext>
            </a:extLst>
          </p:cNvPr>
          <p:cNvSpPr txBox="1"/>
          <p:nvPr/>
        </p:nvSpPr>
        <p:spPr>
          <a:xfrm>
            <a:off x="3064754" y="4053374"/>
            <a:ext cx="982955" cy="369332"/>
          </a:xfrm>
          <a:prstGeom prst="rect">
            <a:avLst/>
          </a:prstGeom>
          <a:noFill/>
        </p:spPr>
        <p:txBody>
          <a:bodyPr wrap="square" rtlCol="0">
            <a:spAutoFit/>
          </a:bodyPr>
          <a:lstStyle/>
          <a:p>
            <a:r>
              <a:rPr lang="de-DE" dirty="0">
                <a:latin typeface="Montserrat" panose="00000500000000000000" pitchFamily="2" charset="0"/>
              </a:rPr>
              <a:t>Berlin</a:t>
            </a:r>
          </a:p>
        </p:txBody>
      </p:sp>
      <p:cxnSp>
        <p:nvCxnSpPr>
          <p:cNvPr id="256" name="Gerader Verbinder 255">
            <a:extLst>
              <a:ext uri="{FF2B5EF4-FFF2-40B4-BE49-F238E27FC236}">
                <a16:creationId xmlns:a16="http://schemas.microsoft.com/office/drawing/2014/main" id="{85C525C0-C884-C800-7F7F-44BB0711B925}"/>
              </a:ext>
            </a:extLst>
          </p:cNvPr>
          <p:cNvCxnSpPr>
            <a:stCxn id="177" idx="3"/>
          </p:cNvCxnSpPr>
          <p:nvPr/>
        </p:nvCxnSpPr>
        <p:spPr>
          <a:xfrm flipH="1">
            <a:off x="3492230" y="3884779"/>
            <a:ext cx="169663" cy="171655"/>
          </a:xfrm>
          <a:prstGeom prst="line">
            <a:avLst/>
          </a:prstGeom>
          <a:ln>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258" name="Textfeld 257">
            <a:extLst>
              <a:ext uri="{FF2B5EF4-FFF2-40B4-BE49-F238E27FC236}">
                <a16:creationId xmlns:a16="http://schemas.microsoft.com/office/drawing/2014/main" id="{F9412903-4791-5E8A-4026-19D11C6AA7ED}"/>
              </a:ext>
            </a:extLst>
          </p:cNvPr>
          <p:cNvSpPr txBox="1"/>
          <p:nvPr/>
        </p:nvSpPr>
        <p:spPr>
          <a:xfrm>
            <a:off x="8576431" y="3584001"/>
            <a:ext cx="3500774" cy="2369880"/>
          </a:xfrm>
          <a:prstGeom prst="rect">
            <a:avLst/>
          </a:prstGeom>
          <a:noFill/>
        </p:spPr>
        <p:txBody>
          <a:bodyPr wrap="square" rtlCol="0">
            <a:spAutoFit/>
          </a:bodyPr>
          <a:lstStyle/>
          <a:p>
            <a:r>
              <a:rPr lang="de-DE" sz="2800" dirty="0">
                <a:latin typeface="Montserrat" panose="00000500000000000000" pitchFamily="2" charset="0"/>
              </a:rPr>
              <a:t>Geografische Verteilung der Städte in Nord und Süd.</a:t>
            </a:r>
          </a:p>
          <a:p>
            <a:endParaRPr lang="de-DE" dirty="0"/>
          </a:p>
          <a:p>
            <a:endParaRPr lang="de-DE" dirty="0"/>
          </a:p>
        </p:txBody>
      </p:sp>
    </p:spTree>
    <p:extLst>
      <p:ext uri="{BB962C8B-B14F-4D97-AF65-F5344CB8AC3E}">
        <p14:creationId xmlns:p14="http://schemas.microsoft.com/office/powerpoint/2010/main" val="401379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0CB1F-9AFD-509F-88F2-BE6A149B83D6}"/>
            </a:ext>
          </a:extLst>
        </p:cNvPr>
        <p:cNvGrpSpPr/>
        <p:nvPr/>
      </p:nvGrpSpPr>
      <p:grpSpPr>
        <a:xfrm>
          <a:off x="0" y="0"/>
          <a:ext cx="0" cy="0"/>
          <a:chOff x="0" y="0"/>
          <a:chExt cx="0" cy="0"/>
        </a:xfrm>
      </p:grpSpPr>
      <p:sp>
        <p:nvSpPr>
          <p:cNvPr id="3" name="Rechteck 2">
            <a:extLst>
              <a:ext uri="{FF2B5EF4-FFF2-40B4-BE49-F238E27FC236}">
                <a16:creationId xmlns:a16="http://schemas.microsoft.com/office/drawing/2014/main" id="{D19DC18B-C517-FA21-FF6E-01FEFEB56FA9}"/>
              </a:ext>
            </a:extLst>
          </p:cNvPr>
          <p:cNvSpPr/>
          <p:nvPr/>
        </p:nvSpPr>
        <p:spPr>
          <a:xfrm>
            <a:off x="-262759" y="-1"/>
            <a:ext cx="12454759" cy="6858001"/>
          </a:xfrm>
          <a:prstGeom prst="rect">
            <a:avLst/>
          </a:prstGeom>
          <a:gradFill>
            <a:gsLst>
              <a:gs pos="50000">
                <a:srgbClr val="26888A"/>
              </a:gs>
              <a:gs pos="24000">
                <a:srgbClr val="87B8B9"/>
              </a:gs>
              <a:gs pos="88000">
                <a:schemeClr val="tx1"/>
              </a:gs>
              <a:gs pos="5000">
                <a:schemeClr val="bg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D8B22BF-5041-E7BD-BA54-272672267DAD}"/>
              </a:ext>
            </a:extLst>
          </p:cNvPr>
          <p:cNvSpPr txBox="1"/>
          <p:nvPr/>
        </p:nvSpPr>
        <p:spPr>
          <a:xfrm>
            <a:off x="0" y="1626475"/>
            <a:ext cx="12192000" cy="3605049"/>
          </a:xfrm>
          <a:custGeom>
            <a:avLst/>
            <a:gdLst/>
            <a:ahLst/>
            <a:cxnLst/>
            <a:rect l="l" t="t" r="r" b="b"/>
            <a:pathLst>
              <a:path w="12192000" h="3605049">
                <a:moveTo>
                  <a:pt x="7027830" y="1397422"/>
                </a:moveTo>
                <a:lnTo>
                  <a:pt x="7308007" y="2073887"/>
                </a:lnTo>
                <a:lnTo>
                  <a:pt x="6747652" y="2073887"/>
                </a:lnTo>
                <a:close/>
                <a:moveTo>
                  <a:pt x="1360455" y="1397422"/>
                </a:moveTo>
                <a:lnTo>
                  <a:pt x="1640633" y="2073887"/>
                </a:lnTo>
                <a:lnTo>
                  <a:pt x="1080277" y="2073887"/>
                </a:lnTo>
                <a:close/>
                <a:moveTo>
                  <a:pt x="10245041" y="996086"/>
                </a:moveTo>
                <a:lnTo>
                  <a:pt x="10245041" y="2762973"/>
                </a:lnTo>
                <a:lnTo>
                  <a:pt x="11539918" y="2762973"/>
                </a:lnTo>
                <a:lnTo>
                  <a:pt x="11539918" y="2429789"/>
                </a:lnTo>
                <a:lnTo>
                  <a:pt x="10653950" y="2429789"/>
                </a:lnTo>
                <a:lnTo>
                  <a:pt x="10653950" y="996086"/>
                </a:lnTo>
                <a:close/>
                <a:moveTo>
                  <a:pt x="8206691" y="996086"/>
                </a:moveTo>
                <a:lnTo>
                  <a:pt x="8206691" y="2762973"/>
                </a:lnTo>
                <a:lnTo>
                  <a:pt x="8615600" y="2762973"/>
                </a:lnTo>
                <a:lnTo>
                  <a:pt x="8615600" y="2038549"/>
                </a:lnTo>
                <a:lnTo>
                  <a:pt x="9418271" y="2038549"/>
                </a:lnTo>
                <a:lnTo>
                  <a:pt x="9418271" y="2762973"/>
                </a:lnTo>
                <a:lnTo>
                  <a:pt x="9827179" y="2762973"/>
                </a:lnTo>
                <a:lnTo>
                  <a:pt x="9827179" y="996086"/>
                </a:lnTo>
                <a:lnTo>
                  <a:pt x="9418271" y="996086"/>
                </a:lnTo>
                <a:lnTo>
                  <a:pt x="9418271" y="1692744"/>
                </a:lnTo>
                <a:lnTo>
                  <a:pt x="8615600" y="1692744"/>
                </a:lnTo>
                <a:lnTo>
                  <a:pt x="8615600" y="996086"/>
                </a:lnTo>
                <a:close/>
                <a:moveTo>
                  <a:pt x="6828424" y="996086"/>
                </a:moveTo>
                <a:lnTo>
                  <a:pt x="6040897" y="2762973"/>
                </a:lnTo>
                <a:lnTo>
                  <a:pt x="6459901" y="2762973"/>
                </a:lnTo>
                <a:lnTo>
                  <a:pt x="6616397" y="2384354"/>
                </a:lnTo>
                <a:lnTo>
                  <a:pt x="7436738" y="2384354"/>
                </a:lnTo>
                <a:lnTo>
                  <a:pt x="7593233" y="2762973"/>
                </a:lnTo>
                <a:lnTo>
                  <a:pt x="8022335" y="2762973"/>
                </a:lnTo>
                <a:lnTo>
                  <a:pt x="7232284" y="996086"/>
                </a:lnTo>
                <a:close/>
                <a:moveTo>
                  <a:pt x="4484275" y="996086"/>
                </a:moveTo>
                <a:lnTo>
                  <a:pt x="4484275" y="1329270"/>
                </a:lnTo>
                <a:lnTo>
                  <a:pt x="5433345" y="1329270"/>
                </a:lnTo>
                <a:lnTo>
                  <a:pt x="4464082" y="2497940"/>
                </a:lnTo>
                <a:lnTo>
                  <a:pt x="4464082" y="2762973"/>
                </a:lnTo>
                <a:lnTo>
                  <a:pt x="6008846" y="2762973"/>
                </a:lnTo>
                <a:lnTo>
                  <a:pt x="6008846" y="2429789"/>
                </a:lnTo>
                <a:lnTo>
                  <a:pt x="5004244" y="2429789"/>
                </a:lnTo>
                <a:lnTo>
                  <a:pt x="5970984" y="1261119"/>
                </a:lnTo>
                <a:lnTo>
                  <a:pt x="5970984" y="996086"/>
                </a:lnTo>
                <a:close/>
                <a:moveTo>
                  <a:pt x="2539317" y="996086"/>
                </a:moveTo>
                <a:lnTo>
                  <a:pt x="2539317" y="2762973"/>
                </a:lnTo>
                <a:lnTo>
                  <a:pt x="2943177" y="2762973"/>
                </a:lnTo>
                <a:lnTo>
                  <a:pt x="2943177" y="1690220"/>
                </a:lnTo>
                <a:lnTo>
                  <a:pt x="3824096" y="2762973"/>
                </a:lnTo>
                <a:lnTo>
                  <a:pt x="4159805" y="2762973"/>
                </a:lnTo>
                <a:lnTo>
                  <a:pt x="4159805" y="996086"/>
                </a:lnTo>
                <a:lnTo>
                  <a:pt x="3755945" y="996086"/>
                </a:lnTo>
                <a:lnTo>
                  <a:pt x="3755945" y="2068839"/>
                </a:lnTo>
                <a:lnTo>
                  <a:pt x="2877550" y="996086"/>
                </a:lnTo>
                <a:close/>
                <a:moveTo>
                  <a:pt x="1161049" y="996086"/>
                </a:moveTo>
                <a:lnTo>
                  <a:pt x="373522" y="2762973"/>
                </a:lnTo>
                <a:lnTo>
                  <a:pt x="792527" y="2762973"/>
                </a:lnTo>
                <a:lnTo>
                  <a:pt x="949023" y="2384354"/>
                </a:lnTo>
                <a:lnTo>
                  <a:pt x="1769364" y="2384354"/>
                </a:lnTo>
                <a:lnTo>
                  <a:pt x="1925859" y="2762973"/>
                </a:lnTo>
                <a:lnTo>
                  <a:pt x="2354961" y="2762973"/>
                </a:lnTo>
                <a:lnTo>
                  <a:pt x="1564909" y="996086"/>
                </a:lnTo>
                <a:close/>
                <a:moveTo>
                  <a:pt x="0" y="0"/>
                </a:moveTo>
                <a:lnTo>
                  <a:pt x="12192000" y="0"/>
                </a:lnTo>
                <a:lnTo>
                  <a:pt x="12192000" y="3605049"/>
                </a:lnTo>
                <a:lnTo>
                  <a:pt x="0" y="3605049"/>
                </a:lnTo>
                <a:close/>
              </a:path>
            </a:pathLst>
          </a:custGeom>
          <a:solidFill>
            <a:schemeClr val="tx1"/>
          </a:solidFill>
          <a:ln>
            <a:noFill/>
          </a:ln>
          <a:effectLst>
            <a:outerShdw blurRad="139700" dist="1524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de-DE" sz="23900" b="1" dirty="0">
              <a:latin typeface="Montserrat" panose="00000500000000000000" pitchFamily="2" charset="0"/>
            </a:endParaRPr>
          </a:p>
        </p:txBody>
      </p:sp>
      <p:pic>
        <p:nvPicPr>
          <p:cNvPr id="21" name="Grafik 20" descr="Ein Bild, das Himmel, Wolke, draußen, Gebäude enthält.">
            <a:extLst>
              <a:ext uri="{FF2B5EF4-FFF2-40B4-BE49-F238E27FC236}">
                <a16:creationId xmlns:a16="http://schemas.microsoft.com/office/drawing/2014/main" id="{C8BBC3D8-C4DD-EF06-BFAC-708A1DCCD2A9}"/>
              </a:ext>
            </a:extLst>
          </p:cNvPr>
          <p:cNvPicPr>
            <a:picLocks noChangeAspect="1"/>
          </p:cNvPicPr>
          <p:nvPr/>
        </p:nvPicPr>
        <p:blipFill>
          <a:blip r:embed="rId3">
            <a:extLst>
              <a:ext uri="{28A0092B-C50C-407E-A947-70E740481C1C}">
                <a14:useLocalDpi xmlns:a14="http://schemas.microsoft.com/office/drawing/2010/main" val="0"/>
              </a:ext>
            </a:extLst>
          </a:blip>
          <a:srcRect b="33487"/>
          <a:stretch>
            <a:fillRect/>
          </a:stretch>
        </p:blipFill>
        <p:spPr>
          <a:xfrm>
            <a:off x="2641977" y="4818992"/>
            <a:ext cx="2043706" cy="2039008"/>
          </a:xfrm>
          <a:prstGeom prst="rect">
            <a:avLst/>
          </a:prstGeom>
          <a:effectLst>
            <a:outerShdw blurRad="50800" dist="38100" algn="l" rotWithShape="0">
              <a:prstClr val="black">
                <a:alpha val="40000"/>
              </a:prstClr>
            </a:outerShdw>
          </a:effectLst>
        </p:spPr>
      </p:pic>
      <p:pic>
        <p:nvPicPr>
          <p:cNvPr id="23" name="Grafik 22" descr="Ein Bild, das Bild, Gebäude, Spiegelung, draußen enthält.">
            <a:extLst>
              <a:ext uri="{FF2B5EF4-FFF2-40B4-BE49-F238E27FC236}">
                <a16:creationId xmlns:a16="http://schemas.microsoft.com/office/drawing/2014/main" id="{27BBFD52-6DE8-4A0A-B378-A137FEF7963A}"/>
              </a:ext>
            </a:extLst>
          </p:cNvPr>
          <p:cNvPicPr>
            <a:picLocks noChangeAspect="1"/>
          </p:cNvPicPr>
          <p:nvPr/>
        </p:nvPicPr>
        <p:blipFill>
          <a:blip r:embed="rId4">
            <a:extLst>
              <a:ext uri="{28A0092B-C50C-407E-A947-70E740481C1C}">
                <a14:useLocalDpi xmlns:a14="http://schemas.microsoft.com/office/drawing/2010/main" val="0"/>
              </a:ext>
            </a:extLst>
          </a:blip>
          <a:srcRect l="-4629" t="11019" r="4629" b="17729"/>
          <a:stretch>
            <a:fillRect/>
          </a:stretch>
        </p:blipFill>
        <p:spPr>
          <a:xfrm>
            <a:off x="204398" y="4818992"/>
            <a:ext cx="2043707" cy="2039008"/>
          </a:xfrm>
          <a:prstGeom prst="rect">
            <a:avLst/>
          </a:prstGeom>
          <a:effectLst>
            <a:outerShdw blurRad="50800" dist="38100" algn="l" rotWithShape="0">
              <a:prstClr val="black">
                <a:alpha val="40000"/>
              </a:prstClr>
            </a:outerShdw>
          </a:effectLst>
        </p:spPr>
      </p:pic>
      <p:pic>
        <p:nvPicPr>
          <p:cNvPr id="26" name="Grafik 25" descr="Ein Bild, das Gebäude, Fenster, draußen, Blume enthält.">
            <a:extLst>
              <a:ext uri="{FF2B5EF4-FFF2-40B4-BE49-F238E27FC236}">
                <a16:creationId xmlns:a16="http://schemas.microsoft.com/office/drawing/2014/main" id="{3C6C4BC5-6B3A-AD9C-29F6-02C610793C9E}"/>
              </a:ext>
            </a:extLst>
          </p:cNvPr>
          <p:cNvPicPr>
            <a:picLocks noChangeAspect="1"/>
          </p:cNvPicPr>
          <p:nvPr/>
        </p:nvPicPr>
        <p:blipFill>
          <a:blip r:embed="rId5">
            <a:extLst>
              <a:ext uri="{28A0092B-C50C-407E-A947-70E740481C1C}">
                <a14:useLocalDpi xmlns:a14="http://schemas.microsoft.com/office/drawing/2010/main" val="0"/>
              </a:ext>
            </a:extLst>
          </a:blip>
          <a:srcRect t="23840" b="9493"/>
          <a:stretch>
            <a:fillRect/>
          </a:stretch>
        </p:blipFill>
        <p:spPr>
          <a:xfrm>
            <a:off x="5079555" y="4818992"/>
            <a:ext cx="2032889" cy="2039008"/>
          </a:xfrm>
          <a:prstGeom prst="rect">
            <a:avLst/>
          </a:prstGeom>
          <a:effectLst>
            <a:outerShdw blurRad="50800" dist="38100" algn="l" rotWithShape="0">
              <a:prstClr val="black">
                <a:alpha val="40000"/>
              </a:prstClr>
            </a:outerShdw>
          </a:effectLst>
        </p:spPr>
      </p:pic>
      <p:pic>
        <p:nvPicPr>
          <p:cNvPr id="28" name="Grafik 27" descr="Ein Bild, das Wolke, draußen, Kirche, Himmel enthält.">
            <a:extLst>
              <a:ext uri="{FF2B5EF4-FFF2-40B4-BE49-F238E27FC236}">
                <a16:creationId xmlns:a16="http://schemas.microsoft.com/office/drawing/2014/main" id="{B9E9B460-E259-61B5-8B75-9568F059964D}"/>
              </a:ext>
            </a:extLst>
          </p:cNvPr>
          <p:cNvPicPr>
            <a:picLocks noChangeAspect="1"/>
          </p:cNvPicPr>
          <p:nvPr/>
        </p:nvPicPr>
        <p:blipFill>
          <a:blip r:embed="rId6">
            <a:extLst>
              <a:ext uri="{28A0092B-C50C-407E-A947-70E740481C1C}">
                <a14:useLocalDpi xmlns:a14="http://schemas.microsoft.com/office/drawing/2010/main" val="0"/>
              </a:ext>
            </a:extLst>
          </a:blip>
          <a:srcRect l="523" t="3348" r="-523" b="15481"/>
          <a:stretch>
            <a:fillRect/>
          </a:stretch>
        </p:blipFill>
        <p:spPr>
          <a:xfrm>
            <a:off x="7506316" y="4818991"/>
            <a:ext cx="2010365" cy="2039008"/>
          </a:xfrm>
          <a:prstGeom prst="rect">
            <a:avLst/>
          </a:prstGeom>
          <a:effectLst>
            <a:outerShdw blurRad="50800" dist="38100" algn="l" rotWithShape="0">
              <a:prstClr val="black">
                <a:alpha val="40000"/>
              </a:prstClr>
            </a:outerShdw>
          </a:effectLst>
        </p:spPr>
      </p:pic>
      <p:pic>
        <p:nvPicPr>
          <p:cNvPr id="30" name="Grafik 29" descr="Ein Bild, das draußen, Wasser, Himmel, Wolke enthält.">
            <a:extLst>
              <a:ext uri="{FF2B5EF4-FFF2-40B4-BE49-F238E27FC236}">
                <a16:creationId xmlns:a16="http://schemas.microsoft.com/office/drawing/2014/main" id="{6FB5B793-198C-C92C-C0A1-7952768224C5}"/>
              </a:ext>
            </a:extLst>
          </p:cNvPr>
          <p:cNvPicPr>
            <a:picLocks noChangeAspect="1"/>
          </p:cNvPicPr>
          <p:nvPr/>
        </p:nvPicPr>
        <p:blipFill>
          <a:blip r:embed="rId7">
            <a:extLst>
              <a:ext uri="{28A0092B-C50C-407E-A947-70E740481C1C}">
                <a14:useLocalDpi xmlns:a14="http://schemas.microsoft.com/office/drawing/2010/main" val="0"/>
              </a:ext>
            </a:extLst>
          </a:blip>
          <a:srcRect b="11932"/>
          <a:stretch>
            <a:fillRect/>
          </a:stretch>
        </p:blipFill>
        <p:spPr>
          <a:xfrm>
            <a:off x="9849158" y="4818991"/>
            <a:ext cx="2010365" cy="2039008"/>
          </a:xfrm>
          <a:prstGeom prst="rect">
            <a:avLst/>
          </a:prstGeom>
        </p:spPr>
      </p:pic>
      <p:pic>
        <p:nvPicPr>
          <p:cNvPr id="32" name="Grafik 31" descr="Ein Bild, das Wolke, Himmel, Ruinen, draußen enthält.">
            <a:extLst>
              <a:ext uri="{FF2B5EF4-FFF2-40B4-BE49-F238E27FC236}">
                <a16:creationId xmlns:a16="http://schemas.microsoft.com/office/drawing/2014/main" id="{6F58C807-09DA-94A8-42A5-9135C3AE8D03}"/>
              </a:ext>
            </a:extLst>
          </p:cNvPr>
          <p:cNvPicPr>
            <a:picLocks noChangeAspect="1"/>
          </p:cNvPicPr>
          <p:nvPr/>
        </p:nvPicPr>
        <p:blipFill>
          <a:blip r:embed="rId8">
            <a:extLst>
              <a:ext uri="{28A0092B-C50C-407E-A947-70E740481C1C}">
                <a14:useLocalDpi xmlns:a14="http://schemas.microsoft.com/office/drawing/2010/main" val="0"/>
              </a:ext>
            </a:extLst>
          </a:blip>
          <a:srcRect l="-554" t="15350" r="554" b="3353"/>
          <a:stretch>
            <a:fillRect/>
          </a:stretch>
        </p:blipFill>
        <p:spPr>
          <a:xfrm>
            <a:off x="358530" y="-1"/>
            <a:ext cx="2032888" cy="2039008"/>
          </a:xfrm>
          <a:prstGeom prst="rect">
            <a:avLst/>
          </a:prstGeom>
          <a:effectLst>
            <a:outerShdw blurRad="25400" dist="127000" dir="3000000" algn="l" rotWithShape="0">
              <a:prstClr val="black">
                <a:alpha val="40000"/>
              </a:prstClr>
            </a:outerShdw>
          </a:effectLst>
        </p:spPr>
      </p:pic>
      <p:pic>
        <p:nvPicPr>
          <p:cNvPr id="34" name="Grafik 33" descr="Ein Bild, das draußen, Weg, Straße, Fahrzeug enthält.">
            <a:extLst>
              <a:ext uri="{FF2B5EF4-FFF2-40B4-BE49-F238E27FC236}">
                <a16:creationId xmlns:a16="http://schemas.microsoft.com/office/drawing/2014/main" id="{E55E68E4-FB2C-7677-0C6B-67E161C2CCC2}"/>
              </a:ext>
            </a:extLst>
          </p:cNvPr>
          <p:cNvPicPr>
            <a:picLocks noChangeAspect="1"/>
          </p:cNvPicPr>
          <p:nvPr/>
        </p:nvPicPr>
        <p:blipFill>
          <a:blip r:embed="rId9">
            <a:extLst>
              <a:ext uri="{28A0092B-C50C-407E-A947-70E740481C1C}">
                <a14:useLocalDpi xmlns:a14="http://schemas.microsoft.com/office/drawing/2010/main" val="0"/>
              </a:ext>
            </a:extLst>
          </a:blip>
          <a:srcRect t="16567" b="16567"/>
          <a:stretch>
            <a:fillRect/>
          </a:stretch>
        </p:blipFill>
        <p:spPr>
          <a:xfrm>
            <a:off x="2652796" y="-1"/>
            <a:ext cx="2032887" cy="2039008"/>
          </a:xfrm>
          <a:prstGeom prst="rect">
            <a:avLst/>
          </a:prstGeom>
          <a:effectLst>
            <a:outerShdw blurRad="25400" dist="127000" dir="3000000" algn="ctr" rotWithShape="0">
              <a:srgbClr val="000000">
                <a:alpha val="40000"/>
              </a:srgbClr>
            </a:outerShdw>
          </a:effectLst>
        </p:spPr>
      </p:pic>
      <p:pic>
        <p:nvPicPr>
          <p:cNvPr id="36" name="Grafik 35" descr="Ein Bild, das Himmel, Wolke, Gebäude, draußen enthält.">
            <a:extLst>
              <a:ext uri="{FF2B5EF4-FFF2-40B4-BE49-F238E27FC236}">
                <a16:creationId xmlns:a16="http://schemas.microsoft.com/office/drawing/2014/main" id="{ED8256C1-AC10-73D6-6000-B63B7710A482}"/>
              </a:ext>
            </a:extLst>
          </p:cNvPr>
          <p:cNvPicPr>
            <a:picLocks noChangeAspect="1"/>
          </p:cNvPicPr>
          <p:nvPr/>
        </p:nvPicPr>
        <p:blipFill>
          <a:blip r:embed="rId10">
            <a:extLst>
              <a:ext uri="{28A0092B-C50C-407E-A947-70E740481C1C}">
                <a14:useLocalDpi xmlns:a14="http://schemas.microsoft.com/office/drawing/2010/main" val="0"/>
              </a:ext>
            </a:extLst>
          </a:blip>
          <a:srcRect t="9244" b="9244"/>
          <a:stretch>
            <a:fillRect/>
          </a:stretch>
        </p:blipFill>
        <p:spPr>
          <a:xfrm>
            <a:off x="5079555" y="-1"/>
            <a:ext cx="2039697" cy="2039008"/>
          </a:xfrm>
          <a:prstGeom prst="rect">
            <a:avLst/>
          </a:prstGeom>
          <a:effectLst>
            <a:outerShdw blurRad="63500" dist="127000" dir="3000000" algn="l" rotWithShape="0">
              <a:prstClr val="black">
                <a:alpha val="40000"/>
              </a:prstClr>
            </a:outerShdw>
          </a:effectLst>
        </p:spPr>
      </p:pic>
      <p:pic>
        <p:nvPicPr>
          <p:cNvPr id="38" name="Grafik 37" descr="Ein Bild, das Gebäude, Himmel, Wolke, draußen enthält.">
            <a:extLst>
              <a:ext uri="{FF2B5EF4-FFF2-40B4-BE49-F238E27FC236}">
                <a16:creationId xmlns:a16="http://schemas.microsoft.com/office/drawing/2014/main" id="{9C1918E1-64DF-449F-D152-A07264A071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2011" y="-2"/>
            <a:ext cx="2039697" cy="2039697"/>
          </a:xfrm>
          <a:prstGeom prst="rect">
            <a:avLst/>
          </a:prstGeom>
          <a:effectLst>
            <a:outerShdw blurRad="25400" dist="127000" dir="3000000" algn="l" rotWithShape="0">
              <a:prstClr val="black">
                <a:alpha val="40000"/>
              </a:prstClr>
            </a:outerShdw>
          </a:effectLst>
        </p:spPr>
      </p:pic>
      <p:pic>
        <p:nvPicPr>
          <p:cNvPr id="40" name="Grafik 39" descr="Ein Bild, das draußen, Himmel, Wasser, Wolke enthält.">
            <a:extLst>
              <a:ext uri="{FF2B5EF4-FFF2-40B4-BE49-F238E27FC236}">
                <a16:creationId xmlns:a16="http://schemas.microsoft.com/office/drawing/2014/main" id="{12FF49F1-F266-A0F2-1057-968E37539A3E}"/>
              </a:ext>
            </a:extLst>
          </p:cNvPr>
          <p:cNvPicPr>
            <a:picLocks noChangeAspect="1"/>
          </p:cNvPicPr>
          <p:nvPr/>
        </p:nvPicPr>
        <p:blipFill>
          <a:blip r:embed="rId12">
            <a:extLst>
              <a:ext uri="{28A0092B-C50C-407E-A947-70E740481C1C}">
                <a14:useLocalDpi xmlns:a14="http://schemas.microsoft.com/office/drawing/2010/main" val="0"/>
              </a:ext>
            </a:extLst>
          </a:blip>
          <a:srcRect l="747" r="-747" b="20226"/>
          <a:stretch>
            <a:fillRect/>
          </a:stretch>
        </p:blipFill>
        <p:spPr>
          <a:xfrm>
            <a:off x="9788707" y="-2"/>
            <a:ext cx="2044763" cy="2039008"/>
          </a:xfrm>
          <a:prstGeom prst="rect">
            <a:avLst/>
          </a:prstGeom>
          <a:effectLst>
            <a:outerShdw blurRad="25400" dist="127000" dir="3000000" algn="l" rotWithShape="0">
              <a:prstClr val="black">
                <a:alpha val="40000"/>
              </a:prstClr>
            </a:outerShdw>
          </a:effectLst>
        </p:spPr>
      </p:pic>
      <p:sp>
        <p:nvSpPr>
          <p:cNvPr id="2" name="Foliennummernplatzhalter 1">
            <a:extLst>
              <a:ext uri="{FF2B5EF4-FFF2-40B4-BE49-F238E27FC236}">
                <a16:creationId xmlns:a16="http://schemas.microsoft.com/office/drawing/2014/main" id="{B5B9CCA3-682E-1EDE-3FDE-497D7963B7A7}"/>
              </a:ext>
            </a:extLst>
          </p:cNvPr>
          <p:cNvSpPr>
            <a:spLocks noGrp="1"/>
          </p:cNvSpPr>
          <p:nvPr>
            <p:ph type="sldNum" sz="quarter" idx="12"/>
          </p:nvPr>
        </p:nvSpPr>
        <p:spPr/>
        <p:txBody>
          <a:bodyPr/>
          <a:lstStyle/>
          <a:p>
            <a:fld id="{857995DA-8B72-4572-BCDF-0BE728073BE1}" type="slidenum">
              <a:rPr lang="de-DE" smtClean="0"/>
              <a:t>6</a:t>
            </a:fld>
            <a:endParaRPr lang="de-DE"/>
          </a:p>
        </p:txBody>
      </p:sp>
    </p:spTree>
    <p:extLst>
      <p:ext uri="{BB962C8B-B14F-4D97-AF65-F5344CB8AC3E}">
        <p14:creationId xmlns:p14="http://schemas.microsoft.com/office/powerpoint/2010/main" val="688271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6511EFA8-240D-F979-DAF6-FDDC6292C947}"/>
              </a:ext>
            </a:extLst>
          </p:cNvPr>
          <p:cNvSpPr/>
          <p:nvPr/>
        </p:nvSpPr>
        <p:spPr>
          <a:xfrm>
            <a:off x="0" y="-136634"/>
            <a:ext cx="12192000" cy="6994634"/>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6" name="Gruppieren 5">
            <a:extLst>
              <a:ext uri="{FF2B5EF4-FFF2-40B4-BE49-F238E27FC236}">
                <a16:creationId xmlns:a16="http://schemas.microsoft.com/office/drawing/2014/main" id="{EAB9EA3B-59D2-CEDB-5AB6-C9A88A6654C6}"/>
              </a:ext>
            </a:extLst>
          </p:cNvPr>
          <p:cNvGrpSpPr/>
          <p:nvPr/>
        </p:nvGrpSpPr>
        <p:grpSpPr>
          <a:xfrm>
            <a:off x="1480167" y="1367555"/>
            <a:ext cx="9360000" cy="5040000"/>
            <a:chOff x="1440382" y="1124793"/>
            <a:chExt cx="9257289" cy="5170811"/>
          </a:xfrm>
        </p:grpSpPr>
        <p:pic>
          <p:nvPicPr>
            <p:cNvPr id="3" name="Grafik 2">
              <a:extLst>
                <a:ext uri="{FF2B5EF4-FFF2-40B4-BE49-F238E27FC236}">
                  <a16:creationId xmlns:a16="http://schemas.microsoft.com/office/drawing/2014/main" id="{9666DD82-2FA4-2F35-8CCF-B1282B162147}"/>
                </a:ext>
              </a:extLst>
            </p:cNvPr>
            <p:cNvPicPr>
              <a:picLocks noChangeAspect="1"/>
            </p:cNvPicPr>
            <p:nvPr/>
          </p:nvPicPr>
          <p:blipFill>
            <a:blip r:embed="rId3"/>
            <a:stretch>
              <a:fillRect/>
            </a:stretch>
          </p:blipFill>
          <p:spPr>
            <a:xfrm>
              <a:off x="1606004" y="1271808"/>
              <a:ext cx="8956846" cy="4869680"/>
            </a:xfrm>
            <a:prstGeom prst="rect">
              <a:avLst/>
            </a:prstGeom>
          </p:spPr>
        </p:pic>
        <p:sp>
          <p:nvSpPr>
            <p:cNvPr id="4" name="Rechteck 3">
              <a:extLst>
                <a:ext uri="{FF2B5EF4-FFF2-40B4-BE49-F238E27FC236}">
                  <a16:creationId xmlns:a16="http://schemas.microsoft.com/office/drawing/2014/main" id="{E4BA4919-9CA2-15C6-5995-B2A782A3BFD0}"/>
                </a:ext>
              </a:extLst>
            </p:cNvPr>
            <p:cNvSpPr/>
            <p:nvPr/>
          </p:nvSpPr>
          <p:spPr>
            <a:xfrm>
              <a:off x="1440382" y="1124793"/>
              <a:ext cx="9257289" cy="5170811"/>
            </a:xfrm>
            <a:prstGeom prst="rect">
              <a:avLst/>
            </a:prstGeom>
            <a:no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Textfeld 6">
            <a:extLst>
              <a:ext uri="{FF2B5EF4-FFF2-40B4-BE49-F238E27FC236}">
                <a16:creationId xmlns:a16="http://schemas.microsoft.com/office/drawing/2014/main" id="{73CC86E6-C2DE-FFDC-2635-3A0E987255BC}"/>
              </a:ext>
            </a:extLst>
          </p:cNvPr>
          <p:cNvSpPr txBox="1"/>
          <p:nvPr/>
        </p:nvSpPr>
        <p:spPr>
          <a:xfrm>
            <a:off x="1752540" y="377374"/>
            <a:ext cx="9360000" cy="707886"/>
          </a:xfrm>
          <a:prstGeom prst="rect">
            <a:avLst/>
          </a:prstGeom>
          <a:noFill/>
        </p:spPr>
        <p:txBody>
          <a:bodyPr wrap="square" rtlCol="0">
            <a:spAutoFit/>
          </a:bodyPr>
          <a:lstStyle/>
          <a:p>
            <a:r>
              <a:rPr lang="de-DE" sz="4000" dirty="0">
                <a:latin typeface="Montserrat" panose="00000500000000000000" pitchFamily="2" charset="0"/>
              </a:rPr>
              <a:t>Anzahl der  Unterkünfte je Stadt</a:t>
            </a:r>
          </a:p>
        </p:txBody>
      </p:sp>
      <p:sp>
        <p:nvSpPr>
          <p:cNvPr id="8" name="Foliennummernplatzhalter 7">
            <a:extLst>
              <a:ext uri="{FF2B5EF4-FFF2-40B4-BE49-F238E27FC236}">
                <a16:creationId xmlns:a16="http://schemas.microsoft.com/office/drawing/2014/main" id="{2EE47568-BAA2-6194-314A-32A1AECFAA21}"/>
              </a:ext>
            </a:extLst>
          </p:cNvPr>
          <p:cNvSpPr>
            <a:spLocks noGrp="1"/>
          </p:cNvSpPr>
          <p:nvPr>
            <p:ph type="sldNum" sz="quarter" idx="12"/>
          </p:nvPr>
        </p:nvSpPr>
        <p:spPr/>
        <p:txBody>
          <a:bodyPr/>
          <a:lstStyle/>
          <a:p>
            <a:fld id="{857995DA-8B72-4572-BCDF-0BE728073BE1}" type="slidenum">
              <a:rPr lang="de-DE" smtClean="0"/>
              <a:t>7</a:t>
            </a:fld>
            <a:endParaRPr lang="de-DE"/>
          </a:p>
        </p:txBody>
      </p:sp>
    </p:spTree>
    <p:extLst>
      <p:ext uri="{BB962C8B-B14F-4D97-AF65-F5344CB8AC3E}">
        <p14:creationId xmlns:p14="http://schemas.microsoft.com/office/powerpoint/2010/main" val="39611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585533-3ED5-CE49-D2FF-99FAC76DF978}"/>
            </a:ext>
          </a:extLst>
        </p:cNvPr>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5BD55299-CC37-B700-31BC-5D58C572C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9A57430C-B53A-EF1F-6B60-F880FBE43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hteck 8">
            <a:extLst>
              <a:ext uri="{FF2B5EF4-FFF2-40B4-BE49-F238E27FC236}">
                <a16:creationId xmlns:a16="http://schemas.microsoft.com/office/drawing/2014/main" id="{89F2AD05-93EA-E36B-1294-02AA1F6348E3}"/>
              </a:ext>
            </a:extLst>
          </p:cNvPr>
          <p:cNvSpPr/>
          <p:nvPr/>
        </p:nvSpPr>
        <p:spPr>
          <a:xfrm>
            <a:off x="3048" y="130928"/>
            <a:ext cx="12188952"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B4749475-46D6-6D47-F0F9-2D67B6E26E9E}"/>
              </a:ext>
            </a:extLst>
          </p:cNvPr>
          <p:cNvSpPr/>
          <p:nvPr/>
        </p:nvSpPr>
        <p:spPr>
          <a:xfrm>
            <a:off x="3500987" y="218378"/>
            <a:ext cx="6394575" cy="1998730"/>
          </a:xfrm>
          <a:prstGeom prst="rect">
            <a:avLst/>
          </a:prstGeom>
          <a:solidFill>
            <a:srgbClr val="26888A">
              <a:alpha val="24000"/>
            </a:srgb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platzhalter 2">
            <a:extLst>
              <a:ext uri="{FF2B5EF4-FFF2-40B4-BE49-F238E27FC236}">
                <a16:creationId xmlns:a16="http://schemas.microsoft.com/office/drawing/2014/main" id="{CE46CDFD-E71D-E62E-9029-174CB0AD05C6}"/>
              </a:ext>
            </a:extLst>
          </p:cNvPr>
          <p:cNvSpPr>
            <a:spLocks noGrp="1"/>
          </p:cNvSpPr>
          <p:nvPr>
            <p:ph type="body" idx="1"/>
          </p:nvPr>
        </p:nvSpPr>
        <p:spPr>
          <a:xfrm>
            <a:off x="6698274" y="2796290"/>
            <a:ext cx="4633403" cy="2306709"/>
          </a:xfrm>
        </p:spPr>
        <p:txBody>
          <a:bodyPr vert="horz" lIns="91440" tIns="45720" rIns="91440" bIns="45720" rtlCol="0">
            <a:normAutofit/>
          </a:bodyPr>
          <a:lstStyle/>
          <a:p>
            <a:pPr marL="0" indent="0">
              <a:buNone/>
            </a:pPr>
            <a:r>
              <a:rPr lang="en-US" sz="3400"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London, Amsterdam, Paris sind die teuersten Märkte </a:t>
            </a:r>
          </a:p>
        </p:txBody>
      </p:sp>
      <p:sp>
        <p:nvSpPr>
          <p:cNvPr id="19" name="Rechteck 18">
            <a:extLst>
              <a:ext uri="{FF2B5EF4-FFF2-40B4-BE49-F238E27FC236}">
                <a16:creationId xmlns:a16="http://schemas.microsoft.com/office/drawing/2014/main" id="{0CD12891-5219-1100-C5E6-2B3EB4A0A91A}"/>
              </a:ext>
            </a:extLst>
          </p:cNvPr>
          <p:cNvSpPr/>
          <p:nvPr/>
        </p:nvSpPr>
        <p:spPr>
          <a:xfrm rot="5400000">
            <a:off x="5956993" y="-5492923"/>
            <a:ext cx="274965" cy="12188951"/>
          </a:xfrm>
          <a:prstGeom prst="rect">
            <a:avLst/>
          </a:prstGeom>
          <a:solidFill>
            <a:srgbClr val="600904">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945DA92B-05C1-3051-A8D7-94B8EBAB9925}"/>
              </a:ext>
            </a:extLst>
          </p:cNvPr>
          <p:cNvSpPr/>
          <p:nvPr/>
        </p:nvSpPr>
        <p:spPr>
          <a:xfrm>
            <a:off x="3680871" y="2217108"/>
            <a:ext cx="264731" cy="4640893"/>
          </a:xfrm>
          <a:prstGeom prst="rect">
            <a:avLst/>
          </a:prstGeom>
          <a:solidFill>
            <a:srgbClr val="EC6910">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4486595-59F1-3DC6-99BD-4AAC2E92CE30}"/>
              </a:ext>
            </a:extLst>
          </p:cNvPr>
          <p:cNvSpPr>
            <a:spLocks noGrp="1"/>
          </p:cNvSpPr>
          <p:nvPr>
            <p:ph type="title"/>
          </p:nvPr>
        </p:nvSpPr>
        <p:spPr>
          <a:xfrm>
            <a:off x="3895401" y="464069"/>
            <a:ext cx="5844075" cy="1899912"/>
          </a:xfrm>
        </p:spPr>
        <p:txBody>
          <a:bodyPr vert="horz" lIns="91440" tIns="45720" rIns="91440" bIns="45720" rtlCol="0" anchor="ctr">
            <a:normAutofit/>
          </a:bodyPr>
          <a:lstStyle/>
          <a:p>
            <a:r>
              <a:rPr lang="en-US" dirty="0">
                <a:solidFill>
                  <a:schemeClr val="bg1"/>
                </a:solidFill>
                <a:latin typeface="Montserrat" panose="00000500000000000000" pitchFamily="2" charset="0"/>
              </a:rPr>
              <a:t>Durchschnittspreis        je Stadt</a:t>
            </a:r>
          </a:p>
        </p:txBody>
      </p:sp>
      <p:pic>
        <p:nvPicPr>
          <p:cNvPr id="25" name="Grafik 24" descr="Ein Bild, das draußen, Gebäude, Schiff, Fahrzeug enthält.">
            <a:extLst>
              <a:ext uri="{FF2B5EF4-FFF2-40B4-BE49-F238E27FC236}">
                <a16:creationId xmlns:a16="http://schemas.microsoft.com/office/drawing/2014/main" id="{9EA50FB6-1B62-EB1D-FE09-E2B5A559E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433" y="2548435"/>
            <a:ext cx="2536568" cy="3954683"/>
          </a:xfrm>
          <a:prstGeom prst="rect">
            <a:avLst/>
          </a:prstGeom>
          <a:effectLst>
            <a:outerShdw blurRad="50800" dist="38100" dir="10800000" algn="r" rotWithShape="0">
              <a:prstClr val="black">
                <a:alpha val="40000"/>
              </a:prstClr>
            </a:outerShdw>
          </a:effectLst>
        </p:spPr>
      </p:pic>
      <p:pic>
        <p:nvPicPr>
          <p:cNvPr id="11" name="Grafik 10" descr="Ein Bild, das draußen, Baum, Herbst, Himmel enthält.">
            <a:extLst>
              <a:ext uri="{FF2B5EF4-FFF2-40B4-BE49-F238E27FC236}">
                <a16:creationId xmlns:a16="http://schemas.microsoft.com/office/drawing/2014/main" id="{6F58B9E7-4085-CE64-13A4-08E8664FF3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80" y="218379"/>
            <a:ext cx="3146221" cy="6292440"/>
          </a:xfrm>
          <a:prstGeom prst="rect">
            <a:avLst/>
          </a:prstGeom>
          <a:effectLst>
            <a:outerShdw blurRad="50800" dist="38100" dir="13500000" algn="br" rotWithShape="0">
              <a:prstClr val="black">
                <a:alpha val="40000"/>
              </a:prstClr>
            </a:outerShdw>
          </a:effectLst>
        </p:spPr>
      </p:pic>
      <p:sp>
        <p:nvSpPr>
          <p:cNvPr id="21" name="Rechteck 20">
            <a:extLst>
              <a:ext uri="{FF2B5EF4-FFF2-40B4-BE49-F238E27FC236}">
                <a16:creationId xmlns:a16="http://schemas.microsoft.com/office/drawing/2014/main" id="{63B85C52-EF3E-0988-D24C-F71672E01055}"/>
              </a:ext>
            </a:extLst>
          </p:cNvPr>
          <p:cNvSpPr/>
          <p:nvPr/>
        </p:nvSpPr>
        <p:spPr>
          <a:xfrm>
            <a:off x="6384978" y="2548435"/>
            <a:ext cx="5455229" cy="3954683"/>
          </a:xfrm>
          <a:prstGeom prst="rect">
            <a:avLst/>
          </a:prstGeom>
          <a:solidFill>
            <a:srgbClr val="26888A">
              <a:alpha val="1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3AE414B8-FF59-7EC5-1CA3-1E594CBF40A6}"/>
              </a:ext>
            </a:extLst>
          </p:cNvPr>
          <p:cNvSpPr txBox="1"/>
          <p:nvPr/>
        </p:nvSpPr>
        <p:spPr>
          <a:xfrm>
            <a:off x="6666308" y="4710188"/>
            <a:ext cx="3934278" cy="1661993"/>
          </a:xfrm>
          <a:prstGeom prst="rect">
            <a:avLst/>
          </a:prstGeom>
          <a:noFill/>
        </p:spPr>
        <p:txBody>
          <a:bodyPr wrap="square">
            <a:spAutoFit/>
          </a:bodyPr>
          <a:lstStyle/>
          <a:p>
            <a:r>
              <a:rPr lang="en-US" sz="3400" dirty="0">
                <a:solidFill>
                  <a:schemeClr val="bg1"/>
                </a:solidFill>
                <a:latin typeface="Montserrat" panose="00000500000000000000" pitchFamily="2" charset="0"/>
                <a:ea typeface="Calibri Light" panose="020F0302020204030204" pitchFamily="34" charset="0"/>
                <a:cs typeface="Calibri Light" panose="020F0302020204030204" pitchFamily="34" charset="0"/>
              </a:rPr>
              <a:t>Budapest &amp; Athen sind am günstigsten </a:t>
            </a:r>
          </a:p>
        </p:txBody>
      </p:sp>
      <p:sp>
        <p:nvSpPr>
          <p:cNvPr id="28" name="Rechteck 27">
            <a:extLst>
              <a:ext uri="{FF2B5EF4-FFF2-40B4-BE49-F238E27FC236}">
                <a16:creationId xmlns:a16="http://schemas.microsoft.com/office/drawing/2014/main" id="{CF381503-C71F-119F-A974-B47456FFCF84}"/>
              </a:ext>
            </a:extLst>
          </p:cNvPr>
          <p:cNvSpPr/>
          <p:nvPr/>
        </p:nvSpPr>
        <p:spPr>
          <a:xfrm>
            <a:off x="10462379" y="-308"/>
            <a:ext cx="276414" cy="2548742"/>
          </a:xfrm>
          <a:prstGeom prst="rect">
            <a:avLst/>
          </a:prstGeom>
          <a:solidFill>
            <a:srgbClr val="D23C1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BC878BB7-E615-0049-5065-62E4ACE49E61}"/>
              </a:ext>
            </a:extLst>
          </p:cNvPr>
          <p:cNvSpPr/>
          <p:nvPr/>
        </p:nvSpPr>
        <p:spPr>
          <a:xfrm>
            <a:off x="10461987" y="5914608"/>
            <a:ext cx="277200" cy="1064106"/>
          </a:xfrm>
          <a:prstGeom prst="rect">
            <a:avLst/>
          </a:prstGeom>
          <a:solidFill>
            <a:srgbClr val="D23C1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EC984C67-1EB7-AF05-9ECD-36182B7C2EA2}"/>
              </a:ext>
            </a:extLst>
          </p:cNvPr>
          <p:cNvSpPr>
            <a:spLocks noGrp="1"/>
          </p:cNvSpPr>
          <p:nvPr>
            <p:ph type="sldNum" sz="quarter" idx="12"/>
          </p:nvPr>
        </p:nvSpPr>
        <p:spPr/>
        <p:txBody>
          <a:bodyPr/>
          <a:lstStyle/>
          <a:p>
            <a:fld id="{857995DA-8B72-4572-BCDF-0BE728073BE1}" type="slidenum">
              <a:rPr lang="de-DE" smtClean="0"/>
              <a:t>8</a:t>
            </a:fld>
            <a:endParaRPr lang="de-DE"/>
          </a:p>
        </p:txBody>
      </p:sp>
    </p:spTree>
    <p:extLst>
      <p:ext uri="{BB962C8B-B14F-4D97-AF65-F5344CB8AC3E}">
        <p14:creationId xmlns:p14="http://schemas.microsoft.com/office/powerpoint/2010/main" val="4282332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C5F72-9EDC-5A5D-3540-89C03CDF6339}"/>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42DF4C7E-43DB-2D24-FBD0-D92B9BE1BCC4}"/>
              </a:ext>
            </a:extLst>
          </p:cNvPr>
          <p:cNvSpPr/>
          <p:nvPr/>
        </p:nvSpPr>
        <p:spPr>
          <a:xfrm>
            <a:off x="0" y="0"/>
            <a:ext cx="12192000" cy="6858000"/>
          </a:xfrm>
          <a:prstGeom prst="rect">
            <a:avLst/>
          </a:prstGeom>
          <a:gradFill flip="none" rotWithShape="1">
            <a:gsLst>
              <a:gs pos="50000">
                <a:srgbClr val="26888A"/>
              </a:gs>
              <a:gs pos="33000">
                <a:srgbClr val="87B8B9"/>
              </a:gs>
              <a:gs pos="88000">
                <a:schemeClr val="tx1"/>
              </a:gs>
              <a:gs pos="5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95C5AFDB-E1BF-A521-55F9-39593F2337E5}"/>
              </a:ext>
            </a:extLst>
          </p:cNvPr>
          <p:cNvGrpSpPr/>
          <p:nvPr/>
        </p:nvGrpSpPr>
        <p:grpSpPr>
          <a:xfrm>
            <a:off x="1750880" y="1307627"/>
            <a:ext cx="8440615" cy="5094515"/>
            <a:chOff x="1889090" y="693336"/>
            <a:chExt cx="8440615" cy="5094515"/>
          </a:xfrm>
        </p:grpSpPr>
        <p:pic>
          <p:nvPicPr>
            <p:cNvPr id="3" name="Grafik 2">
              <a:extLst>
                <a:ext uri="{FF2B5EF4-FFF2-40B4-BE49-F238E27FC236}">
                  <a16:creationId xmlns:a16="http://schemas.microsoft.com/office/drawing/2014/main" id="{8B4D8A8B-D24E-9D8A-BEDD-E65DDC6447FF}"/>
                </a:ext>
              </a:extLst>
            </p:cNvPr>
            <p:cNvPicPr>
              <a:picLocks noChangeAspect="1"/>
            </p:cNvPicPr>
            <p:nvPr/>
          </p:nvPicPr>
          <p:blipFill>
            <a:blip r:embed="rId3">
              <a:alphaModFix/>
            </a:blip>
            <a:stretch>
              <a:fillRect/>
            </a:stretch>
          </p:blipFill>
          <p:spPr>
            <a:xfrm>
              <a:off x="1982080" y="766567"/>
              <a:ext cx="8227840" cy="4913386"/>
            </a:xfrm>
            <a:prstGeom prst="rect">
              <a:avLst/>
            </a:prstGeom>
          </p:spPr>
        </p:pic>
        <p:sp>
          <p:nvSpPr>
            <p:cNvPr id="4" name="Rechteck 3">
              <a:extLst>
                <a:ext uri="{FF2B5EF4-FFF2-40B4-BE49-F238E27FC236}">
                  <a16:creationId xmlns:a16="http://schemas.microsoft.com/office/drawing/2014/main" id="{4704A2D2-A6A8-944C-2285-36CF95D1F972}"/>
                </a:ext>
              </a:extLst>
            </p:cNvPr>
            <p:cNvSpPr/>
            <p:nvPr/>
          </p:nvSpPr>
          <p:spPr>
            <a:xfrm>
              <a:off x="1889090" y="693336"/>
              <a:ext cx="8440615" cy="5094515"/>
            </a:xfrm>
            <a:prstGeom prst="rect">
              <a:avLst/>
            </a:prstGeom>
            <a:noFill/>
            <a:ln w="38100">
              <a:solidFill>
                <a:srgbClr val="1949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Textfeld 5">
            <a:extLst>
              <a:ext uri="{FF2B5EF4-FFF2-40B4-BE49-F238E27FC236}">
                <a16:creationId xmlns:a16="http://schemas.microsoft.com/office/drawing/2014/main" id="{C908E000-A2F1-209D-FE08-0BFD1E670A9E}"/>
              </a:ext>
            </a:extLst>
          </p:cNvPr>
          <p:cNvSpPr txBox="1"/>
          <p:nvPr/>
        </p:nvSpPr>
        <p:spPr>
          <a:xfrm>
            <a:off x="2176765" y="400833"/>
            <a:ext cx="8440615" cy="707886"/>
          </a:xfrm>
          <a:prstGeom prst="rect">
            <a:avLst/>
          </a:prstGeom>
          <a:noFill/>
        </p:spPr>
        <p:txBody>
          <a:bodyPr wrap="square" rtlCol="0">
            <a:spAutoFit/>
          </a:bodyPr>
          <a:lstStyle/>
          <a:p>
            <a:r>
              <a:rPr lang="de-DE" sz="4000" dirty="0">
                <a:solidFill>
                  <a:schemeClr val="accent1">
                    <a:lumMod val="50000"/>
                  </a:schemeClr>
                </a:solidFill>
                <a:latin typeface="Montserrat" panose="00000500000000000000" pitchFamily="2" charset="0"/>
              </a:rPr>
              <a:t>Durchschnittspreis pro Stadt </a:t>
            </a:r>
          </a:p>
        </p:txBody>
      </p:sp>
      <p:sp>
        <p:nvSpPr>
          <p:cNvPr id="7" name="Foliennummernplatzhalter 6">
            <a:extLst>
              <a:ext uri="{FF2B5EF4-FFF2-40B4-BE49-F238E27FC236}">
                <a16:creationId xmlns:a16="http://schemas.microsoft.com/office/drawing/2014/main" id="{1FBC0AF3-F7F6-66CC-407A-ECFE2A6A2952}"/>
              </a:ext>
            </a:extLst>
          </p:cNvPr>
          <p:cNvSpPr>
            <a:spLocks noGrp="1"/>
          </p:cNvSpPr>
          <p:nvPr>
            <p:ph type="sldNum" sz="quarter" idx="12"/>
          </p:nvPr>
        </p:nvSpPr>
        <p:spPr/>
        <p:txBody>
          <a:bodyPr/>
          <a:lstStyle/>
          <a:p>
            <a:fld id="{857995DA-8B72-4572-BCDF-0BE728073BE1}" type="slidenum">
              <a:rPr lang="de-DE" smtClean="0"/>
              <a:t>9</a:t>
            </a:fld>
            <a:endParaRPr lang="de-DE"/>
          </a:p>
        </p:txBody>
      </p:sp>
    </p:spTree>
    <p:extLst>
      <p:ext uri="{BB962C8B-B14F-4D97-AF65-F5344CB8AC3E}">
        <p14:creationId xmlns:p14="http://schemas.microsoft.com/office/powerpoint/2010/main" val="144632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2857</Words>
  <Application>Microsoft Office PowerPoint</Application>
  <PresentationFormat>Breitbild</PresentationFormat>
  <Paragraphs>406</Paragraphs>
  <Slides>41</Slides>
  <Notes>40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41</vt:i4>
      </vt:variant>
    </vt:vector>
  </HeadingPairs>
  <TitlesOfParts>
    <vt:vector size="50" baseType="lpstr">
      <vt:lpstr>Aptos</vt:lpstr>
      <vt:lpstr>Aptos Display</vt:lpstr>
      <vt:lpstr>Arial</vt:lpstr>
      <vt:lpstr>Calibri</vt:lpstr>
      <vt:lpstr>Calibri Light</vt:lpstr>
      <vt:lpstr>Century Gothic</vt:lpstr>
      <vt:lpstr>Haettenschweiler</vt:lpstr>
      <vt:lpstr>Montserrat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Durchschnittspreis        je Stadt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Superhost-Anteil nach Stadt</vt:lpstr>
      <vt:lpstr>PowerPoint-Präsentation</vt:lpstr>
      <vt:lpstr>PowerPoint-Präsentation</vt:lpstr>
      <vt:lpstr>PowerPoint-Präsentation</vt:lpstr>
      <vt:lpstr>Preis vs. Personenkapazität</vt:lpstr>
      <vt:lpstr> Personenkapazität je Stadt</vt:lpstr>
      <vt:lpstr>PowerPoint-Präsentation</vt:lpstr>
      <vt:lpstr>PowerPoint-Präsentation</vt:lpstr>
      <vt:lpstr>PowerPoint-Präsentation</vt:lpstr>
      <vt:lpstr>Zentrum vs. Außenlage je Stadt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Stavros Varelopoulos</dc:creator>
  <cp:lastModifiedBy>Stavros Varelopoulos</cp:lastModifiedBy>
  <cp:revision>137</cp:revision>
  <dcterms:created xsi:type="dcterms:W3CDTF">2025-07-25T21:51:45Z</dcterms:created>
  <dcterms:modified xsi:type="dcterms:W3CDTF">2025-11-07T12:51:52Z</dcterms:modified>
</cp:coreProperties>
</file>